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106"/>
  </p:notesMasterIdLst>
  <p:handoutMasterIdLst>
    <p:handoutMasterId r:id="rId107"/>
  </p:handoutMasterIdLst>
  <p:sldIdLst>
    <p:sldId id="256" r:id="rId2"/>
    <p:sldId id="257" r:id="rId3"/>
    <p:sldId id="337" r:id="rId4"/>
    <p:sldId id="338" r:id="rId5"/>
    <p:sldId id="263" r:id="rId6"/>
    <p:sldId id="264" r:id="rId7"/>
    <p:sldId id="339" r:id="rId8"/>
    <p:sldId id="340" r:id="rId9"/>
    <p:sldId id="341" r:id="rId10"/>
    <p:sldId id="267" r:id="rId11"/>
    <p:sldId id="289" r:id="rId12"/>
    <p:sldId id="292" r:id="rId13"/>
    <p:sldId id="268" r:id="rId14"/>
    <p:sldId id="342" r:id="rId15"/>
    <p:sldId id="290" r:id="rId16"/>
    <p:sldId id="475" r:id="rId17"/>
    <p:sldId id="269" r:id="rId18"/>
    <p:sldId id="343" r:id="rId19"/>
    <p:sldId id="291" r:id="rId20"/>
    <p:sldId id="344" r:id="rId21"/>
    <p:sldId id="345" r:id="rId22"/>
    <p:sldId id="346" r:id="rId23"/>
    <p:sldId id="347" r:id="rId24"/>
    <p:sldId id="348" r:id="rId25"/>
    <p:sldId id="352" r:id="rId26"/>
    <p:sldId id="353" r:id="rId27"/>
    <p:sldId id="474" r:id="rId28"/>
    <p:sldId id="473" r:id="rId29"/>
    <p:sldId id="355" r:id="rId30"/>
    <p:sldId id="356" r:id="rId31"/>
    <p:sldId id="371" r:id="rId32"/>
    <p:sldId id="295" r:id="rId33"/>
    <p:sldId id="294" r:id="rId34"/>
    <p:sldId id="296" r:id="rId35"/>
    <p:sldId id="271" r:id="rId36"/>
    <p:sldId id="276" r:id="rId37"/>
    <p:sldId id="297" r:id="rId38"/>
    <p:sldId id="299" r:id="rId39"/>
    <p:sldId id="298" r:id="rId40"/>
    <p:sldId id="476" r:id="rId41"/>
    <p:sldId id="277" r:id="rId42"/>
    <p:sldId id="279" r:id="rId43"/>
    <p:sldId id="300" r:id="rId44"/>
    <p:sldId id="278" r:id="rId45"/>
    <p:sldId id="293" r:id="rId46"/>
    <p:sldId id="480"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93" r:id="rId60"/>
    <p:sldId id="304" r:id="rId61"/>
    <p:sldId id="497" r:id="rId62"/>
    <p:sldId id="498" r:id="rId63"/>
    <p:sldId id="303" r:id="rId64"/>
    <p:sldId id="280" r:id="rId65"/>
    <p:sldId id="306" r:id="rId66"/>
    <p:sldId id="307" r:id="rId67"/>
    <p:sldId id="308" r:id="rId68"/>
    <p:sldId id="310" r:id="rId69"/>
    <p:sldId id="495" r:id="rId70"/>
    <p:sldId id="496" r:id="rId71"/>
    <p:sldId id="311" r:id="rId72"/>
    <p:sldId id="312" r:id="rId73"/>
    <p:sldId id="313" r:id="rId74"/>
    <p:sldId id="314" r:id="rId75"/>
    <p:sldId id="315" r:id="rId76"/>
    <p:sldId id="283" r:id="rId77"/>
    <p:sldId id="499" r:id="rId78"/>
    <p:sldId id="286" r:id="rId79"/>
    <p:sldId id="501" r:id="rId80"/>
    <p:sldId id="500" r:id="rId81"/>
    <p:sldId id="502" r:id="rId82"/>
    <p:sldId id="316" r:id="rId83"/>
    <p:sldId id="317" r:id="rId84"/>
    <p:sldId id="322" r:id="rId85"/>
    <p:sldId id="323" r:id="rId86"/>
    <p:sldId id="319" r:id="rId87"/>
    <p:sldId id="320" r:id="rId88"/>
    <p:sldId id="321" r:id="rId89"/>
    <p:sldId id="325" r:id="rId90"/>
    <p:sldId id="324" r:id="rId91"/>
    <p:sldId id="326" r:id="rId92"/>
    <p:sldId id="318" r:id="rId93"/>
    <p:sldId id="327" r:id="rId94"/>
    <p:sldId id="328" r:id="rId95"/>
    <p:sldId id="329" r:id="rId96"/>
    <p:sldId id="330" r:id="rId97"/>
    <p:sldId id="331" r:id="rId98"/>
    <p:sldId id="336" r:id="rId99"/>
    <p:sldId id="332" r:id="rId100"/>
    <p:sldId id="504" r:id="rId101"/>
    <p:sldId id="505" r:id="rId102"/>
    <p:sldId id="335" r:id="rId103"/>
    <p:sldId id="284" r:id="rId104"/>
    <p:sldId id="333" r:id="rId105"/>
  </p:sldIdLst>
  <p:sldSz cx="12192000" cy="6858000"/>
  <p:notesSz cx="6858000" cy="9144000"/>
  <p:defaultTextStyle>
    <a:defPPr>
      <a:defRPr lang="en-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29"/>
    <p:restoredTop sz="94704"/>
  </p:normalViewPr>
  <p:slideViewPr>
    <p:cSldViewPr snapToGrid="0" snapToObjects="1">
      <p:cViewPr varScale="1">
        <p:scale>
          <a:sx n="148" d="100"/>
          <a:sy n="148" d="100"/>
        </p:scale>
        <p:origin x="216" y="10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BE279B-492F-C946-8D74-12864579FF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dirty="0"/>
              <a:t>Part II: Numerical Methods</a:t>
            </a:r>
            <a:endParaRPr lang="en-SI"/>
          </a:p>
        </p:txBody>
      </p:sp>
      <p:sp>
        <p:nvSpPr>
          <p:cNvPr id="3" name="Date Placeholder 2">
            <a:extLst>
              <a:ext uri="{FF2B5EF4-FFF2-40B4-BE49-F238E27FC236}">
                <a16:creationId xmlns:a16="http://schemas.microsoft.com/office/drawing/2014/main" id="{370199DD-388F-434F-9050-060E709CA8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DF2518-FE8C-AD46-90BE-966B1DCB93BA}" type="datetimeFigureOut">
              <a:rPr lang="en-SI" smtClean="0"/>
              <a:t>5/4/23</a:t>
            </a:fld>
            <a:endParaRPr lang="en-SI"/>
          </a:p>
        </p:txBody>
      </p:sp>
      <p:sp>
        <p:nvSpPr>
          <p:cNvPr id="4" name="Footer Placeholder 3">
            <a:extLst>
              <a:ext uri="{FF2B5EF4-FFF2-40B4-BE49-F238E27FC236}">
                <a16:creationId xmlns:a16="http://schemas.microsoft.com/office/drawing/2014/main" id="{D018AE07-5E68-FE46-BC57-4C3295AE29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I"/>
          </a:p>
        </p:txBody>
      </p:sp>
      <p:sp>
        <p:nvSpPr>
          <p:cNvPr id="5" name="Slide Number Placeholder 4">
            <a:extLst>
              <a:ext uri="{FF2B5EF4-FFF2-40B4-BE49-F238E27FC236}">
                <a16:creationId xmlns:a16="http://schemas.microsoft.com/office/drawing/2014/main" id="{72AA7903-AEF8-3746-84F3-B2A8BCEAC9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52760D-4A94-554C-8F6E-8F63A48F161E}" type="slidenum">
              <a:rPr lang="en-SI" smtClean="0"/>
              <a:t>‹#›</a:t>
            </a:fld>
            <a:endParaRPr lang="en-SI"/>
          </a:p>
        </p:txBody>
      </p:sp>
    </p:spTree>
    <p:extLst>
      <p:ext uri="{BB962C8B-B14F-4D97-AF65-F5344CB8AC3E}">
        <p14:creationId xmlns:p14="http://schemas.microsoft.com/office/powerpoint/2010/main" val="2594946556"/>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0:24:16.913"/>
    </inkml:context>
    <inkml:brush xml:id="br0">
      <inkml:brushProperty name="width" value="0.05" units="cm"/>
      <inkml:brushProperty name="height" value="0.05" units="cm"/>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3:47.587"/>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0 135,'58'-12,"-6"0,-41 9,10-5,50-14,-40 12,40-11,10 13,28 4,5 1,-20 0,-15-1,2-1,5 2,21-1,5 0,-12 0,-27 2,1-1,3 3,-72 0,5 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3:49.631"/>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43,'63'-3,"-12"1,-41 2,47-1,45 0,22-1,-5 0,-30 1,-27 0,2 0,11-1,25 0,15-1,3 1,-7-1,-20 0,-31 1,-10 0,53-3,-19 0,-79 5,3 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3:56.499"/>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0 258,'35'-50,"-4"11,-31 34,21-12,-4-1,7-2,0 3,-10 11,12-7,0 2,-4 3,15-4,-22 10,18-8,-11 10,1-5,9 2,-10 0,4-2,14 5,-8-3,0 3,-6 0,-7 0,13 0,7 0,-12 0,4 3,-13-3,7 3,11-1,-1-2,-5 3,7-3,-21 0,15 0,-6 0,2 0,1 0,0 0,0 0,1 0,-3 0,2 0,-3 0,8 0,-11 0,10 2,-6-1,0 1,2-2,-6 0,4 0,0 0,12 0,-18 0,13 0,-9-2,-3 1,22-4,-27 5,15-3,19-1,-28 2,27-2,-34 4,-1 0,24 0,-18 0,11-3,-8 3,-3-3,13 6,-8-3,-1 3,3-1,-5-2,9 5,-4-2,-3 0,4-1,-6-2,6 0,-1 3,-3-3,1 3,2-3,0 0,1 0,-4 0,2 0,0 0,-1 0,0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3:57.840"/>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1,'60'12,"12"2,-58-13,55 9,-31-6,18 2,-6 0,27-1,2 0,-14 0,22-1,20 1,-24-2,-35-3,22 2,-5-1,-43-1,-13 0,59 0,-41 0,53 2,-41-1,-1 4,-12-5,12 5,-24-5,38 3,-39-3,37 0,-37 0,30 0,-24 0,9 0,2-3,-11 3,33-3,-29 3,14 0,-1 0,40 3,-31-3,28 3,-29-3,20 2,4 0,6-1,-7 2,-14-1,-43-2,39 0,-26 0,26 0,-14 0,-23 0,31 0,-26 0,7 0,-3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5:36.392"/>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0 321,'88'0,"0"0,-9 0,-19 0,-44 0,0 0,38 0,5 0,-13 0,6 0,8 0,8 2,-3-1,8 0,0 1,-2-1,-22-1,8 0,1 0,-9 0,17 0,27 0,2 0,-22 0,7 0,-16 0,20 2,10-1,-1 0,-13 0,-1 1,-7-1,1 0,5 1,2 0,3 0,-1-1,7 0,-6-1,-21 1,-1-1,22-2,22 0,-25 1,-31 0,21-2,19 0,-20 1,-27 2,53-3,-3 1,-63 1,39-5,-3 0,-46 4,40-8,-28 3,-17 3,51-11,-47 8,60-10,-58 12,64-14,-64 17,46-9,3 0,-36 6,41-4,-3 0,-51 6,47-6,4 1,-43 5,49-6,0 1,-48 7,53-5,4 0,-43 1,40-2,-3-1,-46 4,28-5,-1-1,-30 5,37-10,-57 12,15-4,-2-2,3 3,2-4,-12 7,9-2,3 0,-7-1,8 3,-8-1,4 3,7-1,-9 2,6 0,-7 0,4 2,13 3,-17-1,18 0,-24-1,16 0,44 7,-29-4,21 2,-49-6,28 3,-31-4,71 3,-68-4,61-2,-65 1,40-1,-39 0,9 1,5-6,-16 6,19-6,-12 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6:11.435"/>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1 109,'88'5,"0"-1,0 1,0 0,0 0,0 0,0-1,0 1,16 1,3 0,-1-1,-7 1,-14-2,-20 0,28 2,-32-5,0 2,20 2,13 0,8 0,0-1,-14-2,7-1,4-1,4 0,0 0,-2 0,-4 1,-5 0,1 1,-5 1,-3 0,-1 0,3 0,3-1,9-1,14-1,5 1,-5-2,-14 1,-23 0,-31-1,-30 1,43-5,7-2,-24 4,24-5,-11 1,-46 7,9-12,8-5,-2 4,4-6,-9 16,16-10,-8 7,2-2,43-9,-49 14,44-12,-60 15,9-2,36-1,-25 0,39 0,1 1,-38 2,55-2,2 1,-46 1,55 0,2 0,-43 0,17-1,18-1,-17 0,-17 1,10-1,8-1,5 1,-9 1,-22 0,21 0,17-1,-20 0,-31 1,41-1,-1 0,-45 1,38-2,0-1,-43 3,46-4,-2 0,-45 4,30-3,-3 0,-36 4,41-2,-28 2,2 0,17 0,-34 0,58 0,-52 0,45 0,-50 0,63 0,-56 0,32 2,-1 0,-32-1,33 3,2-1,-29-2,29 0,-2 0,-33-1,30 0,-13 0,-20 0,66 3,-62-3,54 5,-62-5,43 5,-42-4,49 3,-48-1,48 0,-49 0,69-1,-61-1,34 2,2 1,-33-3,32 3,-2 1,-34-1,78 5,-78-5,62 3,-59-6,15 1,-6-2,-21 0,33-2,-26-1,11 0,13-5,-27 7,31-4,-30 3,18-1,-10-2,3 2,-8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6:57.928"/>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1 156,'58'-9,"-11"2,-42 7,17-3,6 0,-2 0,7 1,-16 2,12-3,0 3,-7-5,8 0,-11-1,8-2,-2 0,-1 2,3-1,4 4,-11 0,14 3,27 0,-4 0,22 0,-5 0,-42 0,35 0,0 0,-39 0,51-1,0 0,-52 0,34-1,0-1,-31 3,28-3,-2-1,-35 0,59-4,-72 5,32-4,-19 4,3-3,15 2,-15 3,8-1,16-1,-33 3,42-5,-47 4,68-3,-20 2,1 1,22-2,-21 1,-13 1,-37 1,83 0,-46 0,4 0,-1 0,-10 0,-24 0,48 0,-48 0,32 0,-1 3,-3-3,29 5,-11-5,-32 3,-2-3,10 0,11 0,-3 0,39 2,-69-1,64 1,-67-2,65 2,-60-1,67 6,-68-6,54 6,-56-6,19 1,-27-2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7:11.456"/>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26 316,'73'5,"-1"1,1-1,-13 1,-2 0,31 0,-13-1,-43 0,-5-2,-11-2,31 4,-26-2,36 3,4 2,-24-1,22 2,26 3,2-1,-21-1,3 2,19 2,21 2,-26-3,-39-5,37 5,25 3,-20-3,-14-3,-5 0,21 2,7 0,-5-1,-9-3,-1-1,-1 0,-6 0,0 0,-5 0,3 0,31 2,3 1,-36-4,-53-4,-6-1,34-1,-33-1,24-1,-12-5,-9 3,16-21,-21 7,2-33,-9 29,-1-14,-2 1,-2 18,-1-29,-3 28,-1-16,1 14,-2-8,-2 6,-1 3,-10-5,1 12,-20-10,24 15,-18-6,-25 1,-31-3,-14-1,3 0,19 4,1 0,-2 0,8 0,-19-2,-9-1,3 0,12 2,24 4,-18 0,-2 2,64 7,5 0,-14 0,-15 0,14 0,3 2,6 3,-1 1,-10 4,5-4,-15 9,20-8,-13 3,-11 4,27-7,-36 9,-3 0,28-7,-48 10,66-17,-78 10,57-6,-38 2,-24 2,19-3,28-3,-39 3,13 0,66-5,-7-1,-18 1,-8-2,-5 0,17 0,-14 0,30 0,-66 3,62-3,-34 2,22 1,17-3,-33 5,21-2,-7 0,6-1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7:13.278"/>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92,'58'-15,"-11"0,-4 8,-26 0,29-1,-22 4,-10 1,53-8,-45 7,55-3,16 2,-39 4,2 1,16-2,7 0,-9 1,-18 2,0 1,15-1,9 1,-17 1,-14 0,33 2,23 0,-22-1,-30-2,33 2,25 3,-26-3,-36-2,26 1,20 1,-24-1,-34-3,16 1,6 1,0-2,-7 0,-15 0,52 0,-4 0,-59 0,38-1,-1-1,-42 2,58-8,-62 7,24-6,-16-3,-2 3,4-6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7:19.997"/>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0 149,'60'-11,"-12"3,8-3,-2 1,-21 5,25-6,-4 1,-36 7,-3 0,66-12,-55 12,51-9,2 0,-45 9,51-7,7 0,-24 8,-9-3,12 0,2 7,13 2,-2 1,-14-2,-19-3,-1 1,41 3,14 1,-32 0,-49-3,-12 1,40 2,-37-2,77 7,-72-6,80 6,-86-7,68 2,-66-5,48 3,-55-3,34 0,12 2,-18-1,13 1,-36-2,1 0,22 0,-10 7,2-5,-5 12,-7-8,9 5,-52 27,-41-11,-20 12,11-20,43-16,27-1,-40 3,0-2,-16 5,25-5,20-1,-5 1,-14-3,8 2,-11 1,23 2,-11 1,-3 4,0-4,8 1,-7-1,5 1,-15 1,13-2,3-1,-11 2,18-5,-24 5,21-5,-3-1,-8 3,8-3,-8 1,3 0,0-1,2 1,-3-2,-3 0,9 0,-12 0,14 0,-5 0,-8 3,12-3,-7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1:38:42.263"/>
    </inkml:context>
    <inkml:brush xml:id="br0">
      <inkml:brushProperty name="width" value="0.05" units="cm"/>
      <inkml:brushProperty name="height" value="0.05" units="cm"/>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8:40.240"/>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8:40.654"/>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8:50.607"/>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5015 872,'-93'26,"1"0,31-18,-14-2,-13-1,-10-1,-8-1,-3 0,-3-2,0 1,4-1,6-1,8 0,11 1,13-1,-36 0,22-2,-20 0,25 2,-19 0,-15 0,-8 0,-4 0,1 0,6 0,12-1,17 0,21-2,27 0,17-4,8 2,-47-16,-15 0,-21-4,12 3,29 5,-1 0,-37-7,-13-2,38 9,55 12,-32-6,17 2,-25-11,-28-14,-13-5,3 2,19 7,8 5,0 0,-13-7,-20-8,-5-3,12 3,28 11,14 1,-2-3,2 1,9 3,-28-14,57 34,-16-11,6 5,11 4,-24-11,22 10,53 1,54-1,26 1,-3 1,-30 0,-27 2,1-1,22 0,26-1,7-1,-12 3,-30 3,-8 6,-36-2,33 2,22 1,-16 0,-17-2,14 2,20 3,9 1,-6 2,12 2,4 2,-6-2,-13-1,-15-2,-10-2,10 1,16 3,19 3,2 0,-15-2,-30-6,-24-6,-23 0,43 0,-41 0,65 0,-58 0,61 0,-74 0,18 0,11-5,-26 4,59-9,-60 9,56-11,-56 10,78-17,-71 14,36-7,0 0,-35 4,31-4,0 2,-33 5,66-12,-62 13,17-4,-16 6,-7 2,14 0,-6 5,3-2,-5 5,-1-1,6 2,-1-1,0 2,-4-4,2 1,-2-2,5 1,-4 6,-3 2,-52 19,25-19,-40 10,-23-3,-1-2,22-7,-44 14,4-4,58-20,-36 5,-3-1,26-5,-29 1,-26 0,5-1,-5-2,1-1,20 2,-2 0,5-1,-10-1,7-1,13 0,9 0,14-2,-11 3,1-1,12 1,-15-1,-3 0,2-1,-33 1,7 1,54 2,-32 1,3 1,42 1,-58 4,59-3,-57 5,52-8,-60 11,54-10,-70 17,69-17,-23 9,-5 2,-14 2,2 2,-20 4,70-16,-21 7,-15 0,-11 5,0-2,8-3,7-1,27-8,-40 10,-3 0,36-10,-45 14,19-7,29-3,-25 1,-2 1,27-3,-67 6,71-8,-58 5,58-5,-58 3,56-4,-41 4,48-3,-17 1,9 0,1-5,-11 7,103 2,-60-3,72 1,-74-7,-3 0,71-7,-40 3,41-6,-53 7,-13-2,4 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9:51.367"/>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1,'63'0,"18"0,-5 3,0 1,-4-2,6 1,-11 1,-49-4,42 2,-30-1,66 1,-76-2,38 1,2 0,-34 0,33-1,-4-2,-42-2,29-1,-39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0:56.665"/>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1 167,'78'-18,"-14"4,-59 14,21-5,22-1,-12 0,9 2,17-6,-41 8,43-8,-47 5,59 0,39 0,-18 0,-6-3,2 2,19 0,-28 3,-35 3,-24 0,24 0,3 0,-18 0,44 0,3 0,-41 0,43 0,-3 0,-47 0,35-1,-2 0,-35 0,35-1,22-1,-16 0,10-1,0 0,-9 0,11 1,-1 0,19-2,10-2,-30 3,-42 3,-18-1,43 2,-48 0,29-1,10 2,0 0,-1 0,40 0,-2 1,-83-2,-4 0,48 0,-30 0,30 0,-35 2,-7-1,22 1,-12-2,9 2,-4-1,-9 1,14 1,-7 2,-1-1,3 5,-4-6,10 12,-15-8,27 22,-29-18,16 12,-12-9,-8-5,15 11,-9-6,5 0,0 0,1-5,1 2,0 1,-4-8,3 5,4-8,-3 1,3-2,-4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1:32.462"/>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0 210,'55'-23,"-5"5,-44 14,25-4,-6-3,4-1,-2 4,-11-1,15 0,-8-2,9-2,-15 7,20-6,-8 5,13-1,-13 4,-10 3,12-1,-5 2,7 0,-6 0,8 2,-19-1,31 1,-19-2,1 0,7 0,-12-2,4-1,5-3,-11 3,3-4,4 4,-4-5,3 2,-4 1,-1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1:44.520"/>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151 469,'60'2,"-1"-1,38-1,-76 3,-6-3,38 0,39 2,-8 2,3-1,-29-1,-3 0,8 1,-6 0,-11 0,-15-2,40 4,27 2,-16-1,-9-3,2 2,24 1,-2 0,-27-2,-21-3,19 2,27 2,2 0,-24-2,3 0,-1 0,23 3,-1-1,-28-2,-21-1,18 2,15 0,-20-2,-32-1,36 1,24 0,-18-1,-23 0,10 0,16-1,8 0,-3-2,11 0,3-1,-5 1,-12-1,12 1,0-1,-11 1,16 0,2 0,-9 0,-23 0,4-3,-39 4,32-5,4-1,-12 3,16-2,0 0,-14-1,27 0,-4-1,-40 3,45-5,-2 2,-54 6,53-5,-26 3,1 1,-2 0,2-1,5-1,3 0,22-1,-12 1,-41 2,28 0,20 1,-17 0,-21-2,18 3,17-1,-5 0,-9-5,-2 1,13 1,6 0,-7-4,4-1,-13 1,9-3,-14 3,1 0,11-5,-42 11,47-10,0-1,-44 11,46-8,-1-1,-50 8,64-4,3 1,-55 3,47-1,-5 2,-60 3,43 0,3 0,-39 0,42 0,-1 0,-45 0,45-2,2-3,-41 1,40-3,-2-1,-44 4,32-5,9-1,16-2,8-3,-19 6,-23 6,-25 3,32-5,-135 2,71 0,-86-2,24 1,3-1,12 0,-8 2,-22 0,-1-1,22 2,1 2,-12-1,-27 0,-1 0,29 1,11 0,11 0,-19 1,-12 0,-9 0,-3-1,3 0,6-1,-6 0,-3-1,-2 0,-1 0,3 0,4 0,6 1,-13 1,8 0,3 1,-5-1,-10-1,17-1,-13 0,-8-1,-5-1,0 1,3-1,7 0,11 1,16 0,19 1,4 0,7 0,-21-1,-15-2,-2 1,11 0,-7 0,13 1,-12 2,3-2,-24-2,-3 0,22 1,26 3,0 0,-22-1,-23-1,-7 0,8 0,24 1,26 2,0-1,-25 0,-24 0,-7-1,8 1,25 0,-17 0,11 0,-28 0,-9 0,8 1,26-1,29 1,-1 0,-27 0,-27 0,-8 0,11 0,28 0,-4 0,6 1,-24-1,2 1,29 0,19-1,-15 1,-9 1,3 2,10 0,15-2,-55 7,3 0,68-7,-28 6,4 0,35-4,-31 9,116 6,24-6,7-2,-33-1,0 0,40-2,-20-2,-68-3,-10-3,-44 30,-16 8,27-19,-30 17,1-3,35-23,-5-6,-55 22,48-21,-40 17,18-9,3-2,5 0,-35 12,4 0,48-16,-18 11,-1 4,8 4,-8 0,12 7,32-25,15 28,10-17,7 10,-2-12,-5-6,-1-3,41 14,-38-16,33 10,26 2,-46-12,51 12,1 1,-44-11,51 9,1 2,-50-7,15-1,17 2,-16-1,-15 0,45 4,-3 0,-51-8,52 9,0 1,-48-8,57 8,-1-1,-58-9,22-1,19 2,-15-2,-6 0,12-2,17 1,-19-1,-15-2,10 0,15 0,-18-1,-19-1,50 0,1 0,-48-1,19 0,17-1,-15 0,-15 0,39-2,-5-1,-56 3,54-7,4 1,-40 4,33-3,-4 0,-48 5,42-2,5-2,-29 2,18-1,16 0,-17 1,-18-1,21-1,20-2,-19 2,-18-1,31-1,24-2,-23 1,-28 3,19 1,19-1,-22 1,-28 4,48-1,2-1,-46 2,46 0,-2 0,-53 0,51 2,1-1,-43-1,35 5,26 2,-20-1,-17-2,8 2,16 1,-25-3,-35-3,55 0,5 0,-39-1,14 0,16 0,-20 0,-28 0,44-1,2 0,-41 0,35 0,1 0,-27 1,24 0,-4 0,-35 0,21 0,0 0,-15-3,10 3,-28-3,0 1,14 1,-7-1,2 2,-4 0,-11 0,73 7,-59-5,21 3,-1 1,-26-2,61 6,-62-4,46 1,-55-4,62 7,-53-6,49 6,-59-8,13 1,-3-3,9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1:58.483"/>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0 231,'46'-20,"0"-1,28-10,-59 23,-8 7,41-3,38-3,8 0,-20 1,17 2,-16-1,21-1,-4 1,-27 2,-26 3,1 0,38 2,-55-1,41 0,2 0,-42-1,42-1,0 0,-43 0,74-4,-84 5,41-3,3 1,-33 1,58-1,-57 2,15 0,-9 0,9 0,-26 0,10-3,7 3,-8-2,7 2,-5-3,-4 3,16-5,-16 2,9-3,8-1,-20 3,20-5,-17 5,7-4,5 1,-13 3,18-3,-22 4,22 0,-18-2,4 5,6-5,-10 4,8-1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2:18.258"/>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1 135,'59'1,"1"1,36 0,-83-2,23 2,-14-1,21 4,36-4,-17 0,25 1,17 1,10 0,4 0,-5 0,-11-1,-18 0,9 0,-16-1,15 0,-7 1,21 0,13 1,3-1,-6 1,-14-1,-24 0,-32-2,-27 0,10 0,46 0,6 0,-21 0,10 0,25-1,1 0,-22 0,8 1,-17-2,23 1,6-2,-6 2,-21-1,20 1,-3-2,26-1,-1-1,-30 2,-13 1,7-2,24-4,1 1,-25 2,-8 1,17-4,20-3,-25 3,-35 4,48-8,-2 0,-55 9,39-8,-5 0,-47 9,70-15,-78 13,30-4,-20 3,-5 5,24-5,-15 4,51-1,6 0,-30 1,21 0,-6 0,-44 1,-7 0,33 2,-30-1,63 3,-65-3,74 1,-78-2,27 0,-20 2,-7-1,14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2:27.004"/>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17,'93'0,"-22"-1,13 1,4 1,-7 0,4 0,1 0,-3 0,10 0,-2-1,1 1,18 0,0 0,-30-1,-42 0,-30-3,19-2,1 4,17-4,-10 5,-11 0,16 0,-28 0,26 0,1-2,-20 1,23-1,-24 2,0 0,21 0,-21 0,13 0,-6-2,6-1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1:38:42.336"/>
    </inkml:context>
    <inkml:brush xml:id="br0">
      <inkml:brushProperty name="width" value="0.05" units="cm"/>
      <inkml:brushProperty name="height" value="0.05" units="cm"/>
    </inkml:brush>
  </inkml:definitions>
  <inkml:trace contextRef="#ctx0" brushRef="#br0">1 1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2:32.582"/>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1 364,'93'-10,"0"1,-1-1,1 1,0-1,0 1,0-1,0 0,9-1,-12 2,1-1,15-1,-20 2,14 0,9-1,4-1,0 1,-4 0,-8 1,-14 1,-17 1,16-1,-3 0,-11 1,16-1,11-1,4-1,-4 1,-8 0,-16 2,-1 0,-11 2,2-1,22-1,4-1,0 0,3 1,0-1,-26 2,-30 1,27 0,0 1,-23 4,-24 0,58 0,-44-3,20 3,-26-3,7 3,-20 0,23 0,-12 0,-3 0,17-2,-16 1,4-1,5 2,-14 0,15 2,-5 1,2 5,-2-2,-1 1,9 1,58 11,-31-6,29 6,-38-9,5 0,24 1,3-1,-21 1,0-1,18-2,-12-1,-43-2,-6-5,19 5,-12-2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5:29.556"/>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316 16,'61'3,"-11"-1,-37-2,14 0,22 1,18-1,16 1,15 0,10 0,10 0,7 0,4 0,2 1,-1-1,-3 0,-5 0,-8 0,-11 0,-11 0,-16 0,27 0,-20 0,-8-1,8 1,22 0,-33 0,12-1,10 1,9 0,8 0,5 0,4 0,3-1,1 1,-1 0,-2 0,-5 0,-5 0,-7 0,-9-1,-11 1,-12-1,-13 0,-16 0,44 0,14-3,-4 1,-39 1,-27-2,50 1,-50 1,53-5,7-1,-33 4,13-2,16-1,-19 1,-23 4,47-3,-4 1,-56 2,31 1,20 0,-17 0,-18 0,52 5,-1 1,-60-1,53 6,1 1,-41-6,17 3,18 1,-20-2,-25-5,43 6,-4-1,-54-7,49 4,19 2,2-3,-1 0,-18 1,-2-1,22-1,-37 1,-62-1,-33 37,22-25,-22 27,-33 13,12-14,-21 19,25-27,29-17,-1-6,-12 11,-25 1,-27-1,19-9,-17 0,-11-1,-5 0,2 0,6 1,13-1,-20 8,13 0,-12-1,8-6,-17 0,-5-1,5 0,15-3,26-2,-8-1,38-4,-29 4,-24 2,20-2,-15 0,-8 1,-1 0,6-1,13 0,-1 0,11 0,-10 0,-19 0,-22 2,0 0,18-1,40-2,39-1,-6-3,-29 5,19-5,-49 3,-1-1,39-1,-19-1,-17 1,20 0,28-1,-63 0,-2 0,59 0,-37 1,-24 0,21 0,29-1,-34 0,-25 0,26 0,36-1,-31-1,-22 0,23 0,32 1,-32 0,-24-1,23 0,33 1,-52 0,3 0,61 1,-44-2,-2-1,37-1,-30 0,6-2,47 3,-33-5,-2 1,26 5,-30-7,-1-1,32 5,-29-6,-32-4,59 12,-62-11,-2-1,56 10,-24-4,-18-2,20 2,29 6,-56-8,3 0,59 9,-42-9,2 0,44 8,-51-11,66 11,-8-2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6:25.919"/>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43,'61'0,"-12"0,-43 0,15-2,33-1,-21 0,21 1,-48 2,42-5,-29 4,25-4,23 2,-43 3,37-3,1 1,-35 1,33-1,-3-1,-36 3,37-3,-1 1,-37 2,34-2,5 1,-6 1,10 0,-23 0,-16 2,-9-1,22 4,-8-5,-8 3,17-1,-22-1,12 3,2-3,-11 1,13-2,-8 2,-2-1,8 1,-6-2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6:31.605"/>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0 160,'90'-14,"-17"2,-67 12,6-3,32-2,-22 1,21 0,-26 1,16-2,7-1,14-2,-25 3,2 2,0-2,58-1,-18 3,25 0,14-1,3 0,-8 1,-18 0,-12-1,-11 1,11 0,10 0,22 0,6-1,-5 1,-20 0,-33 2,-26 1,-1 0,63 0,-29 0,2 0,-7 0,0 0,1-1,-3-1,18 2,-50-3,34 2,0 0,-32 0,53-2,4-1,-46 3,44-3,-3 0,-53 3,47-1,28 1,-14 1,13 1,1 0,-11-1,-19 1,-7-1,7 0,21 0,14 1,-11 0,-38-1,-41 0,46 3,8-3,2 3,9-1,-5 1,-39-2,19 1,7 0,25-2,-28 0,1 0,-3 1,3-2,43-1,-10 0,-50 0,33 0,24 0,-25 1,11 1,4 0,-3 1,-12-1,18 0,-1 0,5 0,16 0,-5 0,-28 0,-13 0,-2 0,12 0,-7 0,30 0,5-1,-11 2,-57 1,20 2,4 0,4 0,-9-1,-3 1,-21-2,-16-1,67 6,-59-6,31 4,-1-1,-34-3,40 4,1 0,-32-4,27 4,9 2,-5-3,-2 0,37 7,-39-7,-7 0,-17 1,-23-5,25 5,-11-4,7 1,0-2,-12-3,9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6:33.826"/>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63,'92'0,"-25"1,9 0,-16 0,-14-1,23 1,1 0,-26-1,-23 0,24 0,16 2,0-1,-13 0,30 1,22 1,-21-1,-24-1,12 1,24 1,1-1,-24-1,-5 0,5 0,23 0,-1 0,-24-1,-12 0,19 0,19 0,-22 0,-31 0,28 0,21 0,-18 0,-22 0,45 0,-5 0,-63 0,38 0,0 0,-37 0,40 0,-2 0,-46 0,34 1,20-2,8-3,10-3,-9 1,-14 3,0 0,16-3,8 0,-30 1,-41 2,53-6,-33 4,33-5,-37 5,33 2,-22-2,18 2,16-2,-52 4,33-1,30 2,-23 2,16 2,13 1,7 1,3 1,-1 0,-6-1,-11-1,9 1,-10-1,-2 0,4 1,10 0,-14-2,10 2,7 0,3-1,0 1,-3 0,-7 0,-11-1,-13-1,18 3,-16-1,-13-1,16-3,-61-2,-9 0,32-2,-23-1,20 0,18-5,-34 7,31-3,10 6,28 4,10 2,-6 0,-21-2,-17-3,-1 1,22 2,26 1,2 1,-17-2,-40-3,-40-3,14 3,4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7:10.415"/>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142 393,'-65'60,"20"-33,14 17,32-13,9 11,8 9,9 10,6 7,7 8,6 7,5 5,4 5,5 5,3 4,2 2,3 2,1 2,1 0,0-1,0 0,-1-2,-2-3,-2-3,-3-4,-4-5,-4-5,-5-7,-5-7,-6-8,15 28,-7-13,-7-9,-1-5,-1 1,3 4,5 9,9 13,-18-30,5 7,3 8,4 5,2 7,4 4,2 4,2 3,1 4,2 1,0 1,1 1,1-1,-2 0,0-2,-1-3,-1-3,-2-4,-3-4,-2-6,-3-5,-3-8,-4-7,-5-8,-4-9,-4-10,-6-11,49 19,-38-24,47 26,-40-30,15 4,12 4,12 3,9 2,8 2,8 1,4 2,3 1,2 0,0 1,-1-2,-3 0,-5-1,-7-3,-7-1,-9-3,-12-3,24 9,-17-5,-7-3,-1 1,9 2,15 4,-22-8,10 4,10 3,8 2,7 2,4 2,3 0,2 1,-1-1,-1 0,-4-1,-5-3,-7-2,-9-3,-9-3,-12-4,-13-5,-15-5,27 0,-24 0,25-3,20-2,-13 1,6 6,5-7,28-1,1-2,-28 1,-2 0,-16-5,23-1,8-2,-9 0,-23 2,10-2,-12-3,22-4,8-1,-8 0,-22 3,11-2,4-7,27-7,-2-1,-27 7,-12 1,21-12,21-10,-27 10,-40 14,11-7,6-4,1-4,-6 3,-12 6,20-14,16-13,-18 11,-21 12,37-30,-5 1,-47 38,27-30,17-17,-13 12,-17 16,15-16,15-14,-16 15,-21 22,15-15,13-14,-10 11,-3 2,6 0,17-15,0 1,-16 14,-1 4,3 2,17-12,0 0,-18 13,-2 6,3-3,17-12,2 0,-17 10,8-8,6-4,13-12,-20 15,-28 18,40-36,0 0,-42 33,18-17,13-14,-12 12,-17 12,7-7,11-13,-3-3,-6-3,-2-3,-3 5,4 2,0-2,5-18,2-9,-14 24,-20 33,12-45,0-1,-11 39,7-48,-3 1,-12 51,8-56,-3-2,-8 50,-1-39,0-27,-2 22,-3 20,9 2,7-22,-17-6,-40 7,17 63,-7 1,-7 0,-5 0,-7 1,-6-1,-6 1,-5 1,-5-1,-5 1,-4 0,-5 0,-5 1,-3-1,-4 1,-4 0,-3 1,-3-1,-3 1,-2 0,-3 0,-2 0,-1 0,-3 1,-1 0,-1 0,-1 0,-1 0,0 0,0 1,-1-1,1 1,0 0,1 0,1 0,1 0,1 1,2-1,2 1,1-1,4 1,1 0,4-1,2 1,4 0,4 0,3 0,4 0,4 0,4 0,6 1,4-1,5 0,-51-14,12 1,9 1,9 0,5 1,4 0,2 1,1-1,-3 0,-4 0,-6 0,-7-1,-10 0,-12-2,21 13,0-1,1 0,-1 1,1-1,-1 1,1-1,-1 0,1 1,-1-1,0 1,1-1,-1 1,1-1,-1 0,1 1,-1-1,0 1,1-1,-1 0,1 1,-1-1,1 1,-1-1,0 0,1 1,-1-1,1 1,-1-1,1 0,-1 1,0-1,1 1,-1-1,1 1,-1-1,1 0,-1 1,0-1,1 1,-1-1,1 0,-1 1,1-1,-1 1,1-1,-1 0,0 1,1-1,-1 1,1-1,-1 0,1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7:43.955"/>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1321 240,'-35'59,"6"-13,21-31,2-4,-23 53,-3 11,14-31,-12 27,1-4,19-43,9 8,5 22,4 16,3 16,3 13,2 9,1 7,2 4,0 2,1-1,-1-4,-1-7,-2-9,-2-12,-2-15,5 37,-2-23,-1 1,4 22,-7-38,0 12,1 11,0 9,1 5,0 4,2 2,-1-1,1-2,1-5,1-7,0-9,0-11,2-14,-1-15,37 26,-6-30,-18-9,20 17,14 14,-12-13,-9-11,17 14,18 13,-15-12,-9-9,-11-9,9 10,15 4,20-2,-33-28,11 1,9 0,9 0,6 1,7-1,4 1,4 1,3-1,1-1,1 1,-2-1,-1 0,-3 0,-4-1,-6-1,-6 0,-8-1,-8-1,23 12,-16-2,-9-1,-2-1,6 0,12-1,19 1,-44-15,7 0,6 0,7 1,5 0,5 1,5-1,4 1,4 0,4 0,2 0,2 0,3 0,0 0,2 0,1-1,-1 0,0 0,-1-1,-2 0,-1-1,-2 0,-4-1,-2-1,-5 0,-3-1,-5-2,-5 0,-6-1,-6-1,-6-1,-8-1,-7-2,65 3,-33-7,-3-3,25 1,-37 2,13 0,9 1,9 0,7 0,3 0,4 0,0 0,0-1,-4 0,-4 0,-7-1,-9-1,-10-1,-12-1,-14-1,34-8,-9-11,-11-1,14-8,9-7,5-2,-3 1,-6 3,-11 7,16-2,-11 6,8-7,-7-3,15-7,4-5,-6 2,-17 6,-29 11,-19 0,-5 6,-2 1,31-29,-26 26,22-24,8-10,-12 7,-4 2,-5 10,0-2,5-13,3-6,-12 14,-12 16,13-19,12-15,-11 15,-13 19,6-8,3-3,12-10,-30 33,23-27,1-1,-23 27,21-31,5-10,4-10,6-13,2 2,-4 8,-27 41,28-42,-3 5,-35 51,18-36,0-2,-15 28,10-35,-2 2,-16 40,4-31,0 1,-5 31,4-51,-2-3,-4 45,0-48,-1 4,-4 54,0-40,0-2,0 29,-7-58,-2-2,5 50,-10-44,-2 6,10 62,-13-38,-9-22,5 15,5 19,-5-15,-6-14,7 21,10 35,-24-46,-3-4,12 33,-31-46,0 1,29 50,-33-36,0 2,37 41,-43-43,15 24,-9-4,10 7,-5-5,-7-3,-15-10,5 6,4 9,7 7,22 11,-5-2,-28-10,-21-7,0 0,22 11,-7-2,6 3,-14-6,6 5,0 6,12 5,-2 0,8 5,-25-6,-13-3,-6 0,6 1,14 6,-11 0,10 5,-7-3,10-2,-6-2,-4-2,-3 1,1 4,15 5,6 1,-2 2,-8 1,-13 2,-20 0,63 5,-5 1,-6-1,-5 1,-5 1,-5 0,-3 0,-5 1,-3 0,-4 0,-3 1,-2-1,-4 1,-1 0,-3 1,-1-1,-2 1,-1 0,-1 0,0 0,-1 0,0 0,0 0,1 0,1 0,0 0,2 0,2 0,1-1,2 1,3-1,3 1,3-1,3-1,3 1,5-1,3 0,5 0,4-1,-38 0,9-1,7 0,6 0,5-1,3 1,1-1,0 0,-1 0,-3 1,-4-1,-7 2,-6-1,-10 1,37 1,-7-1,-7 1,-5 0,-6 0,-5 1,-5-1,-4 0,-3 1,-3 0,-3 0,-2 0,-2 0,-1 0,0 0,-1 0,1 1,0-1,2 1,1-1,3 1,2-1,4 1,3-1,4 1,5 0,6-1,4 1,7 0,7-1,7 1,7-1,8 0,9 1,9-1,9 0,11 0,9 1,9-1,1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8:31.379"/>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0,'64'18,"-12"-4,-47-12,12 6,10 12,2-2,1 5,-16-13,30 38,3 5,-21-26,19 25,-5-6,-31-38,0 5,16 17,-14-13,13 12,-13-13,12 10,-5-6,-1 3,0-3,-7-5,12 10,-5-9,-1 2,6 0,-5 3,-1-4,1 8,1 4,-5-12,7 11,-8-13,2 1,9 10,-8-11,5 5,-4 1,0 5,0-3,-1 23,-9-27,4 12,-7-4,-1-13,3 23,-2-12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8:44.447"/>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1056,'62'-11,"11"-3,11-4,-17 2,3-3,-3 2,15-2,-2 1,19-7,-21 6,-55 14,11-3,-8 1,26-6,2 1,-19 5,45-11,0 0,-48 10,38-7,-4-2,-46 10,33-8,-2 0,-31 9,35-13,-5-1,-30 11,70-30,-72 32,48-24,-56 28,24-21,-1 4,-5-3,9 0,-23 15,3-7,6 1,-4-3,8-1,-9 5,6 1,0-1,2 3,-5 1,7-6,14-1,-9-2,2 3,21-10,-38 18,71-31,-24 14,-1-2,-14 6,-7 1,-23 10,22-11,-27 11,-3 2,18-16,-14 10,6-7,-2 7,-3 2,9-2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38:46.552"/>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1 985,'60'-45,"7"-5,-8 23,-5-5,5 3,-28 11,-19 12,50-19,8-4,-30 12,23-10,18-7,-20 9,-28 14,27-13,18-7,-16 8,-18 9,19-5,25-7,1-2,-21 8,-2 2,24-5,22-6,-28 9,-41 12,38-6,27-5,-22 5,-25 5,7 0,17-2,-8 0,-5-2,-9 1,22-4,-19 5,-13 0,-43 4,9-1,55-27,-36 20,36-18,-49 25,-14 1,37-12,-37 13,34-15,-34 16,12-7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19:32.172"/>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2180 409,'-40'-3,"8"1,-7 2,26 0,-23 0,28 0,-14 2,10-1,-27 1,30-2,-20 0,17 0,-2 0,-8 0,9 3,-6-3,-15 7,21-6,-43 6,42-6,-18 4,-13 2,8 4,-14-2,-1 4,5 0,24-6,-31 6,3 0,38-6,-72 14,64-15,-37 10,0-1,36-11,-29 10,3 0,33-11,-71 25,70-24,-51 19,57-21,-28 14,28-13,-12 6,5 3,8-9,-22 20,-11 6,14-11,-25 17,46-30,-45 30,41-26,-26 19,18-11,13-8,-21 17,22-19,-9 17,-2 5,-4 15,0-8,6-9,11-17,-19 23,15-18,-29 42,29-43,-36 63,37-59,-32 62,23-29,1 2,1 1,-2 7,1 10,13-61,-1-4,-3 35,4-26,-9 63,9-58,-6 73,6-74,-1 55,2-63,9 53,-6-43,8 37,-8-42,0 6,7 4,-9-15,16 41,-13-40,20 51,-16-49,26 63,-25-61,24 52,-27-55,41 56,-36-51,20 21,1 0,-20-26,47 51,-47-53,57 58,-55-57,24 24,0-2,-25-24,26 23,0 0,-24-19,32 21,2 0,-28-21,26 16,0 1,-27-17,36 24,2 2,-33-22,30 21,-4-3,-38-28,65 48,-10-5,-3-4,5-2,-7-6,-34-21,49 22,-1 0,-47-24,39 17,0-1,-42-15,36 11,-1-1,-37-15,42 17,34 6,-35-22,15-1,12-1,8 0,3-1,-1 0,-4 0,-9 0,-14 0,6 4,-13 1,0-1,13 0,7-2,22 2,13 1,2 0,-7-3,-16-1,-26-5,-36-4,-30-4,41-6,-34 7,40-5,2-1,-34 4,33-2,-1 0,-38 1,48-5,3 1,-37 5,41-6,-5 1,-52 6,50-4,4 0,-39 4,52-8,-1 0,-51 7,39-9,-2 0,-44 9,51-10,2-1,-47 10,39-7,6-2,-11 6,8-6,2-2,-6-1,-33 5,15-2,2-2,-9-5,-24 9,24-23,-1-2,-22 16,11-21,-5 2,-25 28,23-55,-23 50,25-71,-24 66,7-31,1 1,-10 30,6-36,-2 0,-5 35,6-74,-6 80,1-48,-2 50,3-76,-3 68,3-67,-3 78,0-38,0-3,0 24,-3-71,3 81,-2-32,-1 0,0 27,0-44,-2 2,-1 45,1-35,0-2,2 34,-6-42,1-1,2 40,-3-32,1 1,4 37,-5-46,5 45,-13-74,12 69,-7-31,2 2,8 36,-10-35,0-3,8 32,-19-69,20 77,-30-58,27 57,-39-64,39 68,-37-53,38 54,-40-51,37 51,-41-45,39 47,-34-32,35 34,-31-26,-4-3,21 21,-31-26,-1 1,30 27,-44-34,-3-3,34 25,-33-20,5 2,46 31,-66-35,65 35,-63-32,70 37,-69-30,69 30,-34-12,-2 0,29 11,-64-29,68 33,-46-23,46 26,-70-30,64 27,-67-30,73 33,-68-26,63 26,-57-19,62 18,-68-11,64 9,-33 0,0 2,31 1,-25 1,-8 1,-34 1,18 0,-5 0,25 0,23 0,-27 1,0-2,23-1,-45 2,0-1,48-1,-41 1,0 2,45-1,-44 0,-2 0,35 0,-29 1,2 0,40 0,-29 1,-3 0,19-1,-31 1,-1 1,28-3,-34 5,-1 0,33-4,-28 7,4 1,38-7,-63 19,74-18,-49 20,49-20,-45 15,-6 2,26-9,-33 15,6 0,47-15,-22 15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45:15.983"/>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1 139,'58'-12,"-11"3,-35 7,5-1,16-3,12-2,-15 5,1-2,-9 5,28-4,5-1,-7 2,7-2,-6-2,-34 4,20-4,-2-2,13 1,2-2,-25 6,43-8,-52 11,27-7,-20 6,-2 1,14-1,-6 7,-6 1,7 4,-6-4,4-1,2-5,-5 0,5 2,-4 1,2 0,56-1,6-2,-33 0,27 0,2 0,-14 2,-5 0,25-1,14 0,5 1,-9-1,-17 0,-12 0,-10 1,10-1,13 0,20 1,8-1,-7 1,-22-1,-36-1,-33 0,7 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45:53.160"/>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0 0,'60'12,"-7"0,8-1,-2 0,-16-1,23 1,-9-1,-45-7,41 2,28 1,-14-1,-14-1,54 5,-19-2,-82-7,-1 0,35-2,-26 1,29-1,-21 0,-8 1,25-4,-21 0,10-1,0-2,-10 3,12-3,-4 2,-5-1,1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42:04.151"/>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236 166,'2'99,"-1"-1,0 1,1 0,-1 0,0-1,1 1,-1 0,1-1,-1 1,0 0,1 0,-1-1,1 1,-1 0,0-1,1 1,-1 0,0 6,0 7,-1 7,1 3,-1 2,0-1,0-3,0-5,1-7,0-9,0-12,1-14,1-15,1-19,0-20,1-16,11 28,-7-14,10 15,-6-13,-4-7,13 16,-7-13,8 3,7-30,-11 10,15-12,-12 17,2 2,11 0,17 3,32 0,-28 0,31-2,-70-4,74 1,-63-3,59 1,5 0,-50-1,39-2,-6 0,-56 1,37-5,3 0,-31 4,43-4,-1 0,-44 5,43-4,2 0,-43 4,47-2,0 1,-50 2,31 0,-1 0,-36 0,23 0,26 0,-46 0,37-2,1 0,-36 0,41-1,1-1,-38 4,41-3,0 1,-44 1,37 0,-1 0,-38 1,46 0,2 0,-38 0,29 0,-4 0,-39 0,32-1,2-1,-32 2,66-3,-77 3,63-2,-53 2,31-4,0 0,-33 3,76-8,-75 7,34-3,1-1,-33 4,67-10,-76 11,61-14,-50 11,26-6,-32-33,-13 30,3-30,-4 19,-3 11,7-52,-6 45,5-34,0-1,-4 29,5-58,1-3,-7 49,5-50,-2 0,-3 56,1-45,1 1,-1 5,0 27,0-56,1 5,-3 70,0-36,0 0,0 32,-1-35,-1 1,2 40,-2-34,1-1,4 34,-2-44,1-3,1 38,-2-28,-2 4,0 42,-2-35,-1-3,2 29,-3-40,0 0,4 40,-4-69,5 73,-3-79,3 74,-5-61,4 76,-6-81,6 66,-4-69,3 57,-1 2,0-11,1 32,2-28,0 22,-3-18,3 18,-3-8,3 4,0-4,0-3,0 8,-7-5,-30-11,18 18,-20-11,27 25,-14-6,1 1,-15-4,14 8,-43-5,26 7,-27 4,-31 3,-4 0,22 0,32-1,0 0,-22 2,-19 1,6 0,29-1,28-2,12 2,-49-1,37 1,-32-2,-1 0,28 0,-35 0,3 0,41 0,-24 0,-6 0,-21 0,9 0,0 0,39 0,11 0,-22 0,20 0,-57 5,50-4,-68 6,76-7,-32 4,-2-1,27-1,-73 5,82-7,-63 5,61-5,-76 5,70-4,-48 1,50-2,-4 0,-15 0,28 0,-52 0,50 0,-41 0,26-2,-1 1,-10-6,26 6,-36-6,34 6,-38-1,44 2,-73-5,65 4,-30-3,-2 0,29 4,-75-7,67 6,-31-3,0 0,34 4,-57-3,80 3,54 26,32 12,-22-15,2 0,26 14,-3-3,2-3,-61-24,-16-6,37 16,-33-15,69 19,-58-18,68 13,-72-15,22 4,8 0,-30-4,33 4,2-1,-28-2,23 1,-1 1,-27-4,63 7,-60-6,67 9,-68-7,59 7,-60-6,28 1,2 1,-16-2,27 3,0-1,-30-3,23 1,-2-1,-32-2,27 0,1 0,-25-1,24 1,0 0,-23 0,43 6,-50-6,50 13,-9-4,3 1,-16-2,21 1,-32-3,18 0,4 1,16 4,-7-2,17 9,-63-14,61 16,-63-16,30 7,-13-2,-25-6,39 6,-103 10,-15 2,51-7,-43 6,-13-2,-25 5,64-19,-65 16,38-13,5-4,7-1,-15 3,-17 1,16-2,12-4,-14 3,-16 0,15-1,8-1,-31 4,3 0,49-4,-23 4,2 2,26-4,-24 3,-1 0,26-3,-22 4,2-2,26-4,-27 6,1 1,32-5,-35 7,-2 0,29-5,-26 5,1-1,28-8,-38 9,-3 1,34-4,-35 3,1 1,31-1,-26 1,-1 0,17 2,-12 0,2 1,21-3,-25 10,39-15,5 5,66 5,-30-11,41 13,-44-16,14-1,22-1,19 0,17 0,12 0,10 0,7 0,2 0,0-1,-3 1,-6-1,-11 1,-12-1,-17 1,23 0,-21 0,0 0,21 1,-23-2,17 1,14 0,9-1,7 1,3 0,0 0,-3 0,-7-1,-10 1,-14-1,-17 1,-21-1,-23 0,-18 0,-63 40,44-28,-57 31,43-33,3-3,-66 24,51-18,-48 12,-3 0,33-11,-12 1,-18 3,13-3,-5 2,-3-1,-18 2,16-1,1 0,-2-1,-16 4,21-5,22-4,-25 2,-25 8,34-3,-14 7,-9 3,-4 2,4-1,7-2,14-6,-1-1,11-4,-11 3,-16 6,-24 6,-7 2,8 0,24-3,38-8,38-3,7-12,75 21,28 1,-38-14,0-1,12 2,-7-2,27-1,-35-5,26 5,6-1,-2 0,-21-2,22 0,24 2,-23-2,-17-2,4-2,26 0,1 1,-23-2,10 3,-21-4,18 0,-3-1,-21 0,-6 0,32-1,-1-1,-35-1,27 1,-5 0,-45 0,23 0,-2 0,-29-1,35 0,-79 5,-38 5,-30 4,-20 1,-11 2,-3 0,6 0,16-3,25-2,-1 0,15-1,-15 1,4-1,-19 3,-11 1,-8 1,0 0,4-1,11-1,15-2,23-3,-33 7,57-13,-47 7,-2 2,36-10,-29 6,4-2,43-5,-32 4,55-5,-13 7,-28 6,26-5,-24 6,31-9,-14 10,9-5,-12 2,-46-20,-6-8,24 5,-27-3,3 0,48 2,6 10,-36-17,21 8,-20-9,0-3,20 6,-8-2,9 2,34 13,-12-18,19-10,-6 8,11-12,5 6,-5 11,15-39,-13 38,18-33,-12 34,17-25,-12 28,19-30,-20 36,17-24,-21 24,10-7,12 20,-9-3,14 17,22-4,4-1,12 5,-13-5,-2-2,-15-5,-27-3,0-1,16 1,-3-7,-6 4,27-16,-39 14,23-11,-12 6,-10 2,23-7,-17 7,10-6,2 5,-11-1,29 4,-38 3,24-1,12 9,-23-3,28 3,-20 3,-16-6,15 6,38 14,-33-11,27 9,8 2,-14-6,-2-1,-4 0,4 0,42 7,-10-3,-42-9,7-1,5 0,-5-3,-6-2,0 1,43 1,-2-2,-48-3,37-5,-3-3,-43 0,22-4,1-2,-14-3,54-18,-55 15,47-12,-71 22,64-15,-55 14,72-17,-64 20,50-14,-47 15,34-6,-37 7,18-2,-42 7,15 15,-11 8,5 1,0 12,8 32,-13-31,7 28,-17-50,-2-10,5 41,-4-32,1 36,-2 15,0-33,0 27,0-56,5 12,31-9,-16 2,20-11,-19-16,-10 7,18-18,-16 15,7-10,-5 0,-6 7,3-16,-9 12,-5-7,-21 6,-36 34,-34 26,-7 8,21-14,27-17,0 0,-28 16,-21 13,10-3,39-17,44-20,0-2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42:51.095"/>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70,'57'-15,"-9"3,-43 12,17-7,13 3,-7-4,7 6,7-3,15 2,16-5,-4 6,14 1,-13 1,12-2,-23 1,22 1,15 1,9-1,2 1,-6-1,-14 1,-19-1,9 0,-3 1,3-1,22 1,8-1,-3 1,-18-1,-29 0,-19 0,-26 0,59 0,-57 0,60 3,-62-3,81 7,-74-5,62 5,-71-7,76 7,-65-5,55 0,2 0,-50-2,43 0,1 0,-43 0,55 0,4 0,-43 0,29 1,9 1,-14-1,-6 1,8 1,-7-2,-6 0,-29-1,-15 0,42 2,-43-1,57 1,-53-2,82 3,-27 0,23 1,8 0,-4 1,-17-1,4-1,0 1,1-1,20 1,3 1,-19-1,-40-1,-38 0,18-3,-10 2,10-2,-3 0,-6 0,6 0,-4 0,3 0,-4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43:53.003"/>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1 164,'55'-21,"-10"5,-40 16,54-11,49-10,14 4,-40 11,12 3,6 2,4 0,-1 0,-4-1,-7-3,1-4,-6-2,-2 0,1 0,6 3,-5 4,11 1,4 2,-2 0,-10 2,-14-1,-23 1,4 2,-29-2,25 2,10 1,-3-2,-2 0,32 3,9-2,-78-3,-7 0,45 0,-44 2,74 3,-70-1,64 3,-67-6,60 1,-59-2,67 0,-67 0,68 0,-69 0,55-1,6-1,-44 2,42-1,-5-1,-50 2,31 0,2 0,-26 0,73 3,-82-3,41 7,-51-3,56 6,-55-4,55 1,-56-4,46 7,-42-9,64 13,-60-12,59 10,-63-11,33 5,12 2,28 1,5 2,-22-4,-63-7,8 3,24-5,-19 1,26-4,-1-8,-19 9,18-6,-18 5,-14 4,37-13,-33 12,15-8,-3 1,3-3,0-3,6 0,-22 9,15-1,-7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1:17:24.730"/>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0 91,'38'-6,"-7"2,-26 4,7-3,7 3,-4-3,4 1,-6-1,1 0,21-7,-20 8,11-7,-2 6,23-5,5-1,-4 3,3-2,-2 1,-13 7,-16 0,44 0,-49 0,60 0,-59 0,57 0,-61 0,69 0,-39 0,34-2,-41 2,10-3,-34 3,55 0,-49 0,57 0,1 4,17 3,-13-2,17 2,-16-2,11 1,-24 0,-37 1,40 3,7 1,-13 1,10-2,-4 0,-31-3,-24-6,24 6,-3-1,-21-3,84 4,-76-6,74 3,-80-3,66 1,-63-2,69 0,-72 0,49 0,-52 0,64-2,-61 1,63-3,-68 3,40-4,-32 2,11 0,-9 1,-10 2,21-5,-22 4,39-9,-39 9,43-8,-42 8,44-9,-42 9,65-9,-60 9,54-6,-60 6,60-1,-53 2,60-2,-66 1,32-1,-36 2,17 0,-17 0,12 2,-8-1,2 3,1-1,-3 2,4-2,-2 2,-2-4,3 3,-3-3,2 4,-3-3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19:58.044"/>
    </inkml:context>
    <inkml:brush xml:id="br0">
      <inkml:brushProperty name="width" value="0.05" units="cm"/>
      <inkml:brushProperty name="height" value="0.05" units="cm"/>
    </inkml:brush>
  </inkml:definitions>
  <inkml:trace contextRef="#ctx0" brushRef="#br0">1146 1 24575,'-5'0'0,"0"0"0,-1 0 0,1 0-2835,-59 19 1,-42 17 0,16-6 2834,16-7 286,12 2 1,-25 12-1,-12 5 1,1 1-1,13-4 1,24-11-287,-5 9 0,-18 8 0,-15 9 0,49-22 0,52-29 0,-1 4 0,1-3 0,1 6 6784,0-4-6784,2 8 0,0-7 0,0 15 0,1-17 0,-1 21 0,3-13 0,-3 3 0,-2-4 0,1-12 0,-3 5 0,2-2 0,1 2 0,-3 0 0,4-2 0,-2 2 0,-1-2 0,3 0 0,7 9 0,10-3 0,-1 4-6784,57 16 6784,-53-19-2269,37 9 1,-1-1 2268,-37-10-1012,40 8 1,25 3 0,-16-2 1011,-15-3-677,19 4 1,19 3 0,-23-6 676,-34-7 405,44 8 1,-3 0 0,-52-13 0,54 12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1:27:02.154"/>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1710 277,'-52'37,"12"-8,30-25,-12 9,3 1,-13 7,11 0,5-7,-2 6,-15 12,14-16,-10 14,9-14,11-8,-27 22,26-23,-36 22,-17 8,-7-9,-2 0,11 4,1-2,-6-6,10-5,29-5,-23 10,-4 2,8-1,-5 0,7-2,31-14,1-3,-26 19,25-14,-23 13,2 15,12-14,-12 13,27-24,-30 29,21-23,-30 39,41-47,-9 7,-11 16,15-22,-31 49,27-46,-19 32,23-33,-14 29,19-35,-10 40,9-36,-1 38,-4 5,5-18,-4 9,7-31,-2 1,4 18,-1 0,2-4,0-4,0-2,-2-4,1 10,1-6,3-3,5 6,-3-3,3 1,-3 0,3-5,0 5,5-2,0-3,3 2,2-6,3 3,-1-1,2 2,18 19,-21-22,15 11,-13-10,-11-13,44 39,-41-33,58 37,-55-39,60 31,-3-18,-16 2,4-8,-46-15,-8 1,36-3,-26 3,27-3,-16-3,7-2,-9 1,28-5,-40 8,56-9,-56 6,64-6,-61 7,54-9,-57 10,48-7,-26 8,10-1,-14 2,-3 0,-14 0,38 0,-39 0,43-3,-44 0,33 0,-25-2,15 3,-5-1,4-2,-13 4,42-1,-47 2,74 0,-75 0,71-3,-72 3,33-3,4 1,-33 1,57-3,-65 3,43-1,-23-1,4 3,8-7,-33 5,33-5,-20 4,7 0,0-1,-11 3,7-1,3-1,-7-2,5-1,-5-2,18 5,-19 1,12 2,-8 0,-1 0,16 0,-21 0,44-3,-46 3,67-3,-70 3,76-2,-12-3,-8 1,-3 0,-8 1,-36 2,53-1,-64 2,6 0,25 0,-26 0,36 1,2 0,-33 0,77 1,-25-3,10-2,-11 0,15 1,-12 0,11-1,-24 1,-37 2,-16 0,37 0,-33 0,41-2,-41 1,19-1,10-1,-26 3,51-5,-56 4,54-8,-31 5,11-4,-6-1,-31 7,31-13,-15 9,11-2,-12 0,12 3,-22 2,35-7,-36 9,61-11,-55 10,31-5,-1 0,-32 5,59-10,-65 11,23-4,19-2,6 3,5-4,26-1,-69 7,34-5,4 2,-39 4,39-5,1 0,-36 4,39-4,0 0,-41 5,32-2,0 1,-34 2,36-1,2 0,-29 0,33-1,2 2,-35 2,42 0,0-1,-39 2,35 0,0-1,-39-2,69 3,-72-3,37-1,1 0,-34 0,38-2,-1-1,-41 3,34-5,3 0,-29 4,20-4,-1 0,-22 2,43-6,-50 7,59-11,-63 11,78-14,-73 13,70-13,-74 10,56-10,-61 10,58-13,-53 13,53-15,-57 17,52-17,-52 17,59-24,-59 20,45-23,-50 27,46-36,-45 34,59-45,-55 43,39-34,-44 36,32-36,-22 18,12-9,-6-9,-19 32,11-16,-2 1,-6 15,20-33,-23 33,23-36,-22 36,27-39,-29 41,30-43,-32 40,30-44,-31 45,24-47,-20 17,7 0,-5-28,-7 52,4-57,-6 58,1-61,-2 57,-9-60,4 57,-24-57,0 28,-2 3,-6-17,7 17,4 11,19 27,-28-1,-31-5,-26-3,-18-2,-12-1,-5-1,2 1,8 1,15 3,23 3,-13-3,19 4,-19-4,23 4,-15-2,-11-3,-7-2,-4 0,-2-1,3 2,6 2,9 3,12 4,16 4,-33 5,25 6,-6-3,-1 1,-16 0,21-1,27 1,-29 2,-21 2,19-1,23-2,-27 2,-3 2,17 1,32-3,-25 5,-1 1,24-5,-28 7,0 0,28-7,-35 7,0 0,36-4,-34 4,1 0,36-4,-23 3,2-1,31-5,-69 14,74-17,-35 10,-1 2,32-10,-69 21,70-22,-67 15,51-15,-17 4,0 0,17-4,-19 2,2 0,24-1,-25 0,2-1,33-3,-31 3,0-1,29-1,-70 3,75-3,-56 3,56-3,-61 4,57-5,-29 3,-5-1,-1-1,-18 1,27-2,-15-1,-1-1,14 2,-35-4,5 0,47 3,-34-7,-4-2,28 5,-35-5,3-1,42 5,-63-4,68 4,-26 3,-3 1,21-1,-19 5,2 1,31-2,-64 18,60-16,-29 8,-1 1,26-4,-62 14,63-12,-20 7,-4 4,0 2,-24 11,28-6,32-19,-19 15,22-13,-7 5,6-3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1:37.652"/>
    </inkml:context>
    <inkml:brush xml:id="br0">
      <inkml:brushProperty name="width" value="0.35" units="cm"/>
      <inkml:brushProperty name="height" value="0.35" units="cm"/>
      <inkml:brushProperty name="color" value="#00A0D7"/>
    </inkml:brush>
  </inkml:definitions>
  <inkml:trace contextRef="#ctx0" brushRef="#br0">1 197 24101,'3'25'0,"-1"-3"0,-2-14 0,2 0-99,2 26 1,1 32 0,2 25-1,0 18 1,1 12 0,0 6-1,0-3 1,-1-7 0,0-16-1,-2-21-229,2 16 0,-2-19 0,2 18 229,-2-15 1,2 19 0,1 15-1,0 7 1,1 3 0,-1-4-1,-1-9 1,-1-17 0,-1-21-1,-3-28-885,-2-14 0,0-15 0,5 58 861,0-17 0,3 24 0,2 15 0,1 10 0,1 3 0,-1-3 0,-1-12 0,-2-16-205,2 10 0,-3-16 0,2 15 205,-1-10 0,1 17 0,1 10 0,0 4 0,1-4 0,-1-9 0,-1-18 0,0-23-861,7 4 1677,-10-29-693,9 22 0,0 1 0,-7-17 0,12 41 0,11 27 0,-5-35 0,7 11 0,4 6 0,1 1 0,-3-5 0,-5-9 0,0 9 0,-5-8 0,5 7 0,7 9 0,9 17 0,0-1 0,-7-20 0,-17-38 0,-17-39 983,0 1 0,5 9-112,-6-12-871,13 30 0,-13-29 0,13 33 0,-10-33 0,7 29 0,-9-27 0,20 52 0,-20-43-492,13 35 0,2 0-492,-13-30 492,11 35 0,0-1-492,-12-39 492,14 44 0,0 1-492,-14-38 492,12 32 0,-1-2-492,-11-38 492,7 33 0,0 1-252,-4-32 744,8 42 0,-1 2 0,-9-41 87,16 71-87,-19-77 983,1 16 0,9 38 0,-11-49 0,13 71 0,-14-78-729,5 43-254,-7-43 983,12 50 0,7-7 0,-4-10 0,19 31 0,-28-66 0,43 59 0,-38-54-492,12 20 1,27 2-448,-13-29 1,15-2 0,13-3-1,11-2 1,10-2 0,9-3-1,9-1 1,6-2 0,5 0-1,5-2 1,3-1 0,1 0-1,0-1 1,0 0 0,-2 0-1,-3 1 1,-5 0 0,-5 1-1,-7 1 1,-9 2 0,-9 1 0,-10 1-209,41 3 0,-19 1 0,-12 2 0,1-1 0,10 0 0,21-3 119,-43-1 0,10-1 0,9 0 1,8-1-1,6-1 0,5 0 1,5-1-1,4 0 0,1 0 1,1 0-1,0-1 0,-1 1 1,-3 0-1,-3-1 0,-5 1 1,-6 0-1,-7 0 0,-8 1 1,-9 0-1,-10 1 0,-12 0 0,-12 1-447,34-2 0,-28 2-492,0 0 738,6-1 0,18-3 0,10 0 0,1-2 49,-3 0 0,5-2 1,2 0-1,-2 1 0,-6 0-131,12 0 0,-6 1 0,20-6 252,-42 3 0,12-3 1,9-3-1,8-1 0,4-3 1,5 0-1,0-1 1,-1 1-1,-2-1 0,-6 2 1,-7 1-1,-9 1 0,-11 4-170,22-6 0,-18 3 0,-1 1 0,14-5 191,-6 3 1,13-5-1,10-2 1,5-2 0,0 1-1,-5 1 1,-9 2-1,-14 4 1,-18 5 54,11-2 0,-29 8 983,-34 8-656,51-6 1,35-3 0,-17 2-1312,-12 2 758,12-1 1,15-2 0,-33 3 225,-49 5-246,50 11 0,42 11 0,8 2 0,-25-5-246,-37-9 0,0 1 246,38 7 0,27 5 0,-11-1 0,-48-9 164,-51-11 82,3 0 0,31 18 0,-24-13 0,35 15 0,1 0 0,-30-13 491,30 8 1,7-1 491,6-9 0,-7-2 0,-3-4 0,-41-8 0,15-20 0,-13 11-293,11-16-690,-19 7 0,0 13 0,12-67 0,-14 57 0,5-24 0,4-31 0,-7 31 0,0-14 0,2-11 0,0-10 0,1-9 0,1-8 0,1-6 0,-1-5 0,1-5 0,0-2 0,0-2 0,0 0 0,0 0 0,0 3 0,-1 4 0,-1 4 0,0 6 0,-1 7 0,-1 8 0,1-18 0,-1 8 0,0 6 0,-2 3 0,1 3 0,-1-1 0,0-2 0,1-3 0,1-7 0,2-8-50,-3 22 1,2-6 0,0-6 0,2-4 0,-1-5 0,2-3-1,-1-2 1,1-1 0,0-1 0,0 0 0,0 1 0,-1 1 0,0 3-1,-1 4 1,0 3 0,-1 6 0,-1 5 0,-1 7 0,-1 8-1,-1 7-147,1-44 0,-2 7 1,-1 15-1,-3 20 0,-2 30-787,-1 28 0,-2 2 1967,2 2 0,-2-4 0,-12-6 0,11 6 0,-35-14 0,-10-1-1967,11 9 775,-10-6-775,-12 2 0,38 11 492,-46-13 0,-2 0-492,42 9 492,-43-11 0,2 1-492,47 11 656,-23-10 0,-25-7 0,-33-1 307,66 22 0,-6-1 0,-7 1 0,-5-1 0,-7 0 0,-4-1 0,-6 1 0,-5-1 0,-4 0 0,-5 1 0,-4-2 1,-4 1-1,-4 0 0,-3-1 0,-3 1 0,-3-1 0,-3 1 0,-2-1 0,-2 0 0,-2 0 0,-1 0 0,-2 0 0,-1 0 1,-1 0-1,-1 0 0,0 0 0,0 1 0,1-1 0,-1 0 0,2 0 0,0 1 0,2-1 0,1 1 0,2-1 0,1 1 1,3 0-1,3 0 0,2 0 0,3 0 0,4 1 0,3 0 0,3-1 0,5 2 0,4-1 0,5 0 0,4 1 0,6 0-13,-47-5 1,11 0-1,9 0 1,7 1 0,6 1-1,3-1 1,1 1-1,1 0 1,-2 0 0,-4 0-1,-4-1 1,-8-1 0,-9 1-1,-10-2 34,45 6 0,-6-1 0,-5 0 0,-6-1 0,-5 0 0,-4-1 0,-5 0 0,-5-1 0,-2 0 0,-5 0 0,-2-1 0,-3 1 0,-3-1 0,-2-1 0,-1 1 0,-3-1 0,0 1 0,-1-1 0,-1 1 0,1-1 0,-1 1 0,1-1 0,0 1 0,2 0 0,1 0 0,2 1 0,2 0 0,2 0 0,3 0 0,3 1 0,4 1 0,3-1 0,4 2 0,5 0 0,4 0 0,6 2 0,4 0 0,6 0 0,7 2 0,5 0 0,8 1 0,6 1 0,7 0 0,8 2 0,8 1 0,8 0 0,9 2 983,3 5 0,3-6 0,-5 6 0,4-11 0,-3 1 0,0-6 0,-2-3 0,4 5 0,-6-5 0,9 8 0,-2-3 0,-30-20 0,8-3 0,-14-2-390,-2-6-593,38 32 0,-37-23 0,39 21 0,-29-12 0,29 16 0,-9-3 0,12 7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33.467"/>
    </inkml:context>
    <inkml:brush xml:id="br0">
      <inkml:brushProperty name="width" value="0.35" units="cm"/>
      <inkml:brushProperty name="height" value="0.35" units="cm"/>
      <inkml:brushProperty name="color" value="#00A0D7"/>
    </inkml:brush>
  </inkml:definitions>
  <inkml:trace contextRef="#ctx0" brushRef="#br0">1 36 24575,'2'-21'0,"3"7"0,1 45 0,-1-19 0,-2 21 0,-3-28 0,0 1 0,0-27 0,0 17 0,0-20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19:48.717"/>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211 381,'14'52,"-4"0,-5-37,-2 6,0-8,-4 28,-2 33,-2 23,-3 14,1 5,-1-5,2-13,1-22,-1 16,0 2,1-16,-2 26,0 13,-2 6,1-4,1-15,1-24,3-32,1-27,-5 40,5-34,-2 35,-2 38,0 17,0-4,1-26,0-14,1 0,-1 15,-2 27,0 3,2-20,2-45,3-43,0-4,0 25,0-20,-2 18,1-1,-1-5,2 9,0-15,0 7,0 2,0 2,0 3,0-24,0 15,0-8,0 2,0 2,2 5,-1-10,4 21,-5-26,3 12,-3-3,0-9,2 20,1-15,0 5,1-1,-3-3,1 3,-2 9,0-14,0 16,0-20,3 20,-3-19,5 43,-5-38,5 33,-2-42,2 5,66-18,11-4,4 1,-20 3,-46 6,-12 2,47-2,-39 1,72-4,-69 5,35-3,1 0,-34 3,75-6,-78 6,20-3,40 3,-50 0,37 0,0 0,-39 0,44 3,1-1,-37 0,52 2,0-1,-52-2,35 0,-3 0,-44-1,68 3,8 0,-51-1,18 0,17 2,-22-2,-30-2,64 3,4-1,-58-1,23 2,16 1,-17 0,-26-2,37 4,0 1,-35-4,40 2,9 0,3-1,-33-1,0-1,-1-6,-10 0,-28 3,65-14,-65 11,68-8,-65 8,59-1,-62 3,46 1,-45-1,58 0,-57 1,72-9,-76 9,34-6,4-1,-34 7,75-7,-78 8,66 0,-69 0,36 4,2-1,-32-1,41 4,0 0,-39-5,47 5,3 0,-40-2,53 2,0-1,-51-2,50 1,-2-1,-53-2,63 4,3 0,-58-4,49 2,-5-1,-59-2,54 2,4 1,-46-2,36 1,-3 1,-46-3,31 1,0 0,-26 0,38 1,-1 0,-41-1,69 1,-71-2,46 1,6 0,-31 0,43 0,-5 0,-55-1,51 0,3 0,-42 0,59 1,1 1,-57-2,32 2,10 1,-22 0,-5-1,29 2,-9 0,-11-1,-42-2,53 3,5 2,-40-5,59 5,-1-1,-60-5,22 3,18 1,-12-1,-6-1,40 5,-1 1,-42-6,25 4,-3 0,-34-5,45 3,-1-1,-44-2,6 0,17 0,21-1,-30 0,12 0,11 0,10-1,7 0,7 0,4 0,2 0,2 0,-2 0,-1-1,-4 1,-5 0,-8 0,-9 0,-10 0,35 0,-20 0,-6 0,7 0,18-1,-27 2,15-1,13 1,9 0,8 0,2 0,2 0,-3-1,-6 1,-7-1,-13 0,-13-1,-18 0,-21-1,-23-1,-18 0,4 3,10-4,-7 5,13-10,-19 8,14-7,-11 6,2 0,-2-18,-9 11,2-15,-5 7,0 8,2-29,-1 28,4-47,-5 44,3-21,-1-13,1 28,0-73,1 67,-4-46,-2-2,4 33,-3-27,0 1,1 36,0-30,2-4,1 19,2-41,1-3,1 25,0-23,1 0,-1 26,0-20,1 3,-4 41,1-37,0-2,-2 25,0-20,-1 0,1 20,0-28,0 2,-3 34,2-25,-1 2,-1 33,-2-46,-1-2,0 32,0-39,-2 5,0 52,3-33,1 0,-2 30,2-25,0 2,0 35,-1-57,2 60,-3-31,-1-4,2 21,-4-19,0 2,5 29,-7-29,-1-2,4 21,-8-44,-1 0,8 41,-4-17,1 4,8 28,-6-30,-1-8,-1-13,-2-28,1 44,5 35,-1 5,-16 0,3 15,-7 0,-28 0,32-2,-29 1,-21-1,30 2,-13 0,-2 0,-2 0,-16 0,0 0,13 2,-18-1,5 1,38 4,-29 0,-23-1,15 0,-1 1,3-2,-23 2,0-1,23-2,-3-1,11-1,-18 2,-3-1,15 0,13 0,-2 0,-21 0,-19 0,1 1,15 0,16 0,0 1,-8-1,-15 0,3 0,18 0,-17 4,4-2,-16 0,15-1,-11 0,4 0,-17 0,21-1,14-3,-6 1,-18 0,13 0,30-1,-1 0,-35 0,-15 1,14 0,29-1,2 1,-29 1,-12 2,17-2,-3 0,18 2,-16 2,-2 1,16-2,14-1,-1 0,-23 2,-19 4,1-1,21-3,-17 1,21-2,-19 1,0 0,16-1,20-2,0-1,-15 1,-15 0,0 0,15 1,16-1,2 0,-27-1,-11-1,15 0,-1 2,5-2,-14-1,14-1,-4 1,1 1,-15-1,17-1,9-1,-10-1,-17-2,18 1,15-1,-11-1,-17-2,17 3,14 3,-38-4,-2 1,33 4,-8 1,-16-1,14 0,1 1,4 1,-13 0,16-1,13 1,-36 0,-2 1,26 0,-19-2,3 1,32 1,-22-2,0 0,25 0,-29 0,0 0,26 0,-26 0,-3 0,23 0,-16 2,2 1,28-2,-17 3,2 1,24-1,-29 1,-3 0,20 1,-31 0,0 0,31-2,-21 2,3 0,29-5,-66 8,60-5,-58 3,54-1,-20-1,-3 0,9 1,-13 2,1 1,22-2,-6 2,0-1,10-1,-49 5,55-6,-56 1,61-1,-69 1,63-1,-60 2,64-1,-49-1,42 2,-40-3,39-2,-27 2,44-5,-28 3,38-3,-40 2,41-2,-55 3,50-3,-46 0,43 0,-8 0,13 0,6-3,-13 0,11 0,-9 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48.532"/>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16383,'58'63'0,"-1"0"0,0 0 0,0 0 0,0 1 0,6 6 0,3 2 0,-9-10 0,-18-18 0,-17-20 0,4 5 0,-4-7 0,33 38 0,-6-12 0,1 0 0,12 15 0,-1-5 0,-6-8 0,-34-32 0,24 18 0,6 4 0,16 13 0,-15-11 0,-1-1 0,2 0 0,13 27 0,-47-48 0,25 29 0,-20-20 0,-15-20 0,17 20 0,-14-15 0,1 0 0,-3-2 0,0-2 0,-4-3 0,14 12 0,-13-12 0,29 24 0,-26-21 0,19 11 0,-26-15 0,4-3 0,-6 1 0,4-3 0,-2 4 0,4 0 0,-1-2 0,9 11 0,-6-9 0,2 7 0,-4-9 0,-7 2 0,5-5 0,-2 5 0,2-4 0,0 3 0,3 2 0,-2-3 0,4 4 0,-5-6 0,3 1 0,-5 0 0,2-1 0,-2 1 0,0 1 0,1-3 0,-1 3 0,0-1 0,2-1 0,-5-2 0,3-2 0,-3-2 0,0 0 0,0-1 0,2 3 0,-1-1 0,1 1 0,-2-3 0,2-13 0,-1 10 0,3-16 0,-3 16 0,1 1 0,-2 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48.804"/>
    </inkml:context>
    <inkml:brush xml:id="br0">
      <inkml:brushProperty name="width" value="0.1" units="cm"/>
      <inkml:brushProperty name="height" value="0.6" units="cm"/>
      <inkml:brushProperty name="color" value="#849398"/>
      <inkml:brushProperty name="inkEffects" value="pencil"/>
    </inkml:brush>
  </inkml:definitions>
  <inkml:trace contextRef="#ctx0" brushRef="#br0">38 0 16383,'-8'9'0,"0"-4"0,3 0 0,-3 0 0,5 1 0,-2 1 0,5-1 0,2-4 0,-1 1 0,1-3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48.974"/>
    </inkml:context>
    <inkml:brush xml:id="br0">
      <inkml:brushProperty name="width" value="0.1" units="cm"/>
      <inkml:brushProperty name="height" value="0.6" units="cm"/>
      <inkml:brushProperty name="color" value="#849398"/>
      <inkml:brushProperty name="inkEffects" value="pencil"/>
    </inkml:brush>
  </inkml:definitions>
  <inkml:trace contextRef="#ctx0" brushRef="#br0">12 1 16383,'-3'8'0,"-2"-3"0,4 0 0,-1-5 0,2 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50.160"/>
    </inkml:context>
    <inkml:brush xml:id="br0">
      <inkml:brushProperty name="width" value="0.1" units="cm"/>
      <inkml:brushProperty name="height" value="0.6" units="cm"/>
      <inkml:brushProperty name="color" value="#849398"/>
      <inkml:brushProperty name="inkEffects" value="pencil"/>
    </inkml:brush>
  </inkml:definitions>
  <inkml:trace contextRef="#ctx0" brushRef="#br0">362 0 16383,'-8'0'0,"-10"2"0,8 1 0,-5 3 0,-40 32 0,9 3 0,3-8 0,-1 2 0,-5 21 0,15-23 0,16-5 0,12-16 0,-1 15 0,4-13 0,-2 14 0,7-8 0,-4-3 0,7 12 0,-5-21 0,3 9 0,6 0 0,3-2 0,-1 4 0,1-9 0,-9-6 0,4-1 0,-1 0 0,4 2 0,8-4 0,-3 1 0,3-2 0,-6 0 0,-3 0 0,8 0 0,-5-2 0,29-13 0,-27 9 0,34-25 0,-39 22 0,10-11 0,0-9 0,-6-16 0,-1-4 0,0-1 0,-2-5 0,-5-15 0,-5 65 0,0-3 0,-7 5 0,3-2 0,-11 5 0,8 0 0,-5 2 0,6-1 0,-12 6 0,11-4 0,-8 5 0,2 2 0,-6 8 0,-18 28 0,5 2 0,3 10 0,14-17 0,12-19 0,1-7 0,4-12 0,1-1 0,5-2 0,2 0 0,8 0 0,32-19 0,-3-26 0,9-15 0,-26-8 0,-20 30 0,-7 16 0,-3 17 0,-3 2 0,3-2 0,-5 2 0,2-2 0,-3 0 0,1 2 0,0 0 0,-1 3 0,-1 0 0,1 0 0,-2 0 0,0 0 0,-10 5 0,3 1 0,-3 2 0,0 7 0,4 1 0,0 3 0,-22 37 0,27-36 0,-17 25 0,23-40 0,3 0 0,-3 0 0,1 8 0,1-6 0,-1 7 0,2-8 0,2 2 0,1-3 0,5-2 0,-2 4 0,4-4 0,-2 3 0,28 3 0,9-5 0,4-9 0,1-9 0,8-30 0,5 3 0,-56-20 0,-17 38 0,2-2 0,-7 5 0,2 9 0,-8-5 0,1 4 0,-1 2 0,3 5 0,9 5 0,-9-3 0,12 6 0,-7 0 0,7 0 0,-2 1 0,3-1 0,0 2 0,-1 1 0,-4 6 0,1 2 0,1 0 0,3-4 0,5-8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51.918"/>
    </inkml:context>
    <inkml:brush xml:id="br0">
      <inkml:brushProperty name="width" value="0.1" units="cm"/>
      <inkml:brushProperty name="height" value="0.6" units="cm"/>
      <inkml:brushProperty name="color" value="#849398"/>
      <inkml:brushProperty name="inkEffects" value="pencil"/>
    </inkml:brush>
  </inkml:definitions>
  <inkml:trace contextRef="#ctx0" brushRef="#br0">2505 2010 16383,'0'-9'0,"-3"-1"0,-7-5 0,-25-26 0,-12 0 0,-14-7 0,8 4 0,14 10 0,-1 1 0,-12-8 0,-8-5 0,2 4 0,-9-4 0,-5-2 0,13 8 0,-7-5 0,-5-4 0,-2-2 0,2 2 0,-1-2 0,1 0 0,-1-1 0,-2-2 0,-1-1 0,-1 0 0,-4-4 0,-1-1 0,1 1 0,5 3 0,9 6 0,-11-8 0,10 7 0,-2-5 0,2-2 0,-4-5 0,3 2 0,13 8 0,10 6 0,4 2 0,-32-25 0,5 6 0,23 14 0,47 56 0,1-1 0,0 0 0,2 0 0,-2 5 0,2-3 0,0 5 0,10 10 0,-10-10 0,12 14 0,-14-19 0,5 3 0,-3-3 0,0-3 0,1 3 0,-1-4 0,-2 2 0,1 0 0,-1 0 0,3-2 0,-4 0 0,1-3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52.302"/>
    </inkml:context>
    <inkml:brush xml:id="br0">
      <inkml:brushProperty name="width" value="0.1" units="cm"/>
      <inkml:brushProperty name="height" value="0.6" units="cm"/>
      <inkml:brushProperty name="color" value="#849398"/>
      <inkml:brushProperty name="inkEffects" value="pencil"/>
    </inkml:brush>
  </inkml:definitions>
  <inkml:trace contextRef="#ctx0" brushRef="#br0">189 1 16383,'-20'2'0,"2"-1"0,13 3 0,-18 9 0,14-8 0,-40 44 0,35-32 0,-21 36 0,27-36 0,0 65 0,19-26 0,-8 20 0,19-35 0,-13-32 0,1-1 0,10 4 0,2-8 0,1 6 0,-4-7 0,10-1 0,-18-2 0,60-21 0,-48 6 0,30-11 0,-41 13 0,-7 8 0,12-29 0,-9 7 0,7-9 0,-13 20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52.470"/>
    </inkml:context>
    <inkml:brush xml:id="br0">
      <inkml:brushProperty name="width" value="0.1" units="cm"/>
      <inkml:brushProperty name="height" value="0.6" units="cm"/>
      <inkml:brushProperty name="color" value="#849398"/>
      <inkml:brushProperty name="inkEffects" value="pencil"/>
    </inkml:brush>
  </inkml:definitions>
  <inkml:trace contextRef="#ctx0" brushRef="#br0">126 1 16383,'-27'2'0,"-4"10"0,10 3 0,0 4 0,16-7 0,0 3 0,5-8 0,-3 10 0,-1 6 0,2-5 0,-5 12 0,9-4 0,-4-8 0,5 2 0,-1-12 0,-2-3 0,3 0 0,-1 5 0,1-4 0,2 4 0,1-4 0,6-1 0,-5 0 0,3-2 0,-8-1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53.891"/>
    </inkml:context>
    <inkml:brush xml:id="br0">
      <inkml:brushProperty name="width" value="0.1" units="cm"/>
      <inkml:brushProperty name="height" value="0.6" units="cm"/>
      <inkml:brushProperty name="color" value="#849398"/>
      <inkml:brushProperty name="inkEffects" value="pencil"/>
    </inkml:brush>
  </inkml:definitions>
  <inkml:trace contextRef="#ctx0" brushRef="#br0">1177 1 16383,'-20'0'0,"2"0"0,8 2 0,-3 3 0,1 1 0,-39 42 0,-15 20 0,12-13 0,-10 7 0,6-5 0,14-12 0,-1 0 0,-13 10 0,-8 7 0,6-6 0,11-9 0,2-2 0,-20 20 0,-1 2 0,7-1 0,5-3 0,22-22 0,6-3 0,2 8 0,26-33 0,0-5 0,3-5 0,-3 1 0,3 2 0,-3 0 0,0 1 0,0-2 0,0 3 0,0-2 0,0 1 0,-3-1 0,3-1 0,-3 0 0,3 1 0,-5 13 0,2-10 0,-5 15 0,5-18 0,1 4 0,-1-5 0,0 5 0,-7 15 0,1-3 0,-1 6 0,2-15 0,5-6 0,1-1 0,-1-4 0,0 1 0,-2-3 0,-3 0 0,2 0 0,1 0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54.1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113 0 16383,'-24'23'0,"-17"48"0,22-39 0,-10 50 0,31-72 0,1 19 0,21-13 0,-14-4 0,16 3 0,-20-12 0,4-1 0,5-2 0,5 2 0,35-1 0,-28-1 0,24-3 0,-39-3 0,75-40 0,-29-26 0,-13 41 0,-3 0 0,-6-29 0,-34 55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54.273"/>
    </inkml:context>
    <inkml:brush xml:id="br0">
      <inkml:brushProperty name="width" value="0.1" units="cm"/>
      <inkml:brushProperty name="height" value="0.6" units="cm"/>
      <inkml:brushProperty name="color" value="#849398"/>
      <inkml:brushProperty name="inkEffects" value="pencil"/>
    </inkml:brush>
  </inkml:definitions>
  <inkml:trace contextRef="#ctx0" brushRef="#br0">155 1 16383,'-66'35'0,"34"-17"0,-17 24 0,44-31 0,2-7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4:15.971"/>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295 73,'20'55,"-3"-10,-15-40,15 15,38-11,35-6,7-1,-20 2,-24 6,0-1,23-3,19-3,-4-1,-26-1,-20-1,-10 0,16 0,31 0,-36 0,14-1,12 0,9-1,10 1,7-1,7 0,6 0,3 0,3-1,1 1,1 0,-2-1,-2 1,-4 0,-4 0,-7 0,-6 0,-10 1,-10 0,41-1,-19 0,-10 1,0 0,10 0,20-1,-41 0,11 1,10-1,7 0,6 0,5 0,5 0,1 0,2-1,0 1,-2 0,-3-1,-4 1,-6 0,-6 0,-9 0,-9 0,-11 1,-12-1,-13 1,23-1,-20 1,4-1,-3 0,41-1,-30 0,-6 0,-12 2,25-2,20-1,-19 0,-28 3,25-1,20-1,-18 0,-24-1,20 1,19 1,-16-1,-8-1,23 0,22 0,-20 1,-14 1,16-1,20-1,-25 1,-33 1,35-1,26-3,-24 2,-31 2,12-1,14-2,-19 2,-27 3,46-4,4 0,-33 2,48-1,-2 1,-58 2,30 0,21 0,-18 0,-19 0,36-1,26 0,-28 0,-40 0,21-1,21-1,-8 0,-13 0,-5 0,-5 0,6 0,8 0,9 0,15 1,-18 1,13 0,10 1,5 0,1-1,-3 1,-9 0,-11 0,5-1,-13 0,0 0,13 0,-3 1,19-2,12 1,1-1,-8 1,-18 2,-26 1,-36 1,-29 0,-9 44,3-33,-4 33,-4-30,8-6,-11 25,-3-10,7-1,-11-1,-3-4,10-6,-42 13,-35 11,-8 1,24-8,-7 0,15-3,-18 6,-1 0,20-12,-12-10,5 0,-22 3,-4 1,14-2,4-1,-8 2,26-6,-17 3,-13 1,-9 1,-3 0,-1 1,5-1,8-2,12-1,18-2,-26 3,5-1,13-2,-17 2,-10 2,-2 0,5-1,12-2,20-2,4-1,13-1,-24 2,-21 3,18-5,5-1,14 1,-27 1,-22 1,22-2,25-3,-10 1,-25 1,0 0,20-2,-9-2,-12 2,-22 0,23 0,18-3,-11 3,-20 0,18 0,0-1,21 0,-21 1,-7 1,7-1,21-1,-21 1,12-1,-21 2,2 0,26-2,16-1,-11 1,-26 3,-11 0,5 0,22-1,20-2,-1 0,-21 2,-23 2,-6 0,11-1,31-2,16-1,-19 0,-26 2,-3 0,23-2,-3 0,-3 0,-24 1,1 1,29-2,21 0,-23 2,-19 1,21-1,30-2,-31 3,-23 3,18-3,17-2,-16 1,-19 3,23-3,29-3,-21 1,-18-1,18 1,19 0,-31 0,-22-2,22 2,29 1,-52-1,4 1,65-3,-29 1,-22-1,10-1,-19-4,3 3,6 0,29-3,-28-3,47 4,-35-3,-24-2,18 1,19 1,-27-1,-22-3,24 3,34 5,-20-2,-27-3,-2-1,23 2,-2 0,3 1,-22-2,1 0,24 1,12-3,-9 2,-16-1,17 2,14-1,-36-3,7 3,53 6,-47-8,66 10,83-5,-49 4,32 0,-2 0,-34 1,18 0,-18 2,42 3,4-1,-20 0,22 2,30 2,3 1,-23-1,12 4,-18-4,24 2,8 1,-7 0,-24-2,-25-1,0 0,25 1,24 3,9 1,-8-2,-24-2,-22-2,1 0,21 2,24 3,13 2,1 0,-11-2,-24-2,-11-1,-2-1,13 1,22 2,5 1,-11-1,-29-2,-9-1,25 1,21 0,-19-1,-18-1,15 0,31 2,0 0,-28-3,-4-3,-5 2,23 1,-2 0,-24-2,-10-2,0 1,23 1,9 1,-6 0,-19-2,-17-1,0 0,34 2,25 2,-4 0,-33-2,-28-3,28 2,22 0,-19-1,-16-2,15 1,19 0,-20 0,-21-1,27 0,0 0,-32 0,30 0,22 1,-18 0,-12 0,21 0,22 1,-27 0,-36-2,15 2,18 1,-16 0,-9-2,22 2,20 1,-22-1,-24-1,10-1,16 2,-19-1,-27 1,33-2,25 0,-17 0,-10 2,7-1,16 0,-24-1,-35 0,61 1,5 1,-47 0,18-1,17-1,-19 1,-25 1,40 1,0 0,-40-1,22 3,17 2,-15-2,-9 1,37 3,-4-1,-54-5,34 1,3 1,-18 0,43 0,-2-1,-44-1,36 0,-4-2,-48-2,51 0,4 0,-41 0,48 0,1 0,-49 0,48 0,-78 2,-9 1,6 30,-22-13,16 15,-33-22,-25 0,-20-1,-18-1,-15 0,-12-1,-8-1,-6-1,-1 1,0-2,4 1,8-1,10-1,14 0,16 1,-33 2,23-1,1-1,-25 3,35-4,-14 2,-14 1,-9 1,-6 1,-5 0,-2 0,2 0,4 0,7-1,9-2,12 0,14-2,19-2,19-1,0-3,-12 1,-3 1,-6-1,-35 2,0 0,31-3,-14 3,-30 0,-2 1,24-2,33 0,1-1,-35 1,-23 2,2 0,28-2,9-1,-10 1,-18 1,17 0,4-2,-12 1,-19 1,18 0,5-3,18 1,-19 0,0 0,18-1,-22 0,14 0,-23 0,0 0,20 0,-19 0,31 0,-19-1,-7 0,4 1,16-1,1 1,-3-1,2-2,-19-1,-8-1,-1 0,10 0,18 1,-2 0,1-1,-1 0,-21-3,-9-1,1 0,11 1,23 2,14 2,3 0,-29-3,-21-3,2 1,26 3,10 1,-32-3,1-1,40 3,-20 2,0 0,22 1,-9 1,5 1,31 1,-70 0,74 0,-67 3,71 0,-48 4,50-3,-39 7,36-9,-31 8,33-10,-59 5,55-5,-34 2,0 1,32 0,-59 2,68-2,-20 2,16-5,-2 3,-13-3,11-3,-60-7,52 5,-36-4,60 9,-21-5,-18-3,6-1,-1 1,10-1,17 4,-39-9,35 7,-44-8,45 11,-48-10,25 10,1-4,-1 5,33 3,-7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54.937"/>
    </inkml:context>
    <inkml:brush xml:id="br0">
      <inkml:brushProperty name="width" value="0.1" units="cm"/>
      <inkml:brushProperty name="height" value="0.6" units="cm"/>
      <inkml:brushProperty name="color" value="#849398"/>
      <inkml:brushProperty name="inkEffects" value="pencil"/>
    </inkml:brush>
  </inkml:definitions>
  <inkml:trace contextRef="#ctx0" brushRef="#br0">132 1632 16383,'-8'-55'0,"-2"-25"0,3 26 0,0-5 0,-2-12 0,-1-8 0,1 3 0,0-5 0,1 7 0,1 12 0,0 1 0,0-4 0,-1-5 0,1-1 0,4-1 0,1-1 0,1 4 0,-3-16 0,1 0 0,1 13 0,-1-2 0,3 12 0,2-8 0,-2 68 0,3-7 0,-3 11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55.234"/>
    </inkml:context>
    <inkml:brush xml:id="br0">
      <inkml:brushProperty name="width" value="0.1" units="cm"/>
      <inkml:brushProperty name="height" value="0.6" units="cm"/>
      <inkml:brushProperty name="color" value="#849398"/>
      <inkml:brushProperty name="inkEffects" value="pencil"/>
    </inkml:brush>
  </inkml:definitions>
  <inkml:trace contextRef="#ctx0" brushRef="#br0">32 1 16383,'-9'11'0,"2"-1"0,7-5 0,0 0 0,-2 1 0,1 4 0,-1-4 0,2 4 0,-3-7 0,3 2 0,-2-2 0,2 2 0,0 0 0,0 3 0,-3-5 0,3 4 0,-3-4 0,3 2 0,0 1 0,0 1 0,0 1 0,0 3 0,2-3 0,-1 2 0,1-4 0,1 1 0,-3-1 0,5-1 0,-4-2 0,1-1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3:55.460"/>
    </inkml:context>
    <inkml:brush xml:id="br0">
      <inkml:brushProperty name="width" value="0.1" units="cm"/>
      <inkml:brushProperty name="height" value="0.6" units="cm"/>
      <inkml:brushProperty name="color" value="#849398"/>
      <inkml:brushProperty name="inkEffects" value="pencil"/>
    </inkml:brush>
  </inkml:definitions>
  <inkml:trace contextRef="#ctx0" brushRef="#br0">134 1 16383,'-8'0'0,"-2"2"0,4-1 0,-4 6 0,-27 54 0,17-15 0,0 12 0,4 0 0,9-17 0,7 11 0,0-47 0,0 0 0,3 0 0,0-2 0,-1 2 0,3-4 0,-2 1 0,2-2 0,1-2 0,1-1 0,-3 0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5:15.55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5:15.762"/>
    </inkml:context>
    <inkml:brush xml:id="br0">
      <inkml:brushProperty name="width" value="0.1" units="cm"/>
      <inkml:brushProperty name="height" value="0.6" units="cm"/>
      <inkml:brushProperty name="color" value="#849398"/>
      <inkml:brushProperty name="inkEffects" value="pencil"/>
    </inkml:brush>
  </inkml:definitions>
  <inkml:trace contextRef="#ctx0" brushRef="#br0">16 1 16383,'-5'6'0,"2"1"0,1-4 0,-1 4 0,3 13 0,-3-9 0,3 9 0,0-15 0,0 2 0,0-1 0,0 4 0,0-4 0,0 2 0,3-3 0,-3 0 0,5 0 0,-2-2 0,2 0 0,-2-1 0,2-1 0,-2 1 0,4-2 0,-3 0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5:17.669"/>
    </inkml:context>
    <inkml:brush xml:id="br0">
      <inkml:brushProperty name="width" value="0.1" units="cm"/>
      <inkml:brushProperty name="height" value="0.6" units="cm"/>
      <inkml:brushProperty name="color" value="#849398"/>
      <inkml:brushProperty name="inkEffects" value="pencil"/>
    </inkml:brush>
  </inkml:definitions>
  <inkml:trace contextRef="#ctx0" brushRef="#br0">135 104 16383,'-8'0'0,"0"0"0,3 0 0,0 0 0,-1 0 0,1 0 0,0 0 0,-1 0 0,-2 3 0,-2-1 0,1 1 0,-1 2 0,4-4 0,1 1 0,2 0 0,8 1 0,-1 3 0,6-4 0,-3 1 0,1-3 0,8 2 0,-5-1 0,2 1 0,-5-4 0,-3 1 0,3-4 0,0 2 0,0 0 0,11-16 0,-11 13 0,7-14 0,-10 15 0,-5-1 0,3 1 0,-3 0 0,-3 2 0,-2 3 0,-11 12 0,9-4 0,-8 8 0,10 0 0,1-6 0,-5 21 0,1 15 0,1-12 0,2 11 0,6-37 0,3 0 0,-3-3 0,4 0 0,2 3 0,2-2 0,4 1 0,-5-4 0,0 0 0,-5-1 0,8-1 0,-6 3 0,10-3 0,-10 1 0,22-6 0,-15-2 0,10-3 0,-15 1 0,-6-2 0,3 4 0,-3-7 0,1 5 0,-2-3 0,0-4 0,0 5 0,0-16 0,0 14 0,-2-8 0,1 12 0,-1 3 0,2 0 0,-2-1 0,-1 1 0,0 0 0,-2 2 0,2 0 0,-2 1 0,-1 1 0,-13-1 0,10 4 0,-11-1 0,15 3 0,-1-1 0,1 3 0,-3 4 0,5-4 0,-5 6 0,6-6 0,-4 4 0,1 3 0,2 8 0,0-4 0,3 3 0,0 0 0,3-5 0,0 4 0,0-10 0,1-6 0,-1 0 0,2-3 0,1 0 0,-1 0 0,0 0 0,1 0 0,-1 0 0,0-3 0,0 0 0,1-21 0,-4 14 0,-4-24 0,1 26 0,-6-11 0,4 10 0,-10-19 0,6 9 0,-5-4 0,4 8 0,4 9 0,-3 0 0,4 2 0,-2 3 0,-3-1 0,2 2 0,-11 11 0,11-5 0,-5 8 0,11-9 0,-3 3 0,3 3 0,-3 4 0,10 39 0,4-17 0,3 18 0,2-34 0,-11-11 0,2-5 0,-4-2 0,5 2 0,-2-5 0,1 5 0,-1-5 0,-1 3 0,0-3 0,0 0 0,8 0 0,-2 0 0,5-3 0,-5 3 0,-4-5 0,-2 2 0,-2-2 0,0-1 0,-3 1 0,0 0 0,0-8 0,0 6 0,0-6 0,-5 6 0,4 1 0,-6-2 0,4 0 0,-3 5 0,1-2 0,0 3 0,-13 1 0,10-1 0,-9 2 0,9 0 0,0 0 0,-3 2 0,3 1 0,0 2 0,0 3 0,2 0 0,1 2 0,2-1 0,3-2 0,0-2 0,0 1 0,0 8 0,3-6 0,0 7 0,2-10 0,0 0 0,7 3 0,-2-5 0,5 4 0,7-6 0,1-6 0,6-9 0,-10-5 0,-7-5 0,-9 7 0,-1-8 0,-40-57 0,26 42 0,-34-46 0,32 67 0,-43-19 0,33 22 0,-26-10 0,44 26 0,-1 0 0,-2 2 0,1 1 0,0 2 0,5 3 0,-1 5 0,3 3 0,3 17 0,-1-16 0,7 7 0,-6-22 0,1 6 0,4 4 0,2 1 0,-3 4 0,22 12 0,22 15 0,3-8 0,-1-2 0,-26-30 0,-18-4 0,1 0 0,12-4 0,-3-19 0,2 11 0,-9-20 0,-11 18 0,-14-29 0,10 23 0,-15-14 0,16 29 0,-5 0 0,3-1 0,-1 3 0,1-1 0,0 3 0,-3-1 0,-1 2 0,1 0 0,-2 0 0,-10 7 0,8-3 0,-7 6 0,13-3 0,3 1 0,1 10 0,2-8 0,0 5 0,0-10 0,0 0 0,0 0 0,2 1 0,-1-1 0,4-2 0,-5 1 0,5-3 0,-2 1 0,2-2 0,0 0 0,1 0 0,-1 0 0,3 0 0,0-2 0,2-1 0,-2-2 0,0-3 0,-5 2 0,-1-2 0,1 3 0,-3-1 0,3 1 0,-3 0 0,-3 2 0,0 0 0,-2 3 0,-1 0 0,1 0 0,0 0 0,-1 3 0,1 0 0,2 2 0,1-2 0,2-1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5:15.55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1:45:15.55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4T10:25:59.75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34,'99'0,"-1"0,0-1,0 1,0 0,1 0,-1 0,0-1,0 1,1 0,-1 0,0 0,0-1,0 1,1 0,-1 0,0-1,0 1,0 0,1 0,-1 0,0-1,0 1,0 0,1 0,-1 0,0-1,0 1,0 0,1 0,-1 0,0-1,0 1,1 0,-1 0,0-1,0 1,0 0,1 0,-1 0,0-1,0 1,0 0,1 0,-1 0,0-1,0 1,0 0,1 0,-1 0,0-1,9 1,2 1,1-1,2 0,1 1,0-1,2 1,0 0,1-1,-1 1,1 0,0 0,0 0,-1 0,0 0,-2-1,0 1,-1 0,-2 0,-1 0,-1-1,-3 1,-2-1,-1 1,-3-1,-3 1,-2-1,-3 0,-3 0,-4 0,-2-1,-5 1,-3-1,-4 0,-4 0,-4 0,-5-1,-4 1,73-5,-13-2,-19 0,-26 2,-34 3,-29 3,32 0,-20 2,25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4T10:27:2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68,'62'-5,"0"-1,36-2,-87 6,5 2,46-11,-35 9,28-6,-44 8,3 0,25-2,46-4,8 1,0 2,-2-3,-11 2,-48 9,-19-5,9 1,15 2,14 0,12 1,12 1,11 1,9 1,7 0,8 0,5 1,5 0,3 1,2 0,1-1,0 1,-1 0,-4-1,-3 0,-5 0,-6-1,-8 0,-8-1,-10 0,-11-2,43 4,-23-1,-11-1,2 0,15 0,28 0,-67-3,6 0,7-1,4 1,7 0,4 0,5 1,4-1,5 0,3 0,4 1,2-1,4 1,3-1,1 1,3-1,1 1,1-1,2 1,0-1,0 0,1 1,-1-1,0 0,-1 0,-1 1,-1-2,-3 1,-1 0,-3 0,-2-1,-4 1,-2-1,-5 0,-3 0,-4 0,-6-1,-3 1,-7-1,-4 0,-6 0,-7 0,-6-1,55 0,-26 0,-13-2,-3 0,10 0,20 0,-26 1,13-1,11-1,10 1,9-1,5-1,6 1,2 0,2-1,-1 1,-2 0,-3 0,-6 0,-7 0,-9 2,-10-1,-12 2,-14-1,-16 2,-17 1,-19 0,-13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0:46.807"/>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278 859,'-11'34,"3"-5,6-24,-8 17,5-11,-5 11,3-7,6-8,-9 19,9-17,-13 57,11-49,-16 79,17-80,-8 24,-2 22,4 1,-1 20,0 15,0 9,0 2,0-3,1-11,1-16,-1 13,1-14,-1 14,0-12,-1 20,-2 11,1 2,0-4,2-12,3-22,5-28,5-18,0-7,16 43,5 8,-3-7,4 8,-2-11,-13-48,-9-11,9 9,-7 1,7 3,-9 0,4-6,-1 16,9 8,-6-10,10 26,-4-23,-1 10,-5-13,1-13,-8-6,50 9,25-2,-18-3,10-1,9 0,21 1,8 1,-5 0,-16-2,9 2,-1-1,-2-2,13 0,0 0,-13 0,-18-1,-8 0,-4-1,2-2,1 0,5 1,5 2,-19-3,-22-4,20 3,31 2,17 2,4 0,-8 0,-21-2,-1-1,3 0,-18 0,8 1,8 1,8 1,8-1,8 0,7 0,7-2,-46-2,5-1,6 1,5-1,5-1,5 1,3-1,4 0,3 0,2 0,3 0,2-1,1 1,1-1,1 0,0 0,0 1,-1-1,0 0,-3 0,-1 0,-2 0,-3 1,-3-1,-4 1,-4-1,-4 1,-5 0,-5 0,-5 0,37 0,-12 1,-9 0,-7 0,-3 0,1 0,2 0,6 0,10 0,12-1,-38 1,7-1,7 0,6 0,5 0,5 1,4-1,3 0,4 0,1 0,3 0,1 0,0 0,1 0,-1 0,-1 0,-2 0,-3-1,-2 1,-4 0,-4-1,-4 0,-6 1,-6-1,-7 0,-6 0,-8 0,-9 0,-8-1,-10 1,35-5,-6 0,-11 3,15 0,12 0,10 0,8 0,4-1,2 1,-1 0,-4 0,-6 0,-9 0,-12 0,16-1,-15 0,-4 1,5-1,14 0,-9 1,18 0,12-1,6 0,4 1,-3-1,-7 1,-12 0,-16 1,-21 1,-27 0,-18 1,17 2,-17 1,74 6,-58-3,24 0,18 1,-13-1,-8 0,9-1,13 2,-22-2,-31-1,70 4,4-1,-60-2,53 1,-6-1,-63-4,66 4,-68-5,34 6,4 0,-26-4,23 5,-1-2,-27-4,59 6,-63-6,27 2,0-1,-29-2,34 1,1 0,-37 0,43 0,1 0,-38 2,40-3,1 1,-39 1,67 1,5-1,-56-1,45 3,-2-1,-57-2,33 0,3 0,-25-1,12 0,-6 0,-35-3,62 3,-58-2,39 1,1 2,-37-1,42 0,2 0,-39 0,53-3,1 1,-51 1,51-3,0 0,-45 4,47-3,1 1,-41 1,55 0,0 0,-56 1,40-1,-1-1,-39 2,27-5,0 0,-29 3,18-2,-5 1,-33 3,75-7,-69 5,56-8,-68 10,19-7,-21 5,4-5,2 0,-6 2,21-11,-6 9,3-6,20-5,-31 13,14-9,9-1,-21 4,31-12,-30 10,1 1,-1-2,-11 9,20-11,-13 9,15-9,-17 10,17-11,-21 12,23-15,-25 16,6-5,1 3,-5 0,10-1,-7 1,1 1,5-3,-9 2,7-1,-4-1,-1 2,8-9,-11 10,3-9,3 3,-10 2,14-6,-13 2,10-2,-8-1,14-21,-16 23,10-17,4-27,-11 34,6-21,-1-10,-6 4,-2 1,8-24,-6-10,-6-13,-5 22,-3-3,0-1,1 1,1-1,-2 1,0-4,-1 0,0 10,-1 9,3 14,4 22,-11-61,7 51,-8-45,-1-1,5 39,-4-32,-2 4,6 40,-7-39,1-1,5 36,-7-40,1 3,12 48,-12-57,-2-4,11 48,-4-40,0 4,8 49,-2-22,2 6,0 28,-2-50,5 49,-3-30,3 26,0-15,0 17,0-11,3 20,-10-10,-28-9,17 11,-26-9,9 6,13 10,-29-10,-2-1,24 9,-55-15,34 11,2 2,-14-2,-15-2,-21-3,14 3,35 6,-1 1,-35-5,-15-2,18 4,-1 2,2-2,-16-3,15 3,-3 6,1-6,-15-3,16 3,3 2,-9-2,-20-2,17 2,41 6,-1 0,-25-3,-20-3,2 0,23 5,1 2,-11-1,-30-2,-1 0,25 2,38 5,-1 0,-35-1,-24-1,1 0,24 2,-6 1,19 1,-20 0,0 1,21 0,-12 0,5 2,-23 2,-1 0,23-1,-15-1,11 1,-22 3,-1 0,24-2,-10-3,18 0,-24 3,-9 0,7-1,24-1,21-1,1 0,-27 2,-24 0,-9 1,10 0,26-2,-18 2,18-1,-22 1,2 0,21-2,-12 2,10-1,-22 2,-2 0,19-1,24-1,-1 0,-10 1,-18 0,-6 1,7 0,17-2,12 0,0 0,-13 0,-19 0,-7 1,6-1,16-1,4 0,1 0,-13 0,-16 0,1 1,19-2,23-1,1 0,-15 1,-15 0,-1 1,15-1,13-1,-3 0,-17 0,-22 0,-8 1,6-1,22-1,15 1,0 0,-3-1,-18 0,-8 0,-1 0,9 1,18-1,0 1,1 0,-15-1,-20 0,-8 1,6-1,21 0,10 1,2 0,-17 0,-19-1,3 1,25-1,-5-1,-7 1,-21 0,18 0,43-1,-1 0,-29 0,-21 1,-1 0,20 0,23-1,-1 0,-10 1,-17 0,-8-1,5 1,16-1,-4 0,-1 0,0 0,-16 0,-6 0,6 0,16 0,-2 2,2 0,-4-2,-16 0,4 0,18 0,27 2,0-1,-15 0,-15-1,-1 0,14-1,13 1,-2 0,-19 0,-18-1,-1 0,18 0,16 1,2 0,-27-1,-12-1,13-1,29 0,2-1,-24 1,-11 0,12 0,22-1,3 0,-45-1,10 2,43 2,-40-2,-6-1,15 3,-1-1,-17 0,15 1,-3 1,-2 0,0 0,1 0,-7 0,-1 0,6 0,-7 0,7 0,36 0,-29 1,-3 0,15 0,-22 0,2 0,38-1,-10 1,3 1,28-2,-50 5,62-5,-45 8,41-7,-40 8,37-5,-37 8,40-6,-13 2,-9 6,23-11,-55 20,49-18,-49 19,52-16,-18 4,-2 7,25-15,-35 19,40-21,-6 10,11-6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4T10:28:37.72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0 205,'98'-4,"-1"1,0-1,0 1,0-1,0 1,0 0,0-1,0 1,0-1,0 1,0-1,1 1,-1-1,0 1,0 0,0-1,0 1,0-1,0 1,0-1,0 1,0 0,0-1,0 1,1-1,-1 1,0-1,0 1,0 0,0-1,0 1,0-1,2 1,-1-1,1 1,-1-1,1 1,0-1,-1 1,1-1,-1 1,1-1,-1 1,1 0,0-1,-1 1,1-1,-1 1,1-1,-1 1,1-1,0 1,-1-1,1 1,-1-1,1 1,-1-1,1 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4T10:29:44.06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45,'95'-1,"0"-1,0 0,0 0,1 1,-1-1,0 0,0 0,0 0,1 1,-1-1,0 0,0 0,0 1,2-1,0 0,0 0,0 0,0 1,0-1,0 0,0 0,0 0,-1 1,1-1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4T10:30:27.87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1 155,'98'-16,"0"-1,0 1,-16 2,-3 0,-2 2,-8 2,-2 1,7 1,9 4,10 3,0 0,-4-2,7-6,-3-1,0 2,-17 7,0 0,-1 1,1-1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4T10:31:27.44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4T10:31:49.83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1,'41'31,"0"0,26 18,-65-44,7 1,23 63,3 14,-10-32,-2 6,10 27,5 18,2 7,-1-3,-5-13,-8-23,-1-5,-1-2,2 8,7 25,4 7,-1-6,-7-22,-11-38,-11-33,20 13,-13 1,6-2,-9 16,-5-15,-5 10,-7 0,-3-7,-52 30,-36 18,18-12,19-8,-20 10,-17 10,49-37,48-31,2-46,2-50,0-14,0 27,0-9,-7 31,-3-22,-2-16,-2-8,0 1,0 7,1 15,1 22,-12-34,1 4,-6-29,2 15,12 61,11 50,3 32,1 37,3 26,1 13,-1 0,0-13,-2-25,0 2,0 3,-1-12,1 21,1 15,0 7,0 2,0-6,-1-11,-2-19,-1-26,-1 3,0 14,0 1,0-1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4T10:38:19.53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51,'56'-18,"-9"2,-42 15,22-5,3 3,0-2,9 3,-25 2,21 0,3 0,-13 0,6 0,-3 2,30-1,10 1,-14 0,0 0,14 0,-5-1,-5 1,-52 0,12-2,34 6,-24-5,21 3,-28-4,-10 0,30 2,-25 1,18 1,-5 1,-10-2,27 1,3 1,19 3,29-1,-57-5,6 0,8 0,6 0,5-1,7 1,5-1,5 1,5-1,4 0,4 1,4-1,4 0,3 0,3 0,3 0,2 0,1 0,3 0,1 0,1 0,1 0,0-1,1 1,-1 0,0 0,-1 0,-1 0,-1-1,-2 1,-3 0,-1 0,-3 0,-3 0,-3 0,-3 0,-5 0,-4 0,-4 0,-5 0,-5 0,-5 0,43 2,-11-1,-9 0,-6 1,-6-1,-2 0,-2 1,2-1,2 1,5-1,7 0,9 0,11 1,-17-2,0 0,1 0,-1 0,1-1,-1 1,0 0,1 0,-1 0,0 0,1 0,-1 0,0 0,1 0,-1 0,1 0,-1 0,0 0,1 0,-1 0,0 0,1 0,-1 0,1 0,-1 0,0 0,1 0,-1 0,0 0,1 0,-1 0,1 0,-1 0,0 0,1 0,-1 0,0 0,1 0,-1-1,1 1,-1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1T09:24:26.95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78,'55'-15,"-10"2,-40 11,18-1,4-3,1 3,3-4,-12 5,4-1,15 1,-19 2,64-2,-57 1,48 1,2 0,-44 1,27 1,20 1,-17-1,-20-1,29 1,20 1,-18-1,-23-2,27 2,23 1,-22 0,-24-2,30 1,23 1,-24 0,-32-3,28 1,22 0,-25 0,-33-1,24 0,19 0,-20 0,-28 0,23 0,17 0,-17 0,-23 0,50 0,-1 0,-56 0,50-1,-1 0,-45 0,54 0,2 0,-55 1,26-1,17 0,-16 0,-23 1,29-1,21-1,-20 2,-27 0,26-1,21 1,-21 1,-25 1,20 0,18-1,-18 1,-22 4,51-1,-2 0,-59 0,41 0,2 0,-36 0,36 0,-17-1,-40-3,25 1,14 0,-33-2,61 4,-72-3,37 1,-38-2,16 0,1 0,-10 0,15 0,-13 0,3 0,6 0,-9 0,7 2,-3-1,-1 1,5-2,-6-3,2 3,2-4,-3-1,3 2,-2-3,-2 3,6 1,-5-2,3 1,-2-4,-2 2,2-6,0 5,-2-2,2 1,0 2,0 0,1 1,1 3,-4-1,4 2,-1 0,-1 0,2 0,-4 0,4-2,-1 0,-1-3,2 0,-2 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1T09:24:31.02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0 175,'63'-13,"-16"0,-36 13,6-4,14-1,30 0,-25 0,33 2,0 0,-34-1,31 2,22-1,-18 1,-23-1,16 2,24-1,0 1,-20 1,1-1,16 0,30 0,1 1,-28-1,-5 1,-8 0,28 0,9 0,-9 0,-27 0,13 0,-9 0,27-2,9 1,-8 0,-29 0,13-1,-15 1,28-1,8 0,-9 0,-27 1,12 0,-1 1,28 0,-2 0,-31 0,-16 1,2-1,23 1,-1 0,-24-1,-12 0,30 1,23-1,-25 2,-37 0,28 0,22-1,-23 1,-32 1,61-2,-3 0,-69-1,48-2,-2 0,-51 1,31-6,-2-1,-37 6,52-17,-59 15,36-10,-32 7,11 2,8 1,-16 2,18 1,-11-3,0 2,6-1,-1-3,-6 5,8-5,-8 5,5-1,0 2,-4 2,4-2,-1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2:16.416"/>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1 119,'79'-3,"-13"0,11 3,-41 0,40-2,2-1,-36 2,11-1,5-1,23 3,-28 3,2 0,1-3,-1 1,43 5,-26-1,-44-4,29 6,11-2,-3 0,-24 0,47 3,-5-2,-59-5,53 6,3 1,-43-6,46 6,15 1,-23-4,-4-1,-18 2,4 0,20-1,9-1,-20 0,-26-1,53 2,-3-2,-58-2,40 3,31 0,-25-5,17-2,9-2,0 0,-6 1,-14 2,0 1,-12 2,11-1,1-3,18-1,6 0,-5-1,-18 1,-28 2,-16-1,-23 3,46-3,9-1,32-3,13-1,-6 0,-22 2,-10 0,1 1,8-1,22-2,6 0,-16 1,-32 2,-23 0,44-1,7 0,-8 0,6 0,-8 0,-49 4,-21 1,47-8,-46 7,33-6,3-1,-28 7,26-6,18-1,0 4,13 2,0 0,-13 0,-5-2,-1 0,39 0,13 1,-35 3,-53 4,-11 0,54 6,-54-7,76 15,-78-15,33 7,-11-6,-18-3,72 7,-68-5,64 9,-70-9,70 14,-64-13,62 11,-19-1,-19-6,7 5,2 0,7-5,9 8,-21-9,-39-2,30 2,-21-3,54 6,-57-7,55 7,-43-6,15 3,-23-4,-6-2,4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1T10:23:42.499"/>
    </inkml:context>
    <inkml:brush xml:id="br0">
      <inkml:brushProperty name="width" value="0.5" units="cm"/>
      <inkml:brushProperty name="height" value="1" units="cm"/>
      <inkml:brushProperty name="color" value="#D5FC79"/>
      <inkml:brushProperty name="tip" value="rectangle"/>
      <inkml:brushProperty name="rasterOp" value="maskPen"/>
    </inkml:brush>
  </inkml:definitions>
  <inkml:trace contextRef="#ctx0" brushRef="#br0">1 81,'82'-2,"1"-1,0 0,5 0,-10 0,-49 1,37 2,-53 0,1 0,31-3,-26 3,73-3,-69 3,74-2,-21 1,-16-1,3 2,-50 0,1-2,21-1,-13-3,8 1,-4-1,-9 3,17-1,-9 1,-1-3,6 3,-8-1,5 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dirty="0"/>
              <a:t>Part II: Numerical Methods</a:t>
            </a:r>
            <a:endParaRPr lang="en-S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E0D9E-BE3A-F545-B499-ECD0D06FC458}" type="datetimeFigureOut">
              <a:rPr lang="en-SI" smtClean="0"/>
              <a:t>5/4/23</a:t>
            </a:fld>
            <a:endParaRPr lang="en-S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DC744-2037-3F42-85B0-1D083F89B603}" type="slidenum">
              <a:rPr lang="en-SI" smtClean="0"/>
              <a:t>‹#›</a:t>
            </a:fld>
            <a:endParaRPr lang="en-SI"/>
          </a:p>
        </p:txBody>
      </p:sp>
    </p:spTree>
    <p:extLst>
      <p:ext uri="{BB962C8B-B14F-4D97-AF65-F5344CB8AC3E}">
        <p14:creationId xmlns:p14="http://schemas.microsoft.com/office/powerpoint/2010/main" val="504334363"/>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Part II: Numerical Methods</a:t>
            </a:r>
            <a:endParaRPr lang="en-SI"/>
          </a:p>
        </p:txBody>
      </p:sp>
      <p:sp>
        <p:nvSpPr>
          <p:cNvPr id="5" name="Slide Number Placeholder 4"/>
          <p:cNvSpPr>
            <a:spLocks noGrp="1"/>
          </p:cNvSpPr>
          <p:nvPr>
            <p:ph type="sldNum" sz="quarter" idx="5"/>
          </p:nvPr>
        </p:nvSpPr>
        <p:spPr/>
        <p:txBody>
          <a:bodyPr/>
          <a:lstStyle/>
          <a:p>
            <a:fld id="{213DC744-2037-3F42-85B0-1D083F89B603}" type="slidenum">
              <a:rPr lang="en-SI" smtClean="0"/>
              <a:t>6</a:t>
            </a:fld>
            <a:endParaRPr lang="en-SI"/>
          </a:p>
        </p:txBody>
      </p:sp>
    </p:spTree>
    <p:extLst>
      <p:ext uri="{BB962C8B-B14F-4D97-AF65-F5344CB8AC3E}">
        <p14:creationId xmlns:p14="http://schemas.microsoft.com/office/powerpoint/2010/main" val="31094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a:p>
        </p:txBody>
      </p:sp>
      <p:sp>
        <p:nvSpPr>
          <p:cNvPr id="4" name="Header Placeholder 3"/>
          <p:cNvSpPr>
            <a:spLocks noGrp="1"/>
          </p:cNvSpPr>
          <p:nvPr>
            <p:ph type="hdr" sz="quarter"/>
          </p:nvPr>
        </p:nvSpPr>
        <p:spPr/>
        <p:txBody>
          <a:bodyPr/>
          <a:lstStyle/>
          <a:p>
            <a:r>
              <a:rPr lang="en-GB" dirty="0"/>
              <a:t>Part II: Numerical Methods</a:t>
            </a:r>
            <a:endParaRPr lang="en-SI"/>
          </a:p>
        </p:txBody>
      </p:sp>
      <p:sp>
        <p:nvSpPr>
          <p:cNvPr id="5" name="Slide Number Placeholder 4"/>
          <p:cNvSpPr>
            <a:spLocks noGrp="1"/>
          </p:cNvSpPr>
          <p:nvPr>
            <p:ph type="sldNum" sz="quarter" idx="5"/>
          </p:nvPr>
        </p:nvSpPr>
        <p:spPr/>
        <p:txBody>
          <a:bodyPr/>
          <a:lstStyle/>
          <a:p>
            <a:fld id="{213DC744-2037-3F42-85B0-1D083F89B603}" type="slidenum">
              <a:rPr lang="en-SI" smtClean="0"/>
              <a:t>21</a:t>
            </a:fld>
            <a:endParaRPr lang="en-SI"/>
          </a:p>
        </p:txBody>
      </p:sp>
    </p:spTree>
    <p:extLst>
      <p:ext uri="{BB962C8B-B14F-4D97-AF65-F5344CB8AC3E}">
        <p14:creationId xmlns:p14="http://schemas.microsoft.com/office/powerpoint/2010/main" val="57069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en-GB"/>
              <a:t>Part II: Numerical Methods</a:t>
            </a:r>
            <a:endParaRPr lang="en-SI"/>
          </a:p>
        </p:txBody>
      </p:sp>
      <p:sp>
        <p:nvSpPr>
          <p:cNvPr id="5" name="Slide Number Placeholder 4"/>
          <p:cNvSpPr>
            <a:spLocks noGrp="1"/>
          </p:cNvSpPr>
          <p:nvPr>
            <p:ph type="sldNum" sz="quarter" idx="5"/>
          </p:nvPr>
        </p:nvSpPr>
        <p:spPr/>
        <p:txBody>
          <a:bodyPr/>
          <a:lstStyle/>
          <a:p>
            <a:fld id="{213DC744-2037-3F42-85B0-1D083F89B603}" type="slidenum">
              <a:rPr lang="en-SI" smtClean="0"/>
              <a:t>95</a:t>
            </a:fld>
            <a:endParaRPr lang="en-SI"/>
          </a:p>
        </p:txBody>
      </p:sp>
    </p:spTree>
    <p:extLst>
      <p:ext uri="{BB962C8B-B14F-4D97-AF65-F5344CB8AC3E}">
        <p14:creationId xmlns:p14="http://schemas.microsoft.com/office/powerpoint/2010/main" val="2014820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Part II: Numerical Methods</a:t>
            </a:r>
            <a:endParaRPr lang="en-SI"/>
          </a:p>
        </p:txBody>
      </p:sp>
      <p:sp>
        <p:nvSpPr>
          <p:cNvPr id="5" name="Slide Number Placeholder 4"/>
          <p:cNvSpPr>
            <a:spLocks noGrp="1"/>
          </p:cNvSpPr>
          <p:nvPr>
            <p:ph type="sldNum" sz="quarter" idx="5"/>
          </p:nvPr>
        </p:nvSpPr>
        <p:spPr/>
        <p:txBody>
          <a:bodyPr/>
          <a:lstStyle/>
          <a:p>
            <a:fld id="{213DC744-2037-3F42-85B0-1D083F89B603}" type="slidenum">
              <a:rPr lang="en-SI" smtClean="0"/>
              <a:t>97</a:t>
            </a:fld>
            <a:endParaRPr lang="en-SI"/>
          </a:p>
        </p:txBody>
      </p:sp>
    </p:spTree>
    <p:extLst>
      <p:ext uri="{BB962C8B-B14F-4D97-AF65-F5344CB8AC3E}">
        <p14:creationId xmlns:p14="http://schemas.microsoft.com/office/powerpoint/2010/main" val="916167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1288-1298-E94A-A88C-43A4243005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I"/>
          </a:p>
        </p:txBody>
      </p:sp>
      <p:sp>
        <p:nvSpPr>
          <p:cNvPr id="3" name="Subtitle 2">
            <a:extLst>
              <a:ext uri="{FF2B5EF4-FFF2-40B4-BE49-F238E27FC236}">
                <a16:creationId xmlns:a16="http://schemas.microsoft.com/office/drawing/2014/main" id="{2DBC5173-5D01-CF4A-B361-FAD6978007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I"/>
          </a:p>
        </p:txBody>
      </p:sp>
      <p:sp>
        <p:nvSpPr>
          <p:cNvPr id="4" name="Date Placeholder 3">
            <a:extLst>
              <a:ext uri="{FF2B5EF4-FFF2-40B4-BE49-F238E27FC236}">
                <a16:creationId xmlns:a16="http://schemas.microsoft.com/office/drawing/2014/main" id="{F56B2A95-AA18-4744-A55D-464BEEC1A72B}"/>
              </a:ext>
            </a:extLst>
          </p:cNvPr>
          <p:cNvSpPr>
            <a:spLocks noGrp="1"/>
          </p:cNvSpPr>
          <p:nvPr>
            <p:ph type="dt" sz="half" idx="10"/>
          </p:nvPr>
        </p:nvSpPr>
        <p:spPr/>
        <p:txBody>
          <a:bodyPr/>
          <a:lstStyle/>
          <a:p>
            <a:fld id="{55C7F511-C318-EC43-A7BC-1F81744FEE80}" type="datetime1">
              <a:rPr lang="en-GB" smtClean="0"/>
              <a:t>04/05/2023</a:t>
            </a:fld>
            <a:endParaRPr lang="en-SI"/>
          </a:p>
        </p:txBody>
      </p:sp>
      <p:sp>
        <p:nvSpPr>
          <p:cNvPr id="5" name="Footer Placeholder 4">
            <a:extLst>
              <a:ext uri="{FF2B5EF4-FFF2-40B4-BE49-F238E27FC236}">
                <a16:creationId xmlns:a16="http://schemas.microsoft.com/office/drawing/2014/main" id="{B0E5232E-7124-3A41-BC96-AE6C52B55400}"/>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9439070B-71D4-5344-9AED-0C8EF9DA5BD5}"/>
              </a:ext>
            </a:extLst>
          </p:cNvPr>
          <p:cNvSpPr>
            <a:spLocks noGrp="1"/>
          </p:cNvSpPr>
          <p:nvPr>
            <p:ph type="sldNum" sz="quarter" idx="12"/>
          </p:nvPr>
        </p:nvSpPr>
        <p:spPr/>
        <p:txBody>
          <a:bodyPr/>
          <a:lstStyle/>
          <a:p>
            <a:fld id="{9C500B1B-5A23-E34C-AFD7-F809790A889D}" type="slidenum">
              <a:rPr lang="en-SI" smtClean="0"/>
              <a:t>‹#›</a:t>
            </a:fld>
            <a:endParaRPr lang="en-SI"/>
          </a:p>
        </p:txBody>
      </p:sp>
    </p:spTree>
    <p:extLst>
      <p:ext uri="{BB962C8B-B14F-4D97-AF65-F5344CB8AC3E}">
        <p14:creationId xmlns:p14="http://schemas.microsoft.com/office/powerpoint/2010/main" val="309504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21BCA-0F92-734C-A6DF-6BD6323B595B}"/>
              </a:ext>
            </a:extLst>
          </p:cNvPr>
          <p:cNvSpPr>
            <a:spLocks noGrp="1"/>
          </p:cNvSpPr>
          <p:nvPr>
            <p:ph type="title"/>
          </p:nvPr>
        </p:nvSpPr>
        <p:spPr/>
        <p:txBody>
          <a:bodyPr/>
          <a:lstStyle/>
          <a:p>
            <a:r>
              <a:rPr lang="en-GB"/>
              <a:t>Click to edit Master title style</a:t>
            </a:r>
            <a:endParaRPr lang="en-SI"/>
          </a:p>
        </p:txBody>
      </p:sp>
      <p:sp>
        <p:nvSpPr>
          <p:cNvPr id="3" name="Vertical Text Placeholder 2">
            <a:extLst>
              <a:ext uri="{FF2B5EF4-FFF2-40B4-BE49-F238E27FC236}">
                <a16:creationId xmlns:a16="http://schemas.microsoft.com/office/drawing/2014/main" id="{9B1C46E6-0192-6C4E-B164-9B669E04537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2CA240E3-FDEA-AD44-8B33-CB6B711D487F}"/>
              </a:ext>
            </a:extLst>
          </p:cNvPr>
          <p:cNvSpPr>
            <a:spLocks noGrp="1"/>
          </p:cNvSpPr>
          <p:nvPr>
            <p:ph type="dt" sz="half" idx="10"/>
          </p:nvPr>
        </p:nvSpPr>
        <p:spPr/>
        <p:txBody>
          <a:bodyPr/>
          <a:lstStyle/>
          <a:p>
            <a:fld id="{BC059AC5-0A7D-E348-BD45-435A6B124031}" type="datetime1">
              <a:rPr lang="en-GB" smtClean="0"/>
              <a:t>04/05/2023</a:t>
            </a:fld>
            <a:endParaRPr lang="en-SI"/>
          </a:p>
        </p:txBody>
      </p:sp>
      <p:sp>
        <p:nvSpPr>
          <p:cNvPr id="5" name="Footer Placeholder 4">
            <a:extLst>
              <a:ext uri="{FF2B5EF4-FFF2-40B4-BE49-F238E27FC236}">
                <a16:creationId xmlns:a16="http://schemas.microsoft.com/office/drawing/2014/main" id="{09D39775-B89E-C947-B419-AB8F71DEE29A}"/>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152AE212-9ED1-2A4C-80FF-F6F4C9633D4C}"/>
              </a:ext>
            </a:extLst>
          </p:cNvPr>
          <p:cNvSpPr>
            <a:spLocks noGrp="1"/>
          </p:cNvSpPr>
          <p:nvPr>
            <p:ph type="sldNum" sz="quarter" idx="12"/>
          </p:nvPr>
        </p:nvSpPr>
        <p:spPr/>
        <p:txBody>
          <a:bodyPr/>
          <a:lstStyle/>
          <a:p>
            <a:fld id="{9C500B1B-5A23-E34C-AFD7-F809790A889D}" type="slidenum">
              <a:rPr lang="en-SI" smtClean="0"/>
              <a:t>‹#›</a:t>
            </a:fld>
            <a:endParaRPr lang="en-SI"/>
          </a:p>
        </p:txBody>
      </p:sp>
    </p:spTree>
    <p:extLst>
      <p:ext uri="{BB962C8B-B14F-4D97-AF65-F5344CB8AC3E}">
        <p14:creationId xmlns:p14="http://schemas.microsoft.com/office/powerpoint/2010/main" val="1957881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F8CB1D-5A7E-4E43-A83B-D4886CACC1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I"/>
          </a:p>
        </p:txBody>
      </p:sp>
      <p:sp>
        <p:nvSpPr>
          <p:cNvPr id="3" name="Vertical Text Placeholder 2">
            <a:extLst>
              <a:ext uri="{FF2B5EF4-FFF2-40B4-BE49-F238E27FC236}">
                <a16:creationId xmlns:a16="http://schemas.microsoft.com/office/drawing/2014/main" id="{0D439A26-9B96-D94B-AA49-915B8F438DB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1A2B0884-BF73-0240-A914-7BBBFC280EAB}"/>
              </a:ext>
            </a:extLst>
          </p:cNvPr>
          <p:cNvSpPr>
            <a:spLocks noGrp="1"/>
          </p:cNvSpPr>
          <p:nvPr>
            <p:ph type="dt" sz="half" idx="10"/>
          </p:nvPr>
        </p:nvSpPr>
        <p:spPr/>
        <p:txBody>
          <a:bodyPr/>
          <a:lstStyle/>
          <a:p>
            <a:fld id="{C266C171-BEA9-8347-9EDA-48491667CA2E}" type="datetime1">
              <a:rPr lang="en-GB" smtClean="0"/>
              <a:t>04/05/2023</a:t>
            </a:fld>
            <a:endParaRPr lang="en-SI"/>
          </a:p>
        </p:txBody>
      </p:sp>
      <p:sp>
        <p:nvSpPr>
          <p:cNvPr id="5" name="Footer Placeholder 4">
            <a:extLst>
              <a:ext uri="{FF2B5EF4-FFF2-40B4-BE49-F238E27FC236}">
                <a16:creationId xmlns:a16="http://schemas.microsoft.com/office/drawing/2014/main" id="{73CD5115-9B6F-AF47-A4D4-5E71E1624E4B}"/>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CD895A03-86CF-F448-8B53-DF8E1617E7F8}"/>
              </a:ext>
            </a:extLst>
          </p:cNvPr>
          <p:cNvSpPr>
            <a:spLocks noGrp="1"/>
          </p:cNvSpPr>
          <p:nvPr>
            <p:ph type="sldNum" sz="quarter" idx="12"/>
          </p:nvPr>
        </p:nvSpPr>
        <p:spPr/>
        <p:txBody>
          <a:bodyPr/>
          <a:lstStyle/>
          <a:p>
            <a:fld id="{9C500B1B-5A23-E34C-AFD7-F809790A889D}" type="slidenum">
              <a:rPr lang="en-SI" smtClean="0"/>
              <a:t>‹#›</a:t>
            </a:fld>
            <a:endParaRPr lang="en-SI"/>
          </a:p>
        </p:txBody>
      </p:sp>
    </p:spTree>
    <p:extLst>
      <p:ext uri="{BB962C8B-B14F-4D97-AF65-F5344CB8AC3E}">
        <p14:creationId xmlns:p14="http://schemas.microsoft.com/office/powerpoint/2010/main" val="3181085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A61CD-4E91-8E4E-A8C8-DE4C1336D61E}"/>
              </a:ext>
            </a:extLst>
          </p:cNvPr>
          <p:cNvSpPr>
            <a:spLocks noGrp="1"/>
          </p:cNvSpPr>
          <p:nvPr>
            <p:ph type="title"/>
          </p:nvPr>
        </p:nvSpPr>
        <p:spPr/>
        <p:txBody>
          <a:bodyPr/>
          <a:lstStyle/>
          <a:p>
            <a:r>
              <a:rPr lang="en-GB"/>
              <a:t>Click to edit Master title style</a:t>
            </a:r>
            <a:endParaRPr lang="en-SI"/>
          </a:p>
        </p:txBody>
      </p:sp>
      <p:sp>
        <p:nvSpPr>
          <p:cNvPr id="3" name="Content Placeholder 2">
            <a:extLst>
              <a:ext uri="{FF2B5EF4-FFF2-40B4-BE49-F238E27FC236}">
                <a16:creationId xmlns:a16="http://schemas.microsoft.com/office/drawing/2014/main" id="{59812325-414B-FE41-90D4-72060B5D275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3EC95D99-9B26-AC4E-9E9D-FD4ADF421F52}"/>
              </a:ext>
            </a:extLst>
          </p:cNvPr>
          <p:cNvSpPr>
            <a:spLocks noGrp="1"/>
          </p:cNvSpPr>
          <p:nvPr>
            <p:ph type="dt" sz="half" idx="10"/>
          </p:nvPr>
        </p:nvSpPr>
        <p:spPr/>
        <p:txBody>
          <a:bodyPr/>
          <a:lstStyle/>
          <a:p>
            <a:fld id="{8F478F6B-4F91-E74C-992B-3AD593E6DCBA}" type="datetime1">
              <a:rPr lang="en-GB" smtClean="0"/>
              <a:t>04/05/2023</a:t>
            </a:fld>
            <a:endParaRPr lang="en-SI"/>
          </a:p>
        </p:txBody>
      </p:sp>
      <p:sp>
        <p:nvSpPr>
          <p:cNvPr id="5" name="Footer Placeholder 4">
            <a:extLst>
              <a:ext uri="{FF2B5EF4-FFF2-40B4-BE49-F238E27FC236}">
                <a16:creationId xmlns:a16="http://schemas.microsoft.com/office/drawing/2014/main" id="{C07C2613-9927-F249-BCD6-36D2E6BB8C34}"/>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C9CE00C5-867A-3649-B7BE-4CD0AF536114}"/>
              </a:ext>
            </a:extLst>
          </p:cNvPr>
          <p:cNvSpPr>
            <a:spLocks noGrp="1"/>
          </p:cNvSpPr>
          <p:nvPr>
            <p:ph type="sldNum" sz="quarter" idx="12"/>
          </p:nvPr>
        </p:nvSpPr>
        <p:spPr/>
        <p:txBody>
          <a:bodyPr/>
          <a:lstStyle>
            <a:lvl1pPr>
              <a:defRPr sz="1800" b="1">
                <a:solidFill>
                  <a:schemeClr val="tx1"/>
                </a:solidFill>
                <a:highlight>
                  <a:srgbClr val="FFFF00"/>
                </a:highlight>
                <a:latin typeface="Arial" panose="020B0604020202020204" pitchFamily="34" charset="0"/>
                <a:cs typeface="Arial" panose="020B0604020202020204" pitchFamily="34" charset="0"/>
              </a:defRPr>
            </a:lvl1pPr>
          </a:lstStyle>
          <a:p>
            <a:fld id="{9C500B1B-5A23-E34C-AFD7-F809790A889D}" type="slidenum">
              <a:rPr lang="en-SI" smtClean="0"/>
              <a:pPr/>
              <a:t>‹#›</a:t>
            </a:fld>
            <a:endParaRPr lang="en-SI"/>
          </a:p>
        </p:txBody>
      </p:sp>
    </p:spTree>
    <p:extLst>
      <p:ext uri="{BB962C8B-B14F-4D97-AF65-F5344CB8AC3E}">
        <p14:creationId xmlns:p14="http://schemas.microsoft.com/office/powerpoint/2010/main" val="242407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E389-4080-674F-886E-B860B1A9F4D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I"/>
          </a:p>
        </p:txBody>
      </p:sp>
      <p:sp>
        <p:nvSpPr>
          <p:cNvPr id="3" name="Text Placeholder 2">
            <a:extLst>
              <a:ext uri="{FF2B5EF4-FFF2-40B4-BE49-F238E27FC236}">
                <a16:creationId xmlns:a16="http://schemas.microsoft.com/office/drawing/2014/main" id="{12E48873-A372-B64A-80C3-87A56F22CA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EC4DC09-46A5-6248-BC59-DABE4F52CC1B}"/>
              </a:ext>
            </a:extLst>
          </p:cNvPr>
          <p:cNvSpPr>
            <a:spLocks noGrp="1"/>
          </p:cNvSpPr>
          <p:nvPr>
            <p:ph type="dt" sz="half" idx="10"/>
          </p:nvPr>
        </p:nvSpPr>
        <p:spPr/>
        <p:txBody>
          <a:bodyPr/>
          <a:lstStyle/>
          <a:p>
            <a:fld id="{E9285CD2-6BAB-6348-8FA8-540046C01043}" type="datetime1">
              <a:rPr lang="en-GB" smtClean="0"/>
              <a:t>04/05/2023</a:t>
            </a:fld>
            <a:endParaRPr lang="en-SI"/>
          </a:p>
        </p:txBody>
      </p:sp>
      <p:sp>
        <p:nvSpPr>
          <p:cNvPr id="5" name="Footer Placeholder 4">
            <a:extLst>
              <a:ext uri="{FF2B5EF4-FFF2-40B4-BE49-F238E27FC236}">
                <a16:creationId xmlns:a16="http://schemas.microsoft.com/office/drawing/2014/main" id="{1252BDC6-0BF5-7F4B-B727-748F37CBEC62}"/>
              </a:ext>
            </a:extLst>
          </p:cNvPr>
          <p:cNvSpPr>
            <a:spLocks noGrp="1"/>
          </p:cNvSpPr>
          <p:nvPr>
            <p:ph type="ftr" sz="quarter" idx="11"/>
          </p:nvPr>
        </p:nvSpPr>
        <p:spPr/>
        <p:txBody>
          <a:bodyPr/>
          <a:lstStyle/>
          <a:p>
            <a:endParaRPr lang="en-SI"/>
          </a:p>
        </p:txBody>
      </p:sp>
      <p:sp>
        <p:nvSpPr>
          <p:cNvPr id="6" name="Slide Number Placeholder 5">
            <a:extLst>
              <a:ext uri="{FF2B5EF4-FFF2-40B4-BE49-F238E27FC236}">
                <a16:creationId xmlns:a16="http://schemas.microsoft.com/office/drawing/2014/main" id="{86F1E7E6-F6D3-2E4B-BFD4-A634A5F2C306}"/>
              </a:ext>
            </a:extLst>
          </p:cNvPr>
          <p:cNvSpPr>
            <a:spLocks noGrp="1"/>
          </p:cNvSpPr>
          <p:nvPr>
            <p:ph type="sldNum" sz="quarter" idx="12"/>
          </p:nvPr>
        </p:nvSpPr>
        <p:spPr/>
        <p:txBody>
          <a:bodyPr/>
          <a:lstStyle/>
          <a:p>
            <a:fld id="{9C500B1B-5A23-E34C-AFD7-F809790A889D}" type="slidenum">
              <a:rPr lang="en-SI" smtClean="0"/>
              <a:t>‹#›</a:t>
            </a:fld>
            <a:endParaRPr lang="en-SI"/>
          </a:p>
        </p:txBody>
      </p:sp>
    </p:spTree>
    <p:extLst>
      <p:ext uri="{BB962C8B-B14F-4D97-AF65-F5344CB8AC3E}">
        <p14:creationId xmlns:p14="http://schemas.microsoft.com/office/powerpoint/2010/main" val="2589421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B7CF-DDBC-114C-AF12-1BAA86B4DB4D}"/>
              </a:ext>
            </a:extLst>
          </p:cNvPr>
          <p:cNvSpPr>
            <a:spLocks noGrp="1"/>
          </p:cNvSpPr>
          <p:nvPr>
            <p:ph type="title"/>
          </p:nvPr>
        </p:nvSpPr>
        <p:spPr/>
        <p:txBody>
          <a:bodyPr/>
          <a:lstStyle/>
          <a:p>
            <a:r>
              <a:rPr lang="en-GB"/>
              <a:t>Click to edit Master title style</a:t>
            </a:r>
            <a:endParaRPr lang="en-SI"/>
          </a:p>
        </p:txBody>
      </p:sp>
      <p:sp>
        <p:nvSpPr>
          <p:cNvPr id="3" name="Content Placeholder 2">
            <a:extLst>
              <a:ext uri="{FF2B5EF4-FFF2-40B4-BE49-F238E27FC236}">
                <a16:creationId xmlns:a16="http://schemas.microsoft.com/office/drawing/2014/main" id="{7D0440F5-7C64-5E42-B6F9-ADA45708892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Content Placeholder 3">
            <a:extLst>
              <a:ext uri="{FF2B5EF4-FFF2-40B4-BE49-F238E27FC236}">
                <a16:creationId xmlns:a16="http://schemas.microsoft.com/office/drawing/2014/main" id="{234FF274-7451-0B48-8464-B97AD96CC5E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5" name="Date Placeholder 4">
            <a:extLst>
              <a:ext uri="{FF2B5EF4-FFF2-40B4-BE49-F238E27FC236}">
                <a16:creationId xmlns:a16="http://schemas.microsoft.com/office/drawing/2014/main" id="{C7D0384A-0B4D-2E44-A153-54BFB6873C29}"/>
              </a:ext>
            </a:extLst>
          </p:cNvPr>
          <p:cNvSpPr>
            <a:spLocks noGrp="1"/>
          </p:cNvSpPr>
          <p:nvPr>
            <p:ph type="dt" sz="half" idx="10"/>
          </p:nvPr>
        </p:nvSpPr>
        <p:spPr/>
        <p:txBody>
          <a:bodyPr/>
          <a:lstStyle/>
          <a:p>
            <a:fld id="{E3B4D0A5-63DB-F04A-AF14-DE105E54037E}" type="datetime1">
              <a:rPr lang="en-GB" smtClean="0"/>
              <a:t>04/05/2023</a:t>
            </a:fld>
            <a:endParaRPr lang="en-SI"/>
          </a:p>
        </p:txBody>
      </p:sp>
      <p:sp>
        <p:nvSpPr>
          <p:cNvPr id="6" name="Footer Placeholder 5">
            <a:extLst>
              <a:ext uri="{FF2B5EF4-FFF2-40B4-BE49-F238E27FC236}">
                <a16:creationId xmlns:a16="http://schemas.microsoft.com/office/drawing/2014/main" id="{CDD818CE-93CD-1A42-BDBD-0EAC71222131}"/>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9279FF6A-0D2D-FE43-BB26-FC728D873FEE}"/>
              </a:ext>
            </a:extLst>
          </p:cNvPr>
          <p:cNvSpPr>
            <a:spLocks noGrp="1"/>
          </p:cNvSpPr>
          <p:nvPr>
            <p:ph type="sldNum" sz="quarter" idx="12"/>
          </p:nvPr>
        </p:nvSpPr>
        <p:spPr/>
        <p:txBody>
          <a:bodyPr/>
          <a:lstStyle/>
          <a:p>
            <a:fld id="{9C500B1B-5A23-E34C-AFD7-F809790A889D}" type="slidenum">
              <a:rPr lang="en-SI" smtClean="0"/>
              <a:t>‹#›</a:t>
            </a:fld>
            <a:endParaRPr lang="en-SI"/>
          </a:p>
        </p:txBody>
      </p:sp>
    </p:spTree>
    <p:extLst>
      <p:ext uri="{BB962C8B-B14F-4D97-AF65-F5344CB8AC3E}">
        <p14:creationId xmlns:p14="http://schemas.microsoft.com/office/powerpoint/2010/main" val="3700680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C5F8-70A0-134A-8963-4ED494F7B10D}"/>
              </a:ext>
            </a:extLst>
          </p:cNvPr>
          <p:cNvSpPr>
            <a:spLocks noGrp="1"/>
          </p:cNvSpPr>
          <p:nvPr>
            <p:ph type="title"/>
          </p:nvPr>
        </p:nvSpPr>
        <p:spPr>
          <a:xfrm>
            <a:off x="839788" y="365125"/>
            <a:ext cx="10515600" cy="1325563"/>
          </a:xfrm>
        </p:spPr>
        <p:txBody>
          <a:bodyPr/>
          <a:lstStyle/>
          <a:p>
            <a:r>
              <a:rPr lang="en-GB"/>
              <a:t>Click to edit Master title style</a:t>
            </a:r>
            <a:endParaRPr lang="en-SI"/>
          </a:p>
        </p:txBody>
      </p:sp>
      <p:sp>
        <p:nvSpPr>
          <p:cNvPr id="3" name="Text Placeholder 2">
            <a:extLst>
              <a:ext uri="{FF2B5EF4-FFF2-40B4-BE49-F238E27FC236}">
                <a16:creationId xmlns:a16="http://schemas.microsoft.com/office/drawing/2014/main" id="{DC2158D3-FB87-0744-80BB-69227C5FD7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8AFD421-0C69-AC45-9C5F-48409AAB21E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5" name="Text Placeholder 4">
            <a:extLst>
              <a:ext uri="{FF2B5EF4-FFF2-40B4-BE49-F238E27FC236}">
                <a16:creationId xmlns:a16="http://schemas.microsoft.com/office/drawing/2014/main" id="{3A1AD5EA-2945-FA44-804A-CD1B3AB89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1D349D-1A50-F64F-9522-6908E11136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7" name="Date Placeholder 6">
            <a:extLst>
              <a:ext uri="{FF2B5EF4-FFF2-40B4-BE49-F238E27FC236}">
                <a16:creationId xmlns:a16="http://schemas.microsoft.com/office/drawing/2014/main" id="{B44CC0F2-162D-6447-80DD-611EB8F1F5A7}"/>
              </a:ext>
            </a:extLst>
          </p:cNvPr>
          <p:cNvSpPr>
            <a:spLocks noGrp="1"/>
          </p:cNvSpPr>
          <p:nvPr>
            <p:ph type="dt" sz="half" idx="10"/>
          </p:nvPr>
        </p:nvSpPr>
        <p:spPr/>
        <p:txBody>
          <a:bodyPr/>
          <a:lstStyle/>
          <a:p>
            <a:fld id="{C19E8609-C8E6-E74F-99FF-88D2070105CB}" type="datetime1">
              <a:rPr lang="en-GB" smtClean="0"/>
              <a:t>04/05/2023</a:t>
            </a:fld>
            <a:endParaRPr lang="en-SI"/>
          </a:p>
        </p:txBody>
      </p:sp>
      <p:sp>
        <p:nvSpPr>
          <p:cNvPr id="8" name="Footer Placeholder 7">
            <a:extLst>
              <a:ext uri="{FF2B5EF4-FFF2-40B4-BE49-F238E27FC236}">
                <a16:creationId xmlns:a16="http://schemas.microsoft.com/office/drawing/2014/main" id="{D7E422AC-CCEF-7B44-B61E-53D083527321}"/>
              </a:ext>
            </a:extLst>
          </p:cNvPr>
          <p:cNvSpPr>
            <a:spLocks noGrp="1"/>
          </p:cNvSpPr>
          <p:nvPr>
            <p:ph type="ftr" sz="quarter" idx="11"/>
          </p:nvPr>
        </p:nvSpPr>
        <p:spPr/>
        <p:txBody>
          <a:bodyPr/>
          <a:lstStyle/>
          <a:p>
            <a:endParaRPr lang="en-SI"/>
          </a:p>
        </p:txBody>
      </p:sp>
      <p:sp>
        <p:nvSpPr>
          <p:cNvPr id="9" name="Slide Number Placeholder 8">
            <a:extLst>
              <a:ext uri="{FF2B5EF4-FFF2-40B4-BE49-F238E27FC236}">
                <a16:creationId xmlns:a16="http://schemas.microsoft.com/office/drawing/2014/main" id="{30685E63-E594-B942-BF55-D4C520C642EE}"/>
              </a:ext>
            </a:extLst>
          </p:cNvPr>
          <p:cNvSpPr>
            <a:spLocks noGrp="1"/>
          </p:cNvSpPr>
          <p:nvPr>
            <p:ph type="sldNum" sz="quarter" idx="12"/>
          </p:nvPr>
        </p:nvSpPr>
        <p:spPr/>
        <p:txBody>
          <a:bodyPr/>
          <a:lstStyle/>
          <a:p>
            <a:fld id="{9C500B1B-5A23-E34C-AFD7-F809790A889D}" type="slidenum">
              <a:rPr lang="en-SI" smtClean="0"/>
              <a:t>‹#›</a:t>
            </a:fld>
            <a:endParaRPr lang="en-SI"/>
          </a:p>
        </p:txBody>
      </p:sp>
    </p:spTree>
    <p:extLst>
      <p:ext uri="{BB962C8B-B14F-4D97-AF65-F5344CB8AC3E}">
        <p14:creationId xmlns:p14="http://schemas.microsoft.com/office/powerpoint/2010/main" val="3359100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F7B9-3D32-6841-8DB6-239030D7C8A4}"/>
              </a:ext>
            </a:extLst>
          </p:cNvPr>
          <p:cNvSpPr>
            <a:spLocks noGrp="1"/>
          </p:cNvSpPr>
          <p:nvPr>
            <p:ph type="title"/>
          </p:nvPr>
        </p:nvSpPr>
        <p:spPr/>
        <p:txBody>
          <a:bodyPr/>
          <a:lstStyle/>
          <a:p>
            <a:r>
              <a:rPr lang="en-GB"/>
              <a:t>Click to edit Master title style</a:t>
            </a:r>
            <a:endParaRPr lang="en-SI"/>
          </a:p>
        </p:txBody>
      </p:sp>
      <p:sp>
        <p:nvSpPr>
          <p:cNvPr id="3" name="Date Placeholder 2">
            <a:extLst>
              <a:ext uri="{FF2B5EF4-FFF2-40B4-BE49-F238E27FC236}">
                <a16:creationId xmlns:a16="http://schemas.microsoft.com/office/drawing/2014/main" id="{6D2C45A8-D10C-FC42-95BB-66E5F8996F2C}"/>
              </a:ext>
            </a:extLst>
          </p:cNvPr>
          <p:cNvSpPr>
            <a:spLocks noGrp="1"/>
          </p:cNvSpPr>
          <p:nvPr>
            <p:ph type="dt" sz="half" idx="10"/>
          </p:nvPr>
        </p:nvSpPr>
        <p:spPr/>
        <p:txBody>
          <a:bodyPr/>
          <a:lstStyle/>
          <a:p>
            <a:fld id="{7EC99773-43A0-0E48-AB32-4004F0D42988}" type="datetime1">
              <a:rPr lang="en-GB" smtClean="0"/>
              <a:t>04/05/2023</a:t>
            </a:fld>
            <a:endParaRPr lang="en-SI"/>
          </a:p>
        </p:txBody>
      </p:sp>
      <p:sp>
        <p:nvSpPr>
          <p:cNvPr id="4" name="Footer Placeholder 3">
            <a:extLst>
              <a:ext uri="{FF2B5EF4-FFF2-40B4-BE49-F238E27FC236}">
                <a16:creationId xmlns:a16="http://schemas.microsoft.com/office/drawing/2014/main" id="{AAC4D00A-A563-FF43-8F48-E59D8A74EBF2}"/>
              </a:ext>
            </a:extLst>
          </p:cNvPr>
          <p:cNvSpPr>
            <a:spLocks noGrp="1"/>
          </p:cNvSpPr>
          <p:nvPr>
            <p:ph type="ftr" sz="quarter" idx="11"/>
          </p:nvPr>
        </p:nvSpPr>
        <p:spPr/>
        <p:txBody>
          <a:bodyPr/>
          <a:lstStyle/>
          <a:p>
            <a:endParaRPr lang="en-SI"/>
          </a:p>
        </p:txBody>
      </p:sp>
      <p:sp>
        <p:nvSpPr>
          <p:cNvPr id="5" name="Slide Number Placeholder 4">
            <a:extLst>
              <a:ext uri="{FF2B5EF4-FFF2-40B4-BE49-F238E27FC236}">
                <a16:creationId xmlns:a16="http://schemas.microsoft.com/office/drawing/2014/main" id="{AA9B2F15-28E9-A547-9CBC-84827681566E}"/>
              </a:ext>
            </a:extLst>
          </p:cNvPr>
          <p:cNvSpPr>
            <a:spLocks noGrp="1"/>
          </p:cNvSpPr>
          <p:nvPr>
            <p:ph type="sldNum" sz="quarter" idx="12"/>
          </p:nvPr>
        </p:nvSpPr>
        <p:spPr/>
        <p:txBody>
          <a:bodyPr/>
          <a:lstStyle/>
          <a:p>
            <a:fld id="{9C500B1B-5A23-E34C-AFD7-F809790A889D}" type="slidenum">
              <a:rPr lang="en-SI" smtClean="0"/>
              <a:t>‹#›</a:t>
            </a:fld>
            <a:endParaRPr lang="en-SI"/>
          </a:p>
        </p:txBody>
      </p:sp>
    </p:spTree>
    <p:extLst>
      <p:ext uri="{BB962C8B-B14F-4D97-AF65-F5344CB8AC3E}">
        <p14:creationId xmlns:p14="http://schemas.microsoft.com/office/powerpoint/2010/main" val="74400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A3253A-AB72-BC48-99FD-45A04F98FD1E}"/>
              </a:ext>
            </a:extLst>
          </p:cNvPr>
          <p:cNvSpPr>
            <a:spLocks noGrp="1"/>
          </p:cNvSpPr>
          <p:nvPr>
            <p:ph type="dt" sz="half" idx="10"/>
          </p:nvPr>
        </p:nvSpPr>
        <p:spPr/>
        <p:txBody>
          <a:bodyPr/>
          <a:lstStyle/>
          <a:p>
            <a:fld id="{20B8D610-992D-ED4E-BDCA-353121F1D357}" type="datetime1">
              <a:rPr lang="en-GB" smtClean="0"/>
              <a:t>04/05/2023</a:t>
            </a:fld>
            <a:endParaRPr lang="en-SI"/>
          </a:p>
        </p:txBody>
      </p:sp>
      <p:sp>
        <p:nvSpPr>
          <p:cNvPr id="3" name="Footer Placeholder 2">
            <a:extLst>
              <a:ext uri="{FF2B5EF4-FFF2-40B4-BE49-F238E27FC236}">
                <a16:creationId xmlns:a16="http://schemas.microsoft.com/office/drawing/2014/main" id="{3A44BE94-3B82-2D4B-9F16-3222AF6B8F21}"/>
              </a:ext>
            </a:extLst>
          </p:cNvPr>
          <p:cNvSpPr>
            <a:spLocks noGrp="1"/>
          </p:cNvSpPr>
          <p:nvPr>
            <p:ph type="ftr" sz="quarter" idx="11"/>
          </p:nvPr>
        </p:nvSpPr>
        <p:spPr/>
        <p:txBody>
          <a:bodyPr/>
          <a:lstStyle/>
          <a:p>
            <a:endParaRPr lang="en-SI"/>
          </a:p>
        </p:txBody>
      </p:sp>
      <p:sp>
        <p:nvSpPr>
          <p:cNvPr id="4" name="Slide Number Placeholder 3">
            <a:extLst>
              <a:ext uri="{FF2B5EF4-FFF2-40B4-BE49-F238E27FC236}">
                <a16:creationId xmlns:a16="http://schemas.microsoft.com/office/drawing/2014/main" id="{7721BDC5-ED89-1F4E-82AD-8BACAA37DCDB}"/>
              </a:ext>
            </a:extLst>
          </p:cNvPr>
          <p:cNvSpPr>
            <a:spLocks noGrp="1"/>
          </p:cNvSpPr>
          <p:nvPr>
            <p:ph type="sldNum" sz="quarter" idx="12"/>
          </p:nvPr>
        </p:nvSpPr>
        <p:spPr/>
        <p:txBody>
          <a:bodyPr/>
          <a:lstStyle/>
          <a:p>
            <a:fld id="{9C500B1B-5A23-E34C-AFD7-F809790A889D}" type="slidenum">
              <a:rPr lang="en-SI" smtClean="0"/>
              <a:t>‹#›</a:t>
            </a:fld>
            <a:endParaRPr lang="en-SI"/>
          </a:p>
        </p:txBody>
      </p:sp>
    </p:spTree>
    <p:extLst>
      <p:ext uri="{BB962C8B-B14F-4D97-AF65-F5344CB8AC3E}">
        <p14:creationId xmlns:p14="http://schemas.microsoft.com/office/powerpoint/2010/main" val="1147278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CE78-A4EA-A044-80A7-20255D5109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I"/>
          </a:p>
        </p:txBody>
      </p:sp>
      <p:sp>
        <p:nvSpPr>
          <p:cNvPr id="3" name="Content Placeholder 2">
            <a:extLst>
              <a:ext uri="{FF2B5EF4-FFF2-40B4-BE49-F238E27FC236}">
                <a16:creationId xmlns:a16="http://schemas.microsoft.com/office/drawing/2014/main" id="{35753F96-3B0F-884D-88E6-0D4D36C260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Text Placeholder 3">
            <a:extLst>
              <a:ext uri="{FF2B5EF4-FFF2-40B4-BE49-F238E27FC236}">
                <a16:creationId xmlns:a16="http://schemas.microsoft.com/office/drawing/2014/main" id="{7004E4FB-80F6-3D47-8992-088BF56CC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609661-EE53-1D4F-8C1B-009FD4AE61F5}"/>
              </a:ext>
            </a:extLst>
          </p:cNvPr>
          <p:cNvSpPr>
            <a:spLocks noGrp="1"/>
          </p:cNvSpPr>
          <p:nvPr>
            <p:ph type="dt" sz="half" idx="10"/>
          </p:nvPr>
        </p:nvSpPr>
        <p:spPr/>
        <p:txBody>
          <a:bodyPr/>
          <a:lstStyle/>
          <a:p>
            <a:fld id="{8B269E42-F5C6-2343-A84E-6746CA87F076}" type="datetime1">
              <a:rPr lang="en-GB" smtClean="0"/>
              <a:t>04/05/2023</a:t>
            </a:fld>
            <a:endParaRPr lang="en-SI"/>
          </a:p>
        </p:txBody>
      </p:sp>
      <p:sp>
        <p:nvSpPr>
          <p:cNvPr id="6" name="Footer Placeholder 5">
            <a:extLst>
              <a:ext uri="{FF2B5EF4-FFF2-40B4-BE49-F238E27FC236}">
                <a16:creationId xmlns:a16="http://schemas.microsoft.com/office/drawing/2014/main" id="{41BF879A-32D3-A34E-AC9A-BFA86D968D93}"/>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1A16D2FE-B94C-FD48-BF3D-A6A123C18FBF}"/>
              </a:ext>
            </a:extLst>
          </p:cNvPr>
          <p:cNvSpPr>
            <a:spLocks noGrp="1"/>
          </p:cNvSpPr>
          <p:nvPr>
            <p:ph type="sldNum" sz="quarter" idx="12"/>
          </p:nvPr>
        </p:nvSpPr>
        <p:spPr/>
        <p:txBody>
          <a:bodyPr/>
          <a:lstStyle/>
          <a:p>
            <a:fld id="{9C500B1B-5A23-E34C-AFD7-F809790A889D}" type="slidenum">
              <a:rPr lang="en-SI" smtClean="0"/>
              <a:t>‹#›</a:t>
            </a:fld>
            <a:endParaRPr lang="en-SI"/>
          </a:p>
        </p:txBody>
      </p:sp>
    </p:spTree>
    <p:extLst>
      <p:ext uri="{BB962C8B-B14F-4D97-AF65-F5344CB8AC3E}">
        <p14:creationId xmlns:p14="http://schemas.microsoft.com/office/powerpoint/2010/main" val="948587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BE47A-E5E5-7348-A3B8-6237FF5514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I"/>
          </a:p>
        </p:txBody>
      </p:sp>
      <p:sp>
        <p:nvSpPr>
          <p:cNvPr id="3" name="Picture Placeholder 2">
            <a:extLst>
              <a:ext uri="{FF2B5EF4-FFF2-40B4-BE49-F238E27FC236}">
                <a16:creationId xmlns:a16="http://schemas.microsoft.com/office/drawing/2014/main" id="{F52B8E38-A1CC-DB4D-B1AA-52B787E10E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I"/>
          </a:p>
        </p:txBody>
      </p:sp>
      <p:sp>
        <p:nvSpPr>
          <p:cNvPr id="4" name="Text Placeholder 3">
            <a:extLst>
              <a:ext uri="{FF2B5EF4-FFF2-40B4-BE49-F238E27FC236}">
                <a16:creationId xmlns:a16="http://schemas.microsoft.com/office/drawing/2014/main" id="{D5C3D462-F6EC-5D4D-9618-491E0A19D5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E9EF86C-3567-8949-AAD3-6EFB9AE95D5F}"/>
              </a:ext>
            </a:extLst>
          </p:cNvPr>
          <p:cNvSpPr>
            <a:spLocks noGrp="1"/>
          </p:cNvSpPr>
          <p:nvPr>
            <p:ph type="dt" sz="half" idx="10"/>
          </p:nvPr>
        </p:nvSpPr>
        <p:spPr/>
        <p:txBody>
          <a:bodyPr/>
          <a:lstStyle/>
          <a:p>
            <a:fld id="{B2797F0D-ABC7-1540-83E4-9F312175B74A}" type="datetime1">
              <a:rPr lang="en-GB" smtClean="0"/>
              <a:t>04/05/2023</a:t>
            </a:fld>
            <a:endParaRPr lang="en-SI"/>
          </a:p>
        </p:txBody>
      </p:sp>
      <p:sp>
        <p:nvSpPr>
          <p:cNvPr id="6" name="Footer Placeholder 5">
            <a:extLst>
              <a:ext uri="{FF2B5EF4-FFF2-40B4-BE49-F238E27FC236}">
                <a16:creationId xmlns:a16="http://schemas.microsoft.com/office/drawing/2014/main" id="{9EF2C04B-1F62-2047-8DC5-05E44D6C678A}"/>
              </a:ext>
            </a:extLst>
          </p:cNvPr>
          <p:cNvSpPr>
            <a:spLocks noGrp="1"/>
          </p:cNvSpPr>
          <p:nvPr>
            <p:ph type="ftr" sz="quarter" idx="11"/>
          </p:nvPr>
        </p:nvSpPr>
        <p:spPr/>
        <p:txBody>
          <a:bodyPr/>
          <a:lstStyle/>
          <a:p>
            <a:endParaRPr lang="en-SI"/>
          </a:p>
        </p:txBody>
      </p:sp>
      <p:sp>
        <p:nvSpPr>
          <p:cNvPr id="7" name="Slide Number Placeholder 6">
            <a:extLst>
              <a:ext uri="{FF2B5EF4-FFF2-40B4-BE49-F238E27FC236}">
                <a16:creationId xmlns:a16="http://schemas.microsoft.com/office/drawing/2014/main" id="{B883B1EE-E9BF-2543-A970-76A2CBC191C5}"/>
              </a:ext>
            </a:extLst>
          </p:cNvPr>
          <p:cNvSpPr>
            <a:spLocks noGrp="1"/>
          </p:cNvSpPr>
          <p:nvPr>
            <p:ph type="sldNum" sz="quarter" idx="12"/>
          </p:nvPr>
        </p:nvSpPr>
        <p:spPr/>
        <p:txBody>
          <a:bodyPr/>
          <a:lstStyle/>
          <a:p>
            <a:fld id="{9C500B1B-5A23-E34C-AFD7-F809790A889D}" type="slidenum">
              <a:rPr lang="en-SI" smtClean="0"/>
              <a:t>‹#›</a:t>
            </a:fld>
            <a:endParaRPr lang="en-SI"/>
          </a:p>
        </p:txBody>
      </p:sp>
    </p:spTree>
    <p:extLst>
      <p:ext uri="{BB962C8B-B14F-4D97-AF65-F5344CB8AC3E}">
        <p14:creationId xmlns:p14="http://schemas.microsoft.com/office/powerpoint/2010/main" val="379511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7C28A-DCD5-C643-AE12-40A734026D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I"/>
          </a:p>
        </p:txBody>
      </p:sp>
      <p:sp>
        <p:nvSpPr>
          <p:cNvPr id="3" name="Text Placeholder 2">
            <a:extLst>
              <a:ext uri="{FF2B5EF4-FFF2-40B4-BE49-F238E27FC236}">
                <a16:creationId xmlns:a16="http://schemas.microsoft.com/office/drawing/2014/main" id="{32E3CA4D-0A20-774E-81B5-BD63A67067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4" name="Date Placeholder 3">
            <a:extLst>
              <a:ext uri="{FF2B5EF4-FFF2-40B4-BE49-F238E27FC236}">
                <a16:creationId xmlns:a16="http://schemas.microsoft.com/office/drawing/2014/main" id="{4ADAB64C-D3A5-D64B-89FA-A4DEF0641E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169D6-8E46-A14E-BC5D-EE475ABA538E}" type="datetime1">
              <a:rPr lang="en-GB" smtClean="0"/>
              <a:t>04/05/2023</a:t>
            </a:fld>
            <a:endParaRPr lang="en-SI"/>
          </a:p>
        </p:txBody>
      </p:sp>
      <p:sp>
        <p:nvSpPr>
          <p:cNvPr id="5" name="Footer Placeholder 4">
            <a:extLst>
              <a:ext uri="{FF2B5EF4-FFF2-40B4-BE49-F238E27FC236}">
                <a16:creationId xmlns:a16="http://schemas.microsoft.com/office/drawing/2014/main" id="{4480B335-B17C-F749-9E83-17B70D85FC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I"/>
          </a:p>
        </p:txBody>
      </p:sp>
      <p:sp>
        <p:nvSpPr>
          <p:cNvPr id="6" name="Slide Number Placeholder 5">
            <a:extLst>
              <a:ext uri="{FF2B5EF4-FFF2-40B4-BE49-F238E27FC236}">
                <a16:creationId xmlns:a16="http://schemas.microsoft.com/office/drawing/2014/main" id="{78754390-AAE3-3640-8B6D-8057D68EAA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00B1B-5A23-E34C-AFD7-F809790A889D}" type="slidenum">
              <a:rPr lang="en-SI" smtClean="0"/>
              <a:t>‹#›</a:t>
            </a:fld>
            <a:endParaRPr lang="en-SI"/>
          </a:p>
        </p:txBody>
      </p:sp>
    </p:spTree>
    <p:extLst>
      <p:ext uri="{BB962C8B-B14F-4D97-AF65-F5344CB8AC3E}">
        <p14:creationId xmlns:p14="http://schemas.microsoft.com/office/powerpoint/2010/main" val="2680926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20.png"/></Relationships>
</file>

<file path=ppt/slides/_rels/slide100.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6.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2.xml"/><Relationship Id="rId47" Type="http://schemas.openxmlformats.org/officeDocument/2006/relationships/customXml" Target="../ink/ink3.xml"/><Relationship Id="rId46" Type="http://schemas.openxmlformats.org/officeDocument/2006/relationships/image" Target="../media/image1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99.png"/><Relationship Id="rId4" Type="http://schemas.openxmlformats.org/officeDocument/2006/relationships/image" Target="../media/image9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tiff"/><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40.jpeg"/><Relationship Id="rId7" Type="http://schemas.openxmlformats.org/officeDocument/2006/relationships/image" Target="../media/image197.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196.png"/><Relationship Id="rId4" Type="http://schemas.openxmlformats.org/officeDocument/2006/relationships/customXml" Target="../ink/ink4.xml"/><Relationship Id="rId9" Type="http://schemas.openxmlformats.org/officeDocument/2006/relationships/image" Target="../media/image198.png"/></Relationships>
</file>

<file path=ppt/slides/_rels/slide35.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customXml" Target="../ink/ink12.xml"/><Relationship Id="rId18" Type="http://schemas.openxmlformats.org/officeDocument/2006/relationships/image" Target="../media/image206.png"/><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203.png"/><Relationship Id="rId17" Type="http://schemas.openxmlformats.org/officeDocument/2006/relationships/customXml" Target="../ink/ink14.xml"/><Relationship Id="rId2" Type="http://schemas.openxmlformats.org/officeDocument/2006/relationships/image" Target="../media/image41.jpeg"/><Relationship Id="rId16"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media/image202.png"/><Relationship Id="rId4" Type="http://schemas.openxmlformats.org/officeDocument/2006/relationships/image" Target="../media/image199.png"/><Relationship Id="rId9" Type="http://schemas.openxmlformats.org/officeDocument/2006/relationships/customXml" Target="../ink/ink10.xml"/><Relationship Id="rId14" Type="http://schemas.openxmlformats.org/officeDocument/2006/relationships/image" Target="../media/image204.png"/></Relationships>
</file>

<file path=ppt/slides/_rels/slide36.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customXml" Target="../ink/ink20.xml"/><Relationship Id="rId18" Type="http://schemas.openxmlformats.org/officeDocument/2006/relationships/customXml" Target="../ink/ink23.xml"/><Relationship Id="rId3" Type="http://schemas.openxmlformats.org/officeDocument/2006/relationships/customXml" Target="../ink/ink15.xml"/><Relationship Id="rId21" Type="http://schemas.openxmlformats.org/officeDocument/2006/relationships/image" Target="../media/image215.png"/><Relationship Id="rId7" Type="http://schemas.openxmlformats.org/officeDocument/2006/relationships/customXml" Target="../ink/ink17.xml"/><Relationship Id="rId12" Type="http://schemas.openxmlformats.org/officeDocument/2006/relationships/image" Target="../media/image211.png"/><Relationship Id="rId17" Type="http://schemas.openxmlformats.org/officeDocument/2006/relationships/image" Target="../media/image213.png"/><Relationship Id="rId2" Type="http://schemas.openxmlformats.org/officeDocument/2006/relationships/image" Target="../media/image1610.png"/><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image" Target="../media/image208.png"/><Relationship Id="rId11" Type="http://schemas.openxmlformats.org/officeDocument/2006/relationships/customXml" Target="../ink/ink19.xml"/><Relationship Id="rId5" Type="http://schemas.openxmlformats.org/officeDocument/2006/relationships/customXml" Target="../ink/ink16.xml"/><Relationship Id="rId15" Type="http://schemas.openxmlformats.org/officeDocument/2006/relationships/customXml" Target="../ink/ink21.xml"/><Relationship Id="rId10" Type="http://schemas.openxmlformats.org/officeDocument/2006/relationships/image" Target="../media/image210.png"/><Relationship Id="rId19" Type="http://schemas.openxmlformats.org/officeDocument/2006/relationships/image" Target="../media/image214.png"/><Relationship Id="rId4" Type="http://schemas.openxmlformats.org/officeDocument/2006/relationships/image" Target="../media/image207.png"/><Relationship Id="rId9" Type="http://schemas.openxmlformats.org/officeDocument/2006/relationships/customXml" Target="../ink/ink18.xml"/><Relationship Id="rId14" Type="http://schemas.openxmlformats.org/officeDocument/2006/relationships/image" Target="../media/image212.png"/></Relationships>
</file>

<file path=ppt/slides/_rels/slide37.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customXml" Target="../ink/ink29.xml"/><Relationship Id="rId3" Type="http://schemas.openxmlformats.org/officeDocument/2006/relationships/image" Target="../media/image217.png"/><Relationship Id="rId7" Type="http://schemas.openxmlformats.org/officeDocument/2006/relationships/customXml" Target="../ink/ink26.xml"/><Relationship Id="rId12" Type="http://schemas.openxmlformats.org/officeDocument/2006/relationships/image" Target="../media/image221.png"/><Relationship Id="rId2" Type="http://schemas.openxmlformats.org/officeDocument/2006/relationships/image" Target="../media/image42.png"/><Relationship Id="rId16"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customXml" Target="../ink/ink28.xml"/><Relationship Id="rId5" Type="http://schemas.openxmlformats.org/officeDocument/2006/relationships/customXml" Target="../ink/ink25.xml"/><Relationship Id="rId15" Type="http://schemas.openxmlformats.org/officeDocument/2006/relationships/customXml" Target="../ink/ink30.xml"/><Relationship Id="rId10" Type="http://schemas.openxmlformats.org/officeDocument/2006/relationships/image" Target="../media/image220.png"/><Relationship Id="rId4" Type="http://schemas.openxmlformats.org/officeDocument/2006/relationships/image" Target="../media/image40.jpeg"/><Relationship Id="rId9" Type="http://schemas.openxmlformats.org/officeDocument/2006/relationships/customXml" Target="../ink/ink27.xml"/><Relationship Id="rId14" Type="http://schemas.openxmlformats.org/officeDocument/2006/relationships/image" Target="../media/image222.png"/></Relationships>
</file>

<file path=ppt/slides/_rels/slide38.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230.png"/><Relationship Id="rId3" Type="http://schemas.openxmlformats.org/officeDocument/2006/relationships/image" Target="../media/image44.png"/><Relationship Id="rId7" Type="http://schemas.openxmlformats.org/officeDocument/2006/relationships/image" Target="../media/image227.png"/><Relationship Id="rId12" Type="http://schemas.openxmlformats.org/officeDocument/2006/relationships/customXml" Target="../ink/ink34.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customXml" Target="../ink/ink31.xml"/><Relationship Id="rId11" Type="http://schemas.openxmlformats.org/officeDocument/2006/relationships/image" Target="../media/image229.png"/><Relationship Id="rId5" Type="http://schemas.openxmlformats.org/officeDocument/2006/relationships/image" Target="../media/image226.png"/><Relationship Id="rId10" Type="http://schemas.openxmlformats.org/officeDocument/2006/relationships/customXml" Target="../ink/ink33.xml"/><Relationship Id="rId4" Type="http://schemas.openxmlformats.org/officeDocument/2006/relationships/image" Target="../media/image42.png"/><Relationship Id="rId9" Type="http://schemas.openxmlformats.org/officeDocument/2006/relationships/image" Target="../media/image228.png"/></Relationships>
</file>

<file path=ppt/slides/_rels/slide39.xml.rels><?xml version="1.0" encoding="UTF-8" standalone="yes"?>
<Relationships xmlns="http://schemas.openxmlformats.org/package/2006/relationships"><Relationship Id="rId8" Type="http://schemas.openxmlformats.org/officeDocument/2006/relationships/customXml" Target="../ink/ink36.xml"/><Relationship Id="rId13" Type="http://schemas.openxmlformats.org/officeDocument/2006/relationships/image" Target="../media/image234.png"/><Relationship Id="rId3" Type="http://schemas.openxmlformats.org/officeDocument/2006/relationships/image" Target="../media/image44.png"/><Relationship Id="rId7" Type="http://schemas.openxmlformats.org/officeDocument/2006/relationships/image" Target="../media/image231.png"/><Relationship Id="rId12" Type="http://schemas.openxmlformats.org/officeDocument/2006/relationships/customXml" Target="../ink/ink38.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customXml" Target="../ink/ink35.xml"/><Relationship Id="rId11" Type="http://schemas.openxmlformats.org/officeDocument/2006/relationships/image" Target="../media/image233.png"/><Relationship Id="rId5" Type="http://schemas.openxmlformats.org/officeDocument/2006/relationships/image" Target="../media/image226.png"/><Relationship Id="rId15" Type="http://schemas.openxmlformats.org/officeDocument/2006/relationships/image" Target="../media/image235.png"/><Relationship Id="rId10" Type="http://schemas.openxmlformats.org/officeDocument/2006/relationships/customXml" Target="../ink/ink37.xml"/><Relationship Id="rId4" Type="http://schemas.openxmlformats.org/officeDocument/2006/relationships/image" Target="../media/image42.png"/><Relationship Id="rId9" Type="http://schemas.openxmlformats.org/officeDocument/2006/relationships/image" Target="../media/image232.png"/><Relationship Id="rId14" Type="http://schemas.openxmlformats.org/officeDocument/2006/relationships/customXml" Target="../ink/ink3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image" Target="../media/image46.jpeg"/><Relationship Id="rId7" Type="http://schemas.openxmlformats.org/officeDocument/2006/relationships/image" Target="../media/image24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customXml" Target="../ink/ink40.xml"/><Relationship Id="rId9" Type="http://schemas.openxmlformats.org/officeDocument/2006/relationships/image" Target="../media/image246.png"/></Relationships>
</file>

<file path=ppt/slides/_rels/slide42.xml.rels><?xml version="1.0" encoding="UTF-8" standalone="yes"?>
<Relationships xmlns="http://schemas.openxmlformats.org/package/2006/relationships"><Relationship Id="rId8" Type="http://schemas.openxmlformats.org/officeDocument/2006/relationships/customXml" Target="../ink/ink43.xml"/><Relationship Id="rId3" Type="http://schemas.openxmlformats.org/officeDocument/2006/relationships/image" Target="../media/image48.png"/><Relationship Id="rId7" Type="http://schemas.openxmlformats.org/officeDocument/2006/relationships/image" Target="../media/image240.png"/><Relationship Id="rId12" Type="http://schemas.openxmlformats.org/officeDocument/2006/relationships/image" Target="../media/image50.jpeg"/><Relationship Id="rId2" Type="http://schemas.openxmlformats.org/officeDocument/2006/relationships/image" Target="../media/image236.png"/><Relationship Id="rId1" Type="http://schemas.openxmlformats.org/officeDocument/2006/relationships/slideLayout" Target="../slideLayouts/slideLayout2.xml"/><Relationship Id="rId11" Type="http://schemas.openxmlformats.org/officeDocument/2006/relationships/image" Target="../media/image242.png"/><Relationship Id="rId5" Type="http://schemas.openxmlformats.org/officeDocument/2006/relationships/customXml" Target="../ink/ink42.xml"/><Relationship Id="rId10" Type="http://schemas.openxmlformats.org/officeDocument/2006/relationships/customXml" Target="../ink/ink44.xml"/><Relationship Id="rId4" Type="http://schemas.openxmlformats.org/officeDocument/2006/relationships/image" Target="../media/image49.png"/><Relationship Id="rId9" Type="http://schemas.openxmlformats.org/officeDocument/2006/relationships/image" Target="../media/image241.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40.jpeg"/><Relationship Id="rId7" Type="http://schemas.openxmlformats.org/officeDocument/2006/relationships/image" Target="../media/image261.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customXml" Target="../ink/ink46.xml"/><Relationship Id="rId11" Type="http://schemas.openxmlformats.org/officeDocument/2006/relationships/image" Target="../media/image263.png"/><Relationship Id="rId5" Type="http://schemas.openxmlformats.org/officeDocument/2006/relationships/image" Target="../media/image260.png"/><Relationship Id="rId10" Type="http://schemas.openxmlformats.org/officeDocument/2006/relationships/customXml" Target="../ink/ink48.xml"/><Relationship Id="rId4" Type="http://schemas.openxmlformats.org/officeDocument/2006/relationships/customXml" Target="../ink/ink45.xml"/><Relationship Id="rId9" Type="http://schemas.openxmlformats.org/officeDocument/2006/relationships/image" Target="../media/image262.png"/></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272.png"/><Relationship Id="rId18" Type="http://schemas.openxmlformats.org/officeDocument/2006/relationships/customXml" Target="../ink/ink55.xml"/><Relationship Id="rId26" Type="http://schemas.openxmlformats.org/officeDocument/2006/relationships/customXml" Target="../ink/ink59.xml"/><Relationship Id="rId39" Type="http://schemas.openxmlformats.org/officeDocument/2006/relationships/image" Target="../media/image285.png"/><Relationship Id="rId21" Type="http://schemas.openxmlformats.org/officeDocument/2006/relationships/image" Target="../media/image276.png"/><Relationship Id="rId34" Type="http://schemas.openxmlformats.org/officeDocument/2006/relationships/customXml" Target="../ink/ink63.xml"/><Relationship Id="rId42" Type="http://schemas.openxmlformats.org/officeDocument/2006/relationships/image" Target="../media/image70.png"/><Relationship Id="rId12" Type="http://schemas.openxmlformats.org/officeDocument/2006/relationships/customXml" Target="../ink/ink52.xml"/><Relationship Id="rId17" Type="http://schemas.openxmlformats.org/officeDocument/2006/relationships/image" Target="../media/image274.png"/><Relationship Id="rId25" Type="http://schemas.openxmlformats.org/officeDocument/2006/relationships/image" Target="../media/image278.png"/><Relationship Id="rId33" Type="http://schemas.openxmlformats.org/officeDocument/2006/relationships/image" Target="../media/image282.png"/><Relationship Id="rId38" Type="http://schemas.openxmlformats.org/officeDocument/2006/relationships/customXml" Target="../ink/ink64.xml"/><Relationship Id="rId2" Type="http://schemas.openxmlformats.org/officeDocument/2006/relationships/image" Target="../media/image69.png"/><Relationship Id="rId16" Type="http://schemas.openxmlformats.org/officeDocument/2006/relationships/customXml" Target="../ink/ink54.xml"/><Relationship Id="rId20" Type="http://schemas.openxmlformats.org/officeDocument/2006/relationships/customXml" Target="../ink/ink56.xml"/><Relationship Id="rId29" Type="http://schemas.openxmlformats.org/officeDocument/2006/relationships/image" Target="../media/image280.png"/><Relationship Id="rId41"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customXml" Target="../ink/ink50.xml"/><Relationship Id="rId11" Type="http://schemas.openxmlformats.org/officeDocument/2006/relationships/image" Target="../media/image271.png"/><Relationship Id="rId24" Type="http://schemas.openxmlformats.org/officeDocument/2006/relationships/customXml" Target="../ink/ink58.xml"/><Relationship Id="rId32" Type="http://schemas.openxmlformats.org/officeDocument/2006/relationships/customXml" Target="../ink/ink62.xml"/><Relationship Id="rId37" Type="http://schemas.openxmlformats.org/officeDocument/2006/relationships/image" Target="../media/image284.png"/><Relationship Id="rId40" Type="http://schemas.openxmlformats.org/officeDocument/2006/relationships/customXml" Target="../ink/ink65.xml"/><Relationship Id="rId5" Type="http://schemas.openxmlformats.org/officeDocument/2006/relationships/image" Target="../media/image268.png"/><Relationship Id="rId15" Type="http://schemas.openxmlformats.org/officeDocument/2006/relationships/image" Target="../media/image273.png"/><Relationship Id="rId23" Type="http://schemas.openxmlformats.org/officeDocument/2006/relationships/image" Target="../media/image277.png"/><Relationship Id="rId28" Type="http://schemas.openxmlformats.org/officeDocument/2006/relationships/customXml" Target="../ink/ink60.xml"/><Relationship Id="rId10" Type="http://schemas.openxmlformats.org/officeDocument/2006/relationships/customXml" Target="../ink/ink51.xml"/><Relationship Id="rId19" Type="http://schemas.openxmlformats.org/officeDocument/2006/relationships/image" Target="../media/image275.png"/><Relationship Id="rId31" Type="http://schemas.openxmlformats.org/officeDocument/2006/relationships/image" Target="../media/image281.png"/><Relationship Id="rId9" Type="http://schemas.openxmlformats.org/officeDocument/2006/relationships/image" Target="../media/image270.png"/><Relationship Id="rId14" Type="http://schemas.openxmlformats.org/officeDocument/2006/relationships/customXml" Target="../ink/ink53.xml"/><Relationship Id="rId22" Type="http://schemas.openxmlformats.org/officeDocument/2006/relationships/customXml" Target="../ink/ink57.xml"/><Relationship Id="rId27" Type="http://schemas.openxmlformats.org/officeDocument/2006/relationships/image" Target="../media/image279.png"/><Relationship Id="rId30" Type="http://schemas.openxmlformats.org/officeDocument/2006/relationships/customXml" Target="../ink/ink61.xml"/><Relationship Id="rId3" Type="http://schemas.openxmlformats.org/officeDocument/2006/relationships/customXml" Target="../ink/ink49.xml"/></Relationships>
</file>

<file path=ppt/slides/_rels/slide61.xml.rels><?xml version="1.0" encoding="UTF-8" standalone="yes"?>
<Relationships xmlns="http://schemas.openxmlformats.org/package/2006/relationships"><Relationship Id="rId39" Type="http://schemas.openxmlformats.org/officeDocument/2006/relationships/image" Target="../media/image72.png"/><Relationship Id="rId3" Type="http://schemas.openxmlformats.org/officeDocument/2006/relationships/customXml" Target="../ink/ink66.xml"/><Relationship Id="rId38"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37" Type="http://schemas.openxmlformats.org/officeDocument/2006/relationships/image" Target="../media/image284.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38"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37" Type="http://schemas.openxmlformats.org/officeDocument/2006/relationships/image" Target="../media/image284.png"/><Relationship Id="rId4" Type="http://schemas.openxmlformats.org/officeDocument/2006/relationships/customXml" Target="../ink/ink67.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customXml" Target="../ink/ink68.xml"/><Relationship Id="rId1" Type="http://schemas.openxmlformats.org/officeDocument/2006/relationships/slideLayout" Target="../slideLayouts/slideLayout2.xml"/><Relationship Id="rId5" Type="http://schemas.openxmlformats.org/officeDocument/2006/relationships/image" Target="../media/image325.png"/><Relationship Id="rId4" Type="http://schemas.openxmlformats.org/officeDocument/2006/relationships/customXml" Target="../ink/ink69.xml"/></Relationships>
</file>

<file path=ppt/slides/_rels/slide66.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customXml" Target="../ink/ink70.xml"/><Relationship Id="rId7" Type="http://schemas.openxmlformats.org/officeDocument/2006/relationships/customXml" Target="../ink/ink72.xml"/><Relationship Id="rId12" Type="http://schemas.openxmlformats.org/officeDocument/2006/relationships/image" Target="../media/image331.png"/><Relationship Id="rId2" Type="http://schemas.openxmlformats.org/officeDocument/2006/relationships/image" Target="../media/image326.png"/><Relationship Id="rId1" Type="http://schemas.openxmlformats.org/officeDocument/2006/relationships/slideLayout" Target="../slideLayouts/slideLayout2.xml"/><Relationship Id="rId6" Type="http://schemas.openxmlformats.org/officeDocument/2006/relationships/image" Target="../media/image328.png"/><Relationship Id="rId11" Type="http://schemas.openxmlformats.org/officeDocument/2006/relationships/customXml" Target="../ink/ink74.xml"/><Relationship Id="rId5" Type="http://schemas.openxmlformats.org/officeDocument/2006/relationships/customXml" Target="../ink/ink71.xml"/><Relationship Id="rId10" Type="http://schemas.openxmlformats.org/officeDocument/2006/relationships/image" Target="../media/image330.png"/><Relationship Id="rId4" Type="http://schemas.openxmlformats.org/officeDocument/2006/relationships/image" Target="../media/image327.png"/><Relationship Id="rId9" Type="http://schemas.openxmlformats.org/officeDocument/2006/relationships/customXml" Target="../ink/ink73.xml"/></Relationships>
</file>

<file path=ppt/slides/_rels/slide6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2.xml"/><Relationship Id="rId5" Type="http://schemas.openxmlformats.org/officeDocument/2006/relationships/image" Target="../media/image334.png"/><Relationship Id="rId4" Type="http://schemas.openxmlformats.org/officeDocument/2006/relationships/customXml" Target="../ink/ink75.xml"/></Relationships>
</file>

<file path=ppt/slides/_rels/slide68.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1.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7.png"/><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4.png"/><Relationship Id="rId7" Type="http://schemas.openxmlformats.org/officeDocument/2006/relationships/image" Target="../media/image101.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7.png"/><Relationship Id="rId4" Type="http://schemas.openxmlformats.org/officeDocument/2006/relationships/image" Target="../media/image95.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customXml" Target="../ink/ink76.xml"/><Relationship Id="rId7"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customXml" Target="../ink/ink77.xml"/><Relationship Id="rId4" Type="http://schemas.openxmlformats.org/officeDocument/2006/relationships/image" Target="../media/image380.png"/></Relationships>
</file>

<file path=ppt/slides/_rels/slide8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86.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9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98.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794A-9024-2549-89DF-A3A4A3D5ABF3}"/>
              </a:ext>
            </a:extLst>
          </p:cNvPr>
          <p:cNvSpPr>
            <a:spLocks noGrp="1"/>
          </p:cNvSpPr>
          <p:nvPr>
            <p:ph type="ctrTitle"/>
          </p:nvPr>
        </p:nvSpPr>
        <p:spPr>
          <a:xfrm>
            <a:off x="1524000" y="1174025"/>
            <a:ext cx="9144000" cy="2387600"/>
          </a:xfrm>
        </p:spPr>
        <p:txBody>
          <a:bodyPr>
            <a:normAutofit/>
          </a:bodyPr>
          <a:lstStyle/>
          <a:p>
            <a:r>
              <a:rPr lang="en-SI">
                <a:solidFill>
                  <a:srgbClr val="FF0000"/>
                </a:solidFill>
              </a:rPr>
              <a:t>Computational Physics</a:t>
            </a:r>
            <a:br>
              <a:rPr lang="en-SI">
                <a:solidFill>
                  <a:srgbClr val="FF0000"/>
                </a:solidFill>
              </a:rPr>
            </a:br>
            <a:br>
              <a:rPr lang="en-SI" sz="4000" b="1"/>
            </a:br>
            <a:r>
              <a:rPr lang="en-SI" sz="4000" b="1">
                <a:solidFill>
                  <a:prstClr val="black"/>
                </a:solidFill>
              </a:rPr>
              <a:t>Part III: Computer Simulations</a:t>
            </a:r>
            <a:endParaRPr lang="en-SI" b="1"/>
          </a:p>
        </p:txBody>
      </p:sp>
      <p:sp>
        <p:nvSpPr>
          <p:cNvPr id="3" name="Subtitle 2">
            <a:extLst>
              <a:ext uri="{FF2B5EF4-FFF2-40B4-BE49-F238E27FC236}">
                <a16:creationId xmlns:a16="http://schemas.microsoft.com/office/drawing/2014/main" id="{7BB9FEF0-E302-C64E-A5F7-722FAA752823}"/>
              </a:ext>
            </a:extLst>
          </p:cNvPr>
          <p:cNvSpPr>
            <a:spLocks noGrp="1"/>
          </p:cNvSpPr>
          <p:nvPr>
            <p:ph type="subTitle" idx="1"/>
          </p:nvPr>
        </p:nvSpPr>
        <p:spPr>
          <a:xfrm>
            <a:off x="1524000" y="4292153"/>
            <a:ext cx="9144000" cy="1655762"/>
          </a:xfrm>
        </p:spPr>
        <p:txBody>
          <a:bodyPr>
            <a:normAutofit/>
          </a:bodyPr>
          <a:lstStyle/>
          <a:p>
            <a:r>
              <a:rPr lang="en-SI"/>
              <a:t>UCAS UNDERGRADUATE COURSE</a:t>
            </a:r>
          </a:p>
          <a:p>
            <a:r>
              <a:rPr lang="en-SI"/>
              <a:t>Jure Dobnikar, </a:t>
            </a:r>
            <a:r>
              <a:rPr lang="en-GB" dirty="0"/>
              <a:t>May</a:t>
            </a:r>
            <a:r>
              <a:rPr lang="en-SI"/>
              <a:t> 202</a:t>
            </a:r>
            <a:r>
              <a:rPr lang="en-GB" dirty="0"/>
              <a:t>3</a:t>
            </a:r>
            <a:endParaRPr lang="en-SI"/>
          </a:p>
        </p:txBody>
      </p:sp>
      <p:sp>
        <p:nvSpPr>
          <p:cNvPr id="6" name="Slide Number Placeholder 5">
            <a:extLst>
              <a:ext uri="{FF2B5EF4-FFF2-40B4-BE49-F238E27FC236}">
                <a16:creationId xmlns:a16="http://schemas.microsoft.com/office/drawing/2014/main" id="{2E65537E-6CB5-D529-6ED2-72BDD70C5FAA}"/>
              </a:ext>
            </a:extLst>
          </p:cNvPr>
          <p:cNvSpPr>
            <a:spLocks noGrp="1"/>
          </p:cNvSpPr>
          <p:nvPr>
            <p:ph type="sldNum" sz="quarter" idx="12"/>
          </p:nvPr>
        </p:nvSpPr>
        <p:spPr/>
        <p:txBody>
          <a:bodyPr/>
          <a:lstStyle/>
          <a:p>
            <a:fld id="{9C500B1B-5A23-E34C-AFD7-F809790A889D}" type="slidenum">
              <a:rPr lang="en-SI" sz="1800" b="1" smtClean="0">
                <a:solidFill>
                  <a:schemeClr val="tx1"/>
                </a:solidFill>
              </a:rPr>
              <a:t>0</a:t>
            </a:fld>
            <a:endParaRPr lang="en-SI" sz="1800" b="1">
              <a:solidFill>
                <a:schemeClr val="tx1"/>
              </a:solidFill>
            </a:endParaRPr>
          </a:p>
        </p:txBody>
      </p:sp>
    </p:spTree>
    <p:extLst>
      <p:ext uri="{BB962C8B-B14F-4D97-AF65-F5344CB8AC3E}">
        <p14:creationId xmlns:p14="http://schemas.microsoft.com/office/powerpoint/2010/main" val="2410804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pic>
        <p:nvPicPr>
          <p:cNvPr id="3" name="Picture 2" descr="A close up of text on a whiteboard&#10;&#10;Description automatically generated">
            <a:extLst>
              <a:ext uri="{FF2B5EF4-FFF2-40B4-BE49-F238E27FC236}">
                <a16:creationId xmlns:a16="http://schemas.microsoft.com/office/drawing/2014/main" id="{6BCDDC15-223C-D546-8515-507CFC65FA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5917" t="-1890" r="55217" b="7091"/>
          <a:stretch/>
        </p:blipFill>
        <p:spPr>
          <a:xfrm rot="5400000">
            <a:off x="3002782" y="-2168684"/>
            <a:ext cx="3632275" cy="8946439"/>
          </a:xfrm>
          <a:prstGeom prst="rect">
            <a:avLst/>
          </a:prstGeom>
        </p:spPr>
      </p:pic>
      <p:grpSp>
        <p:nvGrpSpPr>
          <p:cNvPr id="2" name="Group 1">
            <a:extLst>
              <a:ext uri="{FF2B5EF4-FFF2-40B4-BE49-F238E27FC236}">
                <a16:creationId xmlns:a16="http://schemas.microsoft.com/office/drawing/2014/main" id="{688DFCDA-B858-8083-D7DC-675E2649288B}"/>
              </a:ext>
            </a:extLst>
          </p:cNvPr>
          <p:cNvGrpSpPr/>
          <p:nvPr/>
        </p:nvGrpSpPr>
        <p:grpSpPr>
          <a:xfrm>
            <a:off x="5968069" y="1833971"/>
            <a:ext cx="5943937" cy="1240134"/>
            <a:chOff x="4273715" y="669272"/>
            <a:chExt cx="5943937" cy="1240134"/>
          </a:xfrm>
        </p:grpSpPr>
        <p:pic>
          <p:nvPicPr>
            <p:cNvPr id="12" name="Picture 11">
              <a:extLst>
                <a:ext uri="{FF2B5EF4-FFF2-40B4-BE49-F238E27FC236}">
                  <a16:creationId xmlns:a16="http://schemas.microsoft.com/office/drawing/2014/main" id="{C814E5A3-F94B-3C45-BE3D-165CE6D6060A}"/>
                </a:ext>
              </a:extLst>
            </p:cNvPr>
            <p:cNvPicPr>
              <a:picLocks noChangeAspect="1"/>
            </p:cNvPicPr>
            <p:nvPr/>
          </p:nvPicPr>
          <p:blipFill>
            <a:blip r:embed="rId3"/>
            <a:stretch>
              <a:fillRect/>
            </a:stretch>
          </p:blipFill>
          <p:spPr>
            <a:xfrm>
              <a:off x="4273715" y="669272"/>
              <a:ext cx="2595840" cy="642895"/>
            </a:xfrm>
            <a:prstGeom prst="rect">
              <a:avLst/>
            </a:prstGeom>
            <a:ln>
              <a:solidFill>
                <a:schemeClr val="accent1"/>
              </a:solidFill>
            </a:ln>
          </p:spPr>
        </p:pic>
        <p:pic>
          <p:nvPicPr>
            <p:cNvPr id="14" name="Picture 13">
              <a:extLst>
                <a:ext uri="{FF2B5EF4-FFF2-40B4-BE49-F238E27FC236}">
                  <a16:creationId xmlns:a16="http://schemas.microsoft.com/office/drawing/2014/main" id="{4B05B3C8-F96E-0F4C-BDD5-BC60657F1462}"/>
                </a:ext>
              </a:extLst>
            </p:cNvPr>
            <p:cNvPicPr>
              <a:picLocks noChangeAspect="1"/>
            </p:cNvPicPr>
            <p:nvPr/>
          </p:nvPicPr>
          <p:blipFill>
            <a:blip r:embed="rId4"/>
            <a:stretch>
              <a:fillRect/>
            </a:stretch>
          </p:blipFill>
          <p:spPr>
            <a:xfrm>
              <a:off x="5841514" y="1343526"/>
              <a:ext cx="4376138" cy="565880"/>
            </a:xfrm>
            <a:prstGeom prst="rect">
              <a:avLst/>
            </a:prstGeom>
            <a:ln>
              <a:solidFill>
                <a:schemeClr val="accent1"/>
              </a:solidFill>
            </a:ln>
          </p:spPr>
        </p:pic>
      </p:grpSp>
      <p:pic>
        <p:nvPicPr>
          <p:cNvPr id="15" name="Picture 14">
            <a:extLst>
              <a:ext uri="{FF2B5EF4-FFF2-40B4-BE49-F238E27FC236}">
                <a16:creationId xmlns:a16="http://schemas.microsoft.com/office/drawing/2014/main" id="{0667103A-F598-1141-84C3-8122B81B7CFC}"/>
              </a:ext>
            </a:extLst>
          </p:cNvPr>
          <p:cNvPicPr>
            <a:picLocks noChangeAspect="1"/>
          </p:cNvPicPr>
          <p:nvPr/>
        </p:nvPicPr>
        <p:blipFill>
          <a:blip r:embed="rId5"/>
          <a:stretch>
            <a:fillRect/>
          </a:stretch>
        </p:blipFill>
        <p:spPr>
          <a:xfrm>
            <a:off x="315677" y="5320645"/>
            <a:ext cx="11507053" cy="1436847"/>
          </a:xfrm>
          <a:prstGeom prst="rect">
            <a:avLst/>
          </a:prstGeom>
          <a:ln w="38100">
            <a:solidFill>
              <a:schemeClr val="accent1"/>
            </a:solidFill>
          </a:ln>
        </p:spPr>
      </p:pic>
      <p:pic>
        <p:nvPicPr>
          <p:cNvPr id="16" name="Picture 15">
            <a:extLst>
              <a:ext uri="{FF2B5EF4-FFF2-40B4-BE49-F238E27FC236}">
                <a16:creationId xmlns:a16="http://schemas.microsoft.com/office/drawing/2014/main" id="{7F061724-54BA-E54F-A968-6845FF215C22}"/>
              </a:ext>
            </a:extLst>
          </p:cNvPr>
          <p:cNvPicPr>
            <a:picLocks noChangeAspect="1"/>
          </p:cNvPicPr>
          <p:nvPr/>
        </p:nvPicPr>
        <p:blipFill rotWithShape="1">
          <a:blip r:embed="rId6"/>
          <a:srcRect b="10992"/>
          <a:stretch/>
        </p:blipFill>
        <p:spPr>
          <a:xfrm>
            <a:off x="356537" y="4205635"/>
            <a:ext cx="3843020" cy="686657"/>
          </a:xfrm>
          <a:prstGeom prst="rect">
            <a:avLst/>
          </a:prstGeom>
          <a:ln w="38100">
            <a:solidFill>
              <a:schemeClr val="accent1"/>
            </a:solidFill>
          </a:ln>
        </p:spPr>
      </p:pic>
      <p:pic>
        <p:nvPicPr>
          <p:cNvPr id="17" name="Picture 16">
            <a:extLst>
              <a:ext uri="{FF2B5EF4-FFF2-40B4-BE49-F238E27FC236}">
                <a16:creationId xmlns:a16="http://schemas.microsoft.com/office/drawing/2014/main" id="{C91BBE09-65AD-0F4D-A08D-79E6EF272F9B}"/>
              </a:ext>
            </a:extLst>
          </p:cNvPr>
          <p:cNvPicPr>
            <a:picLocks noChangeAspect="1"/>
          </p:cNvPicPr>
          <p:nvPr/>
        </p:nvPicPr>
        <p:blipFill>
          <a:blip r:embed="rId7"/>
          <a:stretch>
            <a:fillRect/>
          </a:stretch>
        </p:blipFill>
        <p:spPr>
          <a:xfrm>
            <a:off x="7415285" y="3941379"/>
            <a:ext cx="4407445" cy="1201043"/>
          </a:xfrm>
          <a:prstGeom prst="rect">
            <a:avLst/>
          </a:prstGeom>
          <a:ln w="38100">
            <a:solidFill>
              <a:srgbClr val="FF0000"/>
            </a:solidFill>
          </a:ln>
        </p:spPr>
      </p:pic>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BDE5DF4B-B716-A04F-B687-6AB7A23A13ED}"/>
                  </a:ext>
                </a:extLst>
              </p14:cNvPr>
              <p14:cNvContentPartPr/>
              <p14:nvPr/>
            </p14:nvContentPartPr>
            <p14:xfrm>
              <a:off x="8391754" y="990720"/>
              <a:ext cx="360" cy="360"/>
            </p14:xfrm>
          </p:contentPart>
        </mc:Choice>
        <mc:Fallback xmlns="">
          <p:pic>
            <p:nvPicPr>
              <p:cNvPr id="18" name="Ink 17">
                <a:extLst>
                  <a:ext uri="{FF2B5EF4-FFF2-40B4-BE49-F238E27FC236}">
                    <a16:creationId xmlns:a16="http://schemas.microsoft.com/office/drawing/2014/main" id="{BDE5DF4B-B716-A04F-B687-6AB7A23A13ED}"/>
                  </a:ext>
                </a:extLst>
              </p:cNvPr>
              <p:cNvPicPr/>
              <p:nvPr/>
            </p:nvPicPr>
            <p:blipFill>
              <a:blip r:embed="rId9"/>
              <a:stretch>
                <a:fillRect/>
              </a:stretch>
            </p:blipFill>
            <p:spPr>
              <a:xfrm>
                <a:off x="8383114" y="981720"/>
                <a:ext cx="18000" cy="18000"/>
              </a:xfrm>
              <a:prstGeom prst="rect">
                <a:avLst/>
              </a:prstGeom>
            </p:spPr>
          </p:pic>
        </mc:Fallback>
      </mc:AlternateContent>
      <p:sp>
        <p:nvSpPr>
          <p:cNvPr id="6" name="Slide Number Placeholder 5">
            <a:extLst>
              <a:ext uri="{FF2B5EF4-FFF2-40B4-BE49-F238E27FC236}">
                <a16:creationId xmlns:a16="http://schemas.microsoft.com/office/drawing/2014/main" id="{2F5C78F5-7352-A644-9E8C-1DF4B5986FAD}"/>
              </a:ext>
            </a:extLst>
          </p:cNvPr>
          <p:cNvSpPr>
            <a:spLocks noGrp="1"/>
          </p:cNvSpPr>
          <p:nvPr>
            <p:ph type="sldNum" sz="quarter" idx="12"/>
          </p:nvPr>
        </p:nvSpPr>
        <p:spPr/>
        <p:txBody>
          <a:bodyPr/>
          <a:lstStyle/>
          <a:p>
            <a:fld id="{9C500B1B-5A23-E34C-AFD7-F809790A889D}" type="slidenum">
              <a:rPr lang="en-SI" smtClean="0"/>
              <a:t>9</a:t>
            </a:fld>
            <a:endParaRPr lang="en-SI"/>
          </a:p>
        </p:txBody>
      </p:sp>
    </p:spTree>
    <p:extLst>
      <p:ext uri="{BB962C8B-B14F-4D97-AF65-F5344CB8AC3E}">
        <p14:creationId xmlns:p14="http://schemas.microsoft.com/office/powerpoint/2010/main" val="357531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sp>
        <p:nvSpPr>
          <p:cNvPr id="8" name="Slide Number Placeholder 7">
            <a:extLst>
              <a:ext uri="{FF2B5EF4-FFF2-40B4-BE49-F238E27FC236}">
                <a16:creationId xmlns:a16="http://schemas.microsoft.com/office/drawing/2014/main" id="{C8B6B1C5-70E8-BD89-86FE-AE57EA00A1B3}"/>
              </a:ext>
            </a:extLst>
          </p:cNvPr>
          <p:cNvSpPr>
            <a:spLocks noGrp="1"/>
          </p:cNvSpPr>
          <p:nvPr>
            <p:ph type="sldNum" sz="quarter" idx="12"/>
          </p:nvPr>
        </p:nvSpPr>
        <p:spPr/>
        <p:txBody>
          <a:bodyPr/>
          <a:lstStyle/>
          <a:p>
            <a:fld id="{9C500B1B-5A23-E34C-AFD7-F809790A889D}" type="slidenum">
              <a:rPr lang="en-SI" smtClean="0"/>
              <a:t>99</a:t>
            </a:fld>
            <a:endParaRPr lang="en-SI"/>
          </a:p>
        </p:txBody>
      </p:sp>
      <p:grpSp>
        <p:nvGrpSpPr>
          <p:cNvPr id="5" name="Group 4">
            <a:extLst>
              <a:ext uri="{FF2B5EF4-FFF2-40B4-BE49-F238E27FC236}">
                <a16:creationId xmlns:a16="http://schemas.microsoft.com/office/drawing/2014/main" id="{A95FB1AC-4CE5-D99D-D2BD-A85882E25DC2}"/>
              </a:ext>
            </a:extLst>
          </p:cNvPr>
          <p:cNvGrpSpPr/>
          <p:nvPr/>
        </p:nvGrpSpPr>
        <p:grpSpPr>
          <a:xfrm>
            <a:off x="849166" y="1134568"/>
            <a:ext cx="10493667" cy="5131309"/>
            <a:chOff x="171319" y="635042"/>
            <a:chExt cx="10493667" cy="5131309"/>
          </a:xfrm>
        </p:grpSpPr>
        <p:pic>
          <p:nvPicPr>
            <p:cNvPr id="7" name="Picture 6" descr="A close up of text on a whiteboard&#10;&#10;Description automatically generated">
              <a:extLst>
                <a:ext uri="{FF2B5EF4-FFF2-40B4-BE49-F238E27FC236}">
                  <a16:creationId xmlns:a16="http://schemas.microsoft.com/office/drawing/2014/main" id="{514E2975-66BC-2C41-8537-E9791A6528E4}"/>
                </a:ext>
              </a:extLst>
            </p:cNvPr>
            <p:cNvPicPr>
              <a:picLocks noChangeAspect="1"/>
            </p:cNvPicPr>
            <p:nvPr/>
          </p:nvPicPr>
          <p:blipFill rotWithShape="1">
            <a:blip r:embed="rId2"/>
            <a:srcRect l="60503" r="13007"/>
            <a:stretch/>
          </p:blipFill>
          <p:spPr>
            <a:xfrm rot="5400000">
              <a:off x="3443121" y="-2636760"/>
              <a:ext cx="3573435" cy="10117039"/>
            </a:xfrm>
            <a:prstGeom prst="rect">
              <a:avLst/>
            </a:prstGeom>
          </p:spPr>
        </p:pic>
        <p:pic>
          <p:nvPicPr>
            <p:cNvPr id="10" name="Picture 9" descr="A close up of text on a whiteboard&#10;&#10;Description automatically generated">
              <a:extLst>
                <a:ext uri="{FF2B5EF4-FFF2-40B4-BE49-F238E27FC236}">
                  <a16:creationId xmlns:a16="http://schemas.microsoft.com/office/drawing/2014/main" id="{8817DA4C-3E57-F661-4B6E-E0A96E84359E}"/>
                </a:ext>
              </a:extLst>
            </p:cNvPr>
            <p:cNvPicPr>
              <a:picLocks noChangeAspect="1"/>
            </p:cNvPicPr>
            <p:nvPr/>
          </p:nvPicPr>
          <p:blipFill rotWithShape="1">
            <a:blip r:embed="rId2"/>
            <a:srcRect l="85827" t="449" r="2621" b="56298"/>
            <a:stretch/>
          </p:blipFill>
          <p:spPr>
            <a:xfrm rot="5400000">
              <a:off x="7368422" y="2469786"/>
              <a:ext cx="1731492" cy="4861637"/>
            </a:xfrm>
            <a:prstGeom prst="rect">
              <a:avLst/>
            </a:prstGeom>
            <a:ln w="57150">
              <a:noFill/>
            </a:ln>
          </p:spPr>
        </p:pic>
      </p:grpSp>
      <p:sp>
        <p:nvSpPr>
          <p:cNvPr id="13" name="Title 1">
            <a:extLst>
              <a:ext uri="{FF2B5EF4-FFF2-40B4-BE49-F238E27FC236}">
                <a16:creationId xmlns:a16="http://schemas.microsoft.com/office/drawing/2014/main" id="{78F5EF4C-2DED-464B-0BA2-B266EE80E859}"/>
              </a:ext>
            </a:extLst>
          </p:cNvPr>
          <p:cNvSpPr txBox="1">
            <a:spLocks/>
          </p:cNvSpPr>
          <p:nvPr/>
        </p:nvSpPr>
        <p:spPr>
          <a:xfrm>
            <a:off x="0" y="13652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						DIFFUSION </a:t>
            </a:r>
            <a:r>
              <a:rPr lang="en-GB" sz="2800" b="1" i="1" dirty="0"/>
              <a:t>	</a:t>
            </a:r>
            <a:r>
              <a:rPr lang="en-GB" sz="2800" i="1" dirty="0"/>
              <a:t>   </a:t>
            </a:r>
            <a:endParaRPr lang="en-SI" sz="2800" b="1" dirty="0">
              <a:solidFill>
                <a:srgbClr val="FF0000"/>
              </a:solidFill>
            </a:endParaRPr>
          </a:p>
        </p:txBody>
      </p:sp>
    </p:spTree>
    <p:extLst>
      <p:ext uri="{BB962C8B-B14F-4D97-AF65-F5344CB8AC3E}">
        <p14:creationId xmlns:p14="http://schemas.microsoft.com/office/powerpoint/2010/main" val="15163254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sp>
        <p:nvSpPr>
          <p:cNvPr id="8" name="Slide Number Placeholder 7">
            <a:extLst>
              <a:ext uri="{FF2B5EF4-FFF2-40B4-BE49-F238E27FC236}">
                <a16:creationId xmlns:a16="http://schemas.microsoft.com/office/drawing/2014/main" id="{C8B6B1C5-70E8-BD89-86FE-AE57EA00A1B3}"/>
              </a:ext>
            </a:extLst>
          </p:cNvPr>
          <p:cNvSpPr>
            <a:spLocks noGrp="1"/>
          </p:cNvSpPr>
          <p:nvPr>
            <p:ph type="sldNum" sz="quarter" idx="12"/>
          </p:nvPr>
        </p:nvSpPr>
        <p:spPr/>
        <p:txBody>
          <a:bodyPr/>
          <a:lstStyle/>
          <a:p>
            <a:fld id="{9C500B1B-5A23-E34C-AFD7-F809790A889D}" type="slidenum">
              <a:rPr lang="en-SI" smtClean="0"/>
              <a:t>100</a:t>
            </a:fld>
            <a:endParaRPr lang="en-SI"/>
          </a:p>
        </p:txBody>
      </p:sp>
      <p:sp>
        <p:nvSpPr>
          <p:cNvPr id="13" name="Title 1">
            <a:extLst>
              <a:ext uri="{FF2B5EF4-FFF2-40B4-BE49-F238E27FC236}">
                <a16:creationId xmlns:a16="http://schemas.microsoft.com/office/drawing/2014/main" id="{78F5EF4C-2DED-464B-0BA2-B266EE80E859}"/>
              </a:ext>
            </a:extLst>
          </p:cNvPr>
          <p:cNvSpPr txBox="1">
            <a:spLocks/>
          </p:cNvSpPr>
          <p:nvPr/>
        </p:nvSpPr>
        <p:spPr>
          <a:xfrm>
            <a:off x="0" y="13652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						DIFFUSION </a:t>
            </a:r>
            <a:r>
              <a:rPr lang="en-GB" sz="2800" b="1" i="1" dirty="0"/>
              <a:t>	</a:t>
            </a:r>
            <a:r>
              <a:rPr lang="en-GB" sz="2800" i="1" dirty="0"/>
              <a:t>   </a:t>
            </a:r>
            <a:endParaRPr lang="en-SI" sz="2800" b="1" dirty="0">
              <a:solidFill>
                <a:srgbClr val="FF0000"/>
              </a:solidFill>
            </a:endParaRPr>
          </a:p>
        </p:txBody>
      </p:sp>
      <p:pic>
        <p:nvPicPr>
          <p:cNvPr id="9" name="Picture 8" descr="A close up of text on a whiteboard&#10;&#10;Description automatically generated">
            <a:extLst>
              <a:ext uri="{FF2B5EF4-FFF2-40B4-BE49-F238E27FC236}">
                <a16:creationId xmlns:a16="http://schemas.microsoft.com/office/drawing/2014/main" id="{1A2EF62D-A3C4-412D-5ED9-AD20B59D894E}"/>
              </a:ext>
            </a:extLst>
          </p:cNvPr>
          <p:cNvPicPr>
            <a:picLocks noChangeAspect="1"/>
          </p:cNvPicPr>
          <p:nvPr/>
        </p:nvPicPr>
        <p:blipFill rotWithShape="1">
          <a:blip r:embed="rId2"/>
          <a:srcRect l="12230" t="4446" r="54974" b="2037"/>
          <a:stretch/>
        </p:blipFill>
        <p:spPr>
          <a:xfrm rot="5400000">
            <a:off x="2042126" y="-1368687"/>
            <a:ext cx="3587007" cy="7671259"/>
          </a:xfrm>
          <a:prstGeom prst="rect">
            <a:avLst/>
          </a:prstGeom>
        </p:spPr>
      </p:pic>
      <p:pic>
        <p:nvPicPr>
          <p:cNvPr id="14" name="Picture 13" descr="A close up of text on a whiteboard&#10;&#10;Description automatically generated">
            <a:extLst>
              <a:ext uri="{FF2B5EF4-FFF2-40B4-BE49-F238E27FC236}">
                <a16:creationId xmlns:a16="http://schemas.microsoft.com/office/drawing/2014/main" id="{81F5DC51-8D7C-6A3B-D906-AF4607ED358A}"/>
              </a:ext>
            </a:extLst>
          </p:cNvPr>
          <p:cNvPicPr>
            <a:picLocks noChangeAspect="1"/>
          </p:cNvPicPr>
          <p:nvPr/>
        </p:nvPicPr>
        <p:blipFill rotWithShape="1">
          <a:blip r:embed="rId2"/>
          <a:srcRect l="45027" t="4446" r="21797" b="2037"/>
          <a:stretch/>
        </p:blipFill>
        <p:spPr>
          <a:xfrm rot="5400000">
            <a:off x="5801124" y="897601"/>
            <a:ext cx="3740268" cy="7907481"/>
          </a:xfrm>
          <a:prstGeom prst="rect">
            <a:avLst/>
          </a:prstGeom>
        </p:spPr>
      </p:pic>
      <p:pic>
        <p:nvPicPr>
          <p:cNvPr id="11" name="Picture 10" descr="A close up of text on a whiteboard&#10;&#10;Description automatically generated">
            <a:extLst>
              <a:ext uri="{FF2B5EF4-FFF2-40B4-BE49-F238E27FC236}">
                <a16:creationId xmlns:a16="http://schemas.microsoft.com/office/drawing/2014/main" id="{7C8AD63A-FF10-4918-0A7B-62EBEA2BC127}"/>
              </a:ext>
            </a:extLst>
          </p:cNvPr>
          <p:cNvPicPr>
            <a:picLocks noChangeAspect="1"/>
          </p:cNvPicPr>
          <p:nvPr/>
        </p:nvPicPr>
        <p:blipFill rotWithShape="1">
          <a:blip r:embed="rId3"/>
          <a:srcRect l="84921" t="42728" r="6749"/>
          <a:stretch/>
        </p:blipFill>
        <p:spPr>
          <a:xfrm rot="5400000">
            <a:off x="5035573" y="201593"/>
            <a:ext cx="1248464" cy="6437443"/>
          </a:xfrm>
          <a:prstGeom prst="rect">
            <a:avLst/>
          </a:prstGeom>
          <a:ln w="57150">
            <a:solidFill>
              <a:srgbClr val="FF0000"/>
            </a:solidFill>
          </a:ln>
        </p:spPr>
      </p:pic>
    </p:spTree>
    <p:extLst>
      <p:ext uri="{BB962C8B-B14F-4D97-AF65-F5344CB8AC3E}">
        <p14:creationId xmlns:p14="http://schemas.microsoft.com/office/powerpoint/2010/main" val="289085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0" y="13652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						DIFFUSION </a:t>
            </a:r>
            <a:r>
              <a:rPr lang="en-GB" sz="2800" b="1" i="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sp>
        <p:nvSpPr>
          <p:cNvPr id="6" name="Slide Number Placeholder 5">
            <a:extLst>
              <a:ext uri="{FF2B5EF4-FFF2-40B4-BE49-F238E27FC236}">
                <a16:creationId xmlns:a16="http://schemas.microsoft.com/office/drawing/2014/main" id="{7D9A2622-8936-61A1-AE84-596462D94A83}"/>
              </a:ext>
            </a:extLst>
          </p:cNvPr>
          <p:cNvSpPr>
            <a:spLocks noGrp="1"/>
          </p:cNvSpPr>
          <p:nvPr>
            <p:ph type="sldNum" sz="quarter" idx="12"/>
          </p:nvPr>
        </p:nvSpPr>
        <p:spPr/>
        <p:txBody>
          <a:bodyPr/>
          <a:lstStyle/>
          <a:p>
            <a:fld id="{9C500B1B-5A23-E34C-AFD7-F809790A889D}" type="slidenum">
              <a:rPr lang="en-SI" smtClean="0"/>
              <a:t>101</a:t>
            </a:fld>
            <a:endParaRPr lang="en-SI"/>
          </a:p>
        </p:txBody>
      </p:sp>
      <p:pic>
        <p:nvPicPr>
          <p:cNvPr id="12" name="Picture 11" descr="A picture containing text, indoor, table, desk&#10;&#10;Description automatically generated">
            <a:extLst>
              <a:ext uri="{FF2B5EF4-FFF2-40B4-BE49-F238E27FC236}">
                <a16:creationId xmlns:a16="http://schemas.microsoft.com/office/drawing/2014/main" id="{E2B96E54-3C8A-FF8E-1250-E4F7E2E575A7}"/>
              </a:ext>
            </a:extLst>
          </p:cNvPr>
          <p:cNvPicPr>
            <a:picLocks noChangeAspect="1"/>
          </p:cNvPicPr>
          <p:nvPr/>
        </p:nvPicPr>
        <p:blipFill rotWithShape="1">
          <a:blip r:embed="rId2"/>
          <a:srcRect l="22843" t="22139" r="52181" b="16475"/>
          <a:stretch/>
        </p:blipFill>
        <p:spPr>
          <a:xfrm rot="5400000">
            <a:off x="3041886" y="-1460266"/>
            <a:ext cx="5398557" cy="9951646"/>
          </a:xfrm>
          <a:prstGeom prst="rect">
            <a:avLst/>
          </a:prstGeom>
          <a:ln w="38100">
            <a:solidFill>
              <a:srgbClr val="FF0000"/>
            </a:solidFill>
          </a:ln>
        </p:spPr>
      </p:pic>
    </p:spTree>
    <p:extLst>
      <p:ext uri="{BB962C8B-B14F-4D97-AF65-F5344CB8AC3E}">
        <p14:creationId xmlns:p14="http://schemas.microsoft.com/office/powerpoint/2010/main" val="22418316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6" name="Picture 5" descr="A picture containing text, indoor, table, desk&#10;&#10;Description automatically generated">
            <a:extLst>
              <a:ext uri="{FF2B5EF4-FFF2-40B4-BE49-F238E27FC236}">
                <a16:creationId xmlns:a16="http://schemas.microsoft.com/office/drawing/2014/main" id="{7EF21D12-A50A-BD4D-B8AD-C922B315CD84}"/>
              </a:ext>
            </a:extLst>
          </p:cNvPr>
          <p:cNvPicPr>
            <a:picLocks noChangeAspect="1"/>
          </p:cNvPicPr>
          <p:nvPr/>
        </p:nvPicPr>
        <p:blipFill rotWithShape="1">
          <a:blip r:embed="rId2"/>
          <a:srcRect l="64385" t="6111" r="5001" b="10741"/>
          <a:stretch/>
        </p:blipFill>
        <p:spPr>
          <a:xfrm rot="5400000">
            <a:off x="3377700" y="-1921773"/>
            <a:ext cx="5436599" cy="11074265"/>
          </a:xfrm>
          <a:prstGeom prst="rect">
            <a:avLst/>
          </a:prstGeom>
          <a:ln w="57150">
            <a:solidFill>
              <a:srgbClr val="FF0000"/>
            </a:solidFill>
          </a:ln>
        </p:spPr>
      </p:pic>
      <p:sp>
        <p:nvSpPr>
          <p:cNvPr id="7" name="Slide Number Placeholder 6">
            <a:extLst>
              <a:ext uri="{FF2B5EF4-FFF2-40B4-BE49-F238E27FC236}">
                <a16:creationId xmlns:a16="http://schemas.microsoft.com/office/drawing/2014/main" id="{22158C74-D709-8B8B-FB6A-0170F52F1B6E}"/>
              </a:ext>
            </a:extLst>
          </p:cNvPr>
          <p:cNvSpPr>
            <a:spLocks noGrp="1"/>
          </p:cNvSpPr>
          <p:nvPr>
            <p:ph type="sldNum" sz="quarter" idx="12"/>
          </p:nvPr>
        </p:nvSpPr>
        <p:spPr/>
        <p:txBody>
          <a:bodyPr/>
          <a:lstStyle/>
          <a:p>
            <a:fld id="{9C500B1B-5A23-E34C-AFD7-F809790A889D}" type="slidenum">
              <a:rPr lang="en-SI" smtClean="0"/>
              <a:t>102</a:t>
            </a:fld>
            <a:endParaRPr lang="en-SI"/>
          </a:p>
        </p:txBody>
      </p:sp>
    </p:spTree>
    <p:extLst>
      <p:ext uri="{BB962C8B-B14F-4D97-AF65-F5344CB8AC3E}">
        <p14:creationId xmlns:p14="http://schemas.microsoft.com/office/powerpoint/2010/main" val="4616408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3" name="Picture 2">
            <a:extLst>
              <a:ext uri="{FF2B5EF4-FFF2-40B4-BE49-F238E27FC236}">
                <a16:creationId xmlns:a16="http://schemas.microsoft.com/office/drawing/2014/main" id="{59605299-3499-E640-ACAD-0DB4F3044EA1}"/>
              </a:ext>
            </a:extLst>
          </p:cNvPr>
          <p:cNvPicPr>
            <a:picLocks noChangeAspect="1"/>
          </p:cNvPicPr>
          <p:nvPr/>
        </p:nvPicPr>
        <p:blipFill>
          <a:blip r:embed="rId2"/>
          <a:stretch>
            <a:fillRect/>
          </a:stretch>
        </p:blipFill>
        <p:spPr>
          <a:xfrm>
            <a:off x="257519" y="787774"/>
            <a:ext cx="5203481" cy="1197855"/>
          </a:xfrm>
          <a:prstGeom prst="rect">
            <a:avLst/>
          </a:prstGeom>
        </p:spPr>
      </p:pic>
      <p:pic>
        <p:nvPicPr>
          <p:cNvPr id="5" name="Picture 4">
            <a:extLst>
              <a:ext uri="{FF2B5EF4-FFF2-40B4-BE49-F238E27FC236}">
                <a16:creationId xmlns:a16="http://schemas.microsoft.com/office/drawing/2014/main" id="{4E5962B4-3775-3A4F-8026-17269F58CCF5}"/>
              </a:ext>
            </a:extLst>
          </p:cNvPr>
          <p:cNvPicPr>
            <a:picLocks noChangeAspect="1"/>
          </p:cNvPicPr>
          <p:nvPr/>
        </p:nvPicPr>
        <p:blipFill>
          <a:blip r:embed="rId3"/>
          <a:stretch>
            <a:fillRect/>
          </a:stretch>
        </p:blipFill>
        <p:spPr>
          <a:xfrm>
            <a:off x="7769267" y="843689"/>
            <a:ext cx="4230143" cy="1086027"/>
          </a:xfrm>
          <a:prstGeom prst="rect">
            <a:avLst/>
          </a:prstGeom>
        </p:spPr>
      </p:pic>
      <p:pic>
        <p:nvPicPr>
          <p:cNvPr id="6" name="Picture 5">
            <a:extLst>
              <a:ext uri="{FF2B5EF4-FFF2-40B4-BE49-F238E27FC236}">
                <a16:creationId xmlns:a16="http://schemas.microsoft.com/office/drawing/2014/main" id="{96B0530C-389E-DD41-8AE1-C8AE2EC825E4}"/>
              </a:ext>
            </a:extLst>
          </p:cNvPr>
          <p:cNvPicPr>
            <a:picLocks noChangeAspect="1"/>
          </p:cNvPicPr>
          <p:nvPr/>
        </p:nvPicPr>
        <p:blipFill>
          <a:blip r:embed="rId4"/>
          <a:stretch>
            <a:fillRect/>
          </a:stretch>
        </p:blipFill>
        <p:spPr>
          <a:xfrm>
            <a:off x="192590" y="2607157"/>
            <a:ext cx="5422673" cy="1307161"/>
          </a:xfrm>
          <a:prstGeom prst="rect">
            <a:avLst/>
          </a:prstGeom>
        </p:spPr>
      </p:pic>
      <p:pic>
        <p:nvPicPr>
          <p:cNvPr id="7" name="Picture 6">
            <a:extLst>
              <a:ext uri="{FF2B5EF4-FFF2-40B4-BE49-F238E27FC236}">
                <a16:creationId xmlns:a16="http://schemas.microsoft.com/office/drawing/2014/main" id="{69EF3B23-C76E-1D49-AEF7-AE4FA67C1863}"/>
              </a:ext>
            </a:extLst>
          </p:cNvPr>
          <p:cNvPicPr>
            <a:picLocks noChangeAspect="1"/>
          </p:cNvPicPr>
          <p:nvPr/>
        </p:nvPicPr>
        <p:blipFill>
          <a:blip r:embed="rId5"/>
          <a:stretch>
            <a:fillRect/>
          </a:stretch>
        </p:blipFill>
        <p:spPr>
          <a:xfrm>
            <a:off x="7940091" y="2787901"/>
            <a:ext cx="4064669" cy="1009159"/>
          </a:xfrm>
          <a:prstGeom prst="rect">
            <a:avLst/>
          </a:prstGeom>
        </p:spPr>
      </p:pic>
      <p:pic>
        <p:nvPicPr>
          <p:cNvPr id="8" name="Picture 7">
            <a:extLst>
              <a:ext uri="{FF2B5EF4-FFF2-40B4-BE49-F238E27FC236}">
                <a16:creationId xmlns:a16="http://schemas.microsoft.com/office/drawing/2014/main" id="{52227093-4023-5A44-8508-3C067F2D07F6}"/>
              </a:ext>
            </a:extLst>
          </p:cNvPr>
          <p:cNvPicPr>
            <a:picLocks noChangeAspect="1"/>
          </p:cNvPicPr>
          <p:nvPr/>
        </p:nvPicPr>
        <p:blipFill>
          <a:blip r:embed="rId6"/>
          <a:stretch>
            <a:fillRect/>
          </a:stretch>
        </p:blipFill>
        <p:spPr>
          <a:xfrm>
            <a:off x="535686" y="4591759"/>
            <a:ext cx="4925314" cy="1066993"/>
          </a:xfrm>
          <a:prstGeom prst="rect">
            <a:avLst/>
          </a:prstGeom>
        </p:spPr>
      </p:pic>
      <p:pic>
        <p:nvPicPr>
          <p:cNvPr id="9" name="Picture 8">
            <a:extLst>
              <a:ext uri="{FF2B5EF4-FFF2-40B4-BE49-F238E27FC236}">
                <a16:creationId xmlns:a16="http://schemas.microsoft.com/office/drawing/2014/main" id="{98AF60CD-D93A-C649-B52D-0AA576540C90}"/>
              </a:ext>
            </a:extLst>
          </p:cNvPr>
          <p:cNvPicPr>
            <a:picLocks noChangeAspect="1"/>
          </p:cNvPicPr>
          <p:nvPr/>
        </p:nvPicPr>
        <p:blipFill>
          <a:blip r:embed="rId7"/>
          <a:stretch>
            <a:fillRect/>
          </a:stretch>
        </p:blipFill>
        <p:spPr>
          <a:xfrm>
            <a:off x="8904509" y="4772195"/>
            <a:ext cx="2077212" cy="1056360"/>
          </a:xfrm>
          <a:prstGeom prst="rect">
            <a:avLst/>
          </a:prstGeom>
        </p:spPr>
      </p:pic>
      <p:sp>
        <p:nvSpPr>
          <p:cNvPr id="10" name="TextBox 9">
            <a:extLst>
              <a:ext uri="{FF2B5EF4-FFF2-40B4-BE49-F238E27FC236}">
                <a16:creationId xmlns:a16="http://schemas.microsoft.com/office/drawing/2014/main" id="{1413DE8E-7CC2-884F-BC05-AA8814459DC4}"/>
              </a:ext>
            </a:extLst>
          </p:cNvPr>
          <p:cNvSpPr txBox="1"/>
          <p:nvPr/>
        </p:nvSpPr>
        <p:spPr>
          <a:xfrm>
            <a:off x="6108621" y="1051774"/>
            <a:ext cx="1559722" cy="369332"/>
          </a:xfrm>
          <a:prstGeom prst="rect">
            <a:avLst/>
          </a:prstGeom>
          <a:noFill/>
        </p:spPr>
        <p:txBody>
          <a:bodyPr wrap="none" rtlCol="0">
            <a:spAutoFit/>
          </a:bodyPr>
          <a:lstStyle/>
          <a:p>
            <a:r>
              <a:rPr lang="en-GB" dirty="0">
                <a:solidFill>
                  <a:srgbClr val="FF0000"/>
                </a:solidFill>
              </a:rPr>
              <a:t>Shear viscosity</a:t>
            </a:r>
          </a:p>
        </p:txBody>
      </p:sp>
      <p:sp>
        <p:nvSpPr>
          <p:cNvPr id="11" name="TextBox 10">
            <a:extLst>
              <a:ext uri="{FF2B5EF4-FFF2-40B4-BE49-F238E27FC236}">
                <a16:creationId xmlns:a16="http://schemas.microsoft.com/office/drawing/2014/main" id="{52CC1C46-B47C-DE4C-99E4-D8DE716093F2}"/>
              </a:ext>
            </a:extLst>
          </p:cNvPr>
          <p:cNvSpPr txBox="1"/>
          <p:nvPr/>
        </p:nvSpPr>
        <p:spPr>
          <a:xfrm>
            <a:off x="5695650" y="3107815"/>
            <a:ext cx="2164054" cy="369332"/>
          </a:xfrm>
          <a:prstGeom prst="rect">
            <a:avLst/>
          </a:prstGeom>
          <a:noFill/>
        </p:spPr>
        <p:txBody>
          <a:bodyPr wrap="none" rtlCol="0">
            <a:spAutoFit/>
          </a:bodyPr>
          <a:lstStyle/>
          <a:p>
            <a:r>
              <a:rPr lang="en-GB" dirty="0">
                <a:solidFill>
                  <a:srgbClr val="FF0000"/>
                </a:solidFill>
              </a:rPr>
              <a:t>Thermal conductivity</a:t>
            </a:r>
          </a:p>
        </p:txBody>
      </p:sp>
      <p:sp>
        <p:nvSpPr>
          <p:cNvPr id="12" name="TextBox 11">
            <a:extLst>
              <a:ext uri="{FF2B5EF4-FFF2-40B4-BE49-F238E27FC236}">
                <a16:creationId xmlns:a16="http://schemas.microsoft.com/office/drawing/2014/main" id="{71484B64-BCCA-F442-8DB1-D442849FD95A}"/>
              </a:ext>
            </a:extLst>
          </p:cNvPr>
          <p:cNvSpPr txBox="1"/>
          <p:nvPr/>
        </p:nvSpPr>
        <p:spPr>
          <a:xfrm>
            <a:off x="6044813" y="5115709"/>
            <a:ext cx="2234266" cy="369332"/>
          </a:xfrm>
          <a:prstGeom prst="rect">
            <a:avLst/>
          </a:prstGeom>
          <a:noFill/>
        </p:spPr>
        <p:txBody>
          <a:bodyPr wrap="none" rtlCol="0">
            <a:spAutoFit/>
          </a:bodyPr>
          <a:lstStyle/>
          <a:p>
            <a:r>
              <a:rPr lang="en-GB" dirty="0">
                <a:solidFill>
                  <a:srgbClr val="FF0000"/>
                </a:solidFill>
              </a:rPr>
              <a:t>Electrical conductivity</a:t>
            </a:r>
          </a:p>
        </p:txBody>
      </p:sp>
      <p:sp>
        <p:nvSpPr>
          <p:cNvPr id="14" name="Slide Number Placeholder 13">
            <a:extLst>
              <a:ext uri="{FF2B5EF4-FFF2-40B4-BE49-F238E27FC236}">
                <a16:creationId xmlns:a16="http://schemas.microsoft.com/office/drawing/2014/main" id="{94074D7B-A6B2-15F8-8CAA-A90B6D6F4B27}"/>
              </a:ext>
            </a:extLst>
          </p:cNvPr>
          <p:cNvSpPr>
            <a:spLocks noGrp="1"/>
          </p:cNvSpPr>
          <p:nvPr>
            <p:ph type="sldNum" sz="quarter" idx="12"/>
          </p:nvPr>
        </p:nvSpPr>
        <p:spPr/>
        <p:txBody>
          <a:bodyPr/>
          <a:lstStyle/>
          <a:p>
            <a:fld id="{9C500B1B-5A23-E34C-AFD7-F809790A889D}" type="slidenum">
              <a:rPr lang="en-SI" smtClean="0"/>
              <a:t>103</a:t>
            </a:fld>
            <a:endParaRPr lang="en-SI"/>
          </a:p>
        </p:txBody>
      </p:sp>
    </p:spTree>
    <p:extLst>
      <p:ext uri="{BB962C8B-B14F-4D97-AF65-F5344CB8AC3E}">
        <p14:creationId xmlns:p14="http://schemas.microsoft.com/office/powerpoint/2010/main" val="1787042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A close up of text on a whiteboard&#10;&#10;Description automatically generated">
            <a:extLst>
              <a:ext uri="{FF2B5EF4-FFF2-40B4-BE49-F238E27FC236}">
                <a16:creationId xmlns:a16="http://schemas.microsoft.com/office/drawing/2014/main" id="{9861C909-D7B8-12D5-7334-8DDEF7BF847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60566" t="3915" r="24478" b="43788"/>
          <a:stretch/>
        </p:blipFill>
        <p:spPr>
          <a:xfrm rot="5400000">
            <a:off x="7458596" y="-1461206"/>
            <a:ext cx="2245757" cy="5940578"/>
          </a:xfrm>
          <a:prstGeom prst="rect">
            <a:avLst/>
          </a:prstGeom>
        </p:spPr>
      </p:pic>
      <p:sp>
        <p:nvSpPr>
          <p:cNvPr id="4" name="Slide Number Placeholder 3">
            <a:extLst>
              <a:ext uri="{FF2B5EF4-FFF2-40B4-BE49-F238E27FC236}">
                <a16:creationId xmlns:a16="http://schemas.microsoft.com/office/drawing/2014/main" id="{CCE2EEC3-2E27-8949-AD6E-C10B975CBD3E}"/>
              </a:ext>
            </a:extLst>
          </p:cNvPr>
          <p:cNvSpPr>
            <a:spLocks noGrp="1"/>
          </p:cNvSpPr>
          <p:nvPr>
            <p:ph type="sldNum" sz="quarter" idx="12"/>
          </p:nvPr>
        </p:nvSpPr>
        <p:spPr/>
        <p:txBody>
          <a:bodyPr/>
          <a:lstStyle/>
          <a:p>
            <a:fld id="{9C500B1B-5A23-E34C-AFD7-F809790A889D}" type="slidenum">
              <a:rPr lang="en-SI" smtClean="0"/>
              <a:t>10</a:t>
            </a:fld>
            <a:endParaRPr lang="en-SI"/>
          </a:p>
        </p:txBody>
      </p:sp>
      <p:sp>
        <p:nvSpPr>
          <p:cNvPr id="91" name="TextBox 90">
            <a:extLst>
              <a:ext uri="{FF2B5EF4-FFF2-40B4-BE49-F238E27FC236}">
                <a16:creationId xmlns:a16="http://schemas.microsoft.com/office/drawing/2014/main" id="{F1F98162-3E91-5941-803B-30931A10A79F}"/>
              </a:ext>
            </a:extLst>
          </p:cNvPr>
          <p:cNvSpPr txBox="1"/>
          <p:nvPr/>
        </p:nvSpPr>
        <p:spPr>
          <a:xfrm>
            <a:off x="717452" y="428526"/>
            <a:ext cx="4065563" cy="3785652"/>
          </a:xfrm>
          <a:prstGeom prst="rect">
            <a:avLst/>
          </a:prstGeom>
          <a:noFill/>
        </p:spPr>
        <p:txBody>
          <a:bodyPr wrap="square" rtlCol="0">
            <a:spAutoFit/>
          </a:bodyPr>
          <a:lstStyle/>
          <a:p>
            <a:pPr algn="just"/>
            <a:r>
              <a:rPr lang="en-GB" sz="2400" b="1" dirty="0">
                <a:solidFill>
                  <a:srgbClr val="FF0000"/>
                </a:solidFill>
              </a:rPr>
              <a:t>NAÏVE APPROACH:</a:t>
            </a:r>
            <a:r>
              <a:rPr lang="en-GB" sz="2400" dirty="0"/>
              <a:t> integrate </a:t>
            </a:r>
            <a:r>
              <a:rPr lang="en-GB" sz="2400" i="1" dirty="0"/>
              <a:t>Z  e.g. </a:t>
            </a:r>
            <a:r>
              <a:rPr lang="en-GB" sz="2400" dirty="0"/>
              <a:t>by Simpson rule…</a:t>
            </a:r>
          </a:p>
          <a:p>
            <a:pPr algn="just"/>
            <a:endParaRPr lang="en-GB" sz="2400" b="1" dirty="0">
              <a:solidFill>
                <a:srgbClr val="FF0000"/>
              </a:solidFill>
            </a:endParaRPr>
          </a:p>
          <a:p>
            <a:pPr algn="just"/>
            <a:r>
              <a:rPr lang="en-GB" sz="2400" b="1" dirty="0">
                <a:solidFill>
                  <a:srgbClr val="FF0000"/>
                </a:solidFill>
              </a:rPr>
              <a:t>NOT POSSIBLE !!!</a:t>
            </a:r>
          </a:p>
          <a:p>
            <a:pPr algn="just"/>
            <a:endParaRPr lang="en-GB" sz="2400" dirty="0"/>
          </a:p>
          <a:p>
            <a:pPr algn="just"/>
            <a:r>
              <a:rPr lang="en-GB" sz="2400" dirty="0"/>
              <a:t>Number of lattice points for a system of </a:t>
            </a:r>
            <a:r>
              <a:rPr lang="en-GB" sz="2400" i="1" dirty="0"/>
              <a:t>N </a:t>
            </a:r>
            <a:r>
              <a:rPr lang="en-GB" sz="2400" dirty="0"/>
              <a:t>particles in </a:t>
            </a:r>
            <a:r>
              <a:rPr lang="en-GB" sz="2400" i="1" dirty="0"/>
              <a:t>d</a:t>
            </a:r>
            <a:r>
              <a:rPr lang="en-GB" sz="2400" dirty="0"/>
              <a:t>-dimensional space with </a:t>
            </a:r>
            <a:r>
              <a:rPr lang="en-GB" sz="2400" i="1" dirty="0"/>
              <a:t>m</a:t>
            </a:r>
            <a:r>
              <a:rPr lang="en-GB" sz="2400" dirty="0"/>
              <a:t> lattice points in each dimension</a:t>
            </a:r>
          </a:p>
        </p:txBody>
      </p:sp>
      <p:pic>
        <p:nvPicPr>
          <p:cNvPr id="58" name="Picture 57" descr="A close up of text on a whiteboard&#10;&#10;Description automatically generated">
            <a:extLst>
              <a:ext uri="{FF2B5EF4-FFF2-40B4-BE49-F238E27FC236}">
                <a16:creationId xmlns:a16="http://schemas.microsoft.com/office/drawing/2014/main" id="{26C2D04F-A416-28D3-2DF2-FE07425056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4332" b="5758"/>
          <a:stretch/>
        </p:blipFill>
        <p:spPr>
          <a:xfrm rot="5400000">
            <a:off x="4030475" y="1668706"/>
            <a:ext cx="1866358" cy="8492405"/>
          </a:xfrm>
          <a:prstGeom prst="rect">
            <a:avLst/>
          </a:prstGeom>
        </p:spPr>
      </p:pic>
      <p:pic>
        <p:nvPicPr>
          <p:cNvPr id="60" name="Picture 59" descr="A close up of text on a whiteboard&#10;&#10;Description automatically generated">
            <a:extLst>
              <a:ext uri="{FF2B5EF4-FFF2-40B4-BE49-F238E27FC236}">
                <a16:creationId xmlns:a16="http://schemas.microsoft.com/office/drawing/2014/main" id="{5F02E0D0-6889-71D7-16CB-519B314A3A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5348" t="54341" r="16221" b="5758"/>
          <a:stretch/>
        </p:blipFill>
        <p:spPr>
          <a:xfrm rot="5400000">
            <a:off x="7038966" y="1165017"/>
            <a:ext cx="1106718" cy="3962276"/>
          </a:xfrm>
          <a:prstGeom prst="rect">
            <a:avLst/>
          </a:prstGeom>
        </p:spPr>
      </p:pic>
      <p:pic>
        <p:nvPicPr>
          <p:cNvPr id="61" name="Picture 60" descr="A close up of text on a whiteboard&#10;&#10;Description automatically generated">
            <a:extLst>
              <a:ext uri="{FF2B5EF4-FFF2-40B4-BE49-F238E27FC236}">
                <a16:creationId xmlns:a16="http://schemas.microsoft.com/office/drawing/2014/main" id="{727839B9-9F9E-BD54-AF7A-AA606DC1FF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5348" r="16221" b="45133"/>
          <a:stretch/>
        </p:blipFill>
        <p:spPr>
          <a:xfrm rot="5400000">
            <a:off x="8150979" y="1114188"/>
            <a:ext cx="1294813" cy="6374400"/>
          </a:xfrm>
          <a:prstGeom prst="rect">
            <a:avLst/>
          </a:prstGeom>
        </p:spPr>
      </p:pic>
      <p:sp>
        <p:nvSpPr>
          <p:cNvPr id="62" name="Title 1">
            <a:extLst>
              <a:ext uri="{FF2B5EF4-FFF2-40B4-BE49-F238E27FC236}">
                <a16:creationId xmlns:a16="http://schemas.microsoft.com/office/drawing/2014/main" id="{8CD1C9C7-155E-EEF3-2CD9-4B62CF48088C}"/>
              </a:ext>
            </a:extLst>
          </p:cNvPr>
          <p:cNvSpPr txBox="1">
            <a:spLocks/>
          </p:cNvSpPr>
          <p:nvPr/>
        </p:nvSpPr>
        <p:spPr>
          <a:xfrm>
            <a:off x="219075" y="81069"/>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Tree>
    <p:extLst>
      <p:ext uri="{BB962C8B-B14F-4D97-AF65-F5344CB8AC3E}">
        <p14:creationId xmlns:p14="http://schemas.microsoft.com/office/powerpoint/2010/main" val="18070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TextBox 6">
            <a:extLst>
              <a:ext uri="{FF2B5EF4-FFF2-40B4-BE49-F238E27FC236}">
                <a16:creationId xmlns:a16="http://schemas.microsoft.com/office/drawing/2014/main" id="{7823D71D-24E9-F1B0-F77C-D0C0763AFCAF}"/>
              </a:ext>
            </a:extLst>
          </p:cNvPr>
          <p:cNvSpPr txBox="1"/>
          <p:nvPr/>
        </p:nvSpPr>
        <p:spPr>
          <a:xfrm>
            <a:off x="281664" y="651510"/>
            <a:ext cx="4304404" cy="3416320"/>
          </a:xfrm>
          <a:prstGeom prst="rect">
            <a:avLst/>
          </a:prstGeom>
          <a:noFill/>
        </p:spPr>
        <p:txBody>
          <a:bodyPr wrap="square" rtlCol="0">
            <a:spAutoFit/>
          </a:bodyPr>
          <a:lstStyle/>
          <a:p>
            <a:pPr algn="just"/>
            <a:r>
              <a:rPr lang="en-GB" sz="2400" b="1" dirty="0">
                <a:solidFill>
                  <a:srgbClr val="FF0000"/>
                </a:solidFill>
              </a:rPr>
              <a:t>DIRECT CALCULATION OF THE PARTITION FUNCTION IS NOT POSSIBLE…</a:t>
            </a:r>
          </a:p>
          <a:p>
            <a:pPr algn="just"/>
            <a:r>
              <a:rPr lang="en-GB" sz="2400" dirty="0"/>
              <a:t> </a:t>
            </a:r>
          </a:p>
          <a:p>
            <a:pPr algn="just"/>
            <a:r>
              <a:rPr lang="en-GB" sz="2400" b="1" dirty="0"/>
              <a:t>We need a (much) smarter approach to estimate space averages!!</a:t>
            </a:r>
          </a:p>
          <a:p>
            <a:pPr algn="just"/>
            <a:r>
              <a:rPr lang="en-GB" sz="2400" dirty="0">
                <a:solidFill>
                  <a:schemeClr val="accent1"/>
                </a:solidFill>
              </a:rPr>
              <a:t>Random sampling: NOT BETTER</a:t>
            </a:r>
          </a:p>
          <a:p>
            <a:pPr algn="just"/>
            <a:r>
              <a:rPr lang="en-GB" sz="2400" b="1" dirty="0">
                <a:solidFill>
                  <a:schemeClr val="accent1"/>
                </a:solidFill>
              </a:rPr>
              <a:t>GENERAL WEIGHTED SAMPLING</a:t>
            </a:r>
          </a:p>
        </p:txBody>
      </p:sp>
      <p:pic>
        <p:nvPicPr>
          <p:cNvPr id="9" name="Picture 8">
            <a:extLst>
              <a:ext uri="{FF2B5EF4-FFF2-40B4-BE49-F238E27FC236}">
                <a16:creationId xmlns:a16="http://schemas.microsoft.com/office/drawing/2014/main" id="{AC582351-CFCB-21E7-F2DA-4E28E9B5C00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5038" r="58329"/>
          <a:stretch/>
        </p:blipFill>
        <p:spPr>
          <a:xfrm rot="5400000">
            <a:off x="7319466" y="-1161870"/>
            <a:ext cx="2406111" cy="6775628"/>
          </a:xfrm>
          <a:prstGeom prst="rect">
            <a:avLst/>
          </a:prstGeom>
        </p:spPr>
      </p:pic>
      <p:pic>
        <p:nvPicPr>
          <p:cNvPr id="10" name="Picture 9">
            <a:extLst>
              <a:ext uri="{FF2B5EF4-FFF2-40B4-BE49-F238E27FC236}">
                <a16:creationId xmlns:a16="http://schemas.microsoft.com/office/drawing/2014/main" id="{643901C2-B802-9138-E063-73F11BA2587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848" t="330" r="31112" b="-330"/>
          <a:stretch/>
        </p:blipFill>
        <p:spPr>
          <a:xfrm rot="5400000">
            <a:off x="6641706" y="1439420"/>
            <a:ext cx="2830056" cy="7569687"/>
          </a:xfrm>
          <a:prstGeom prst="rect">
            <a:avLst/>
          </a:prstGeom>
        </p:spPr>
      </p:pic>
      <p:cxnSp>
        <p:nvCxnSpPr>
          <p:cNvPr id="5" name="Straight Arrow Connector 4">
            <a:extLst>
              <a:ext uri="{FF2B5EF4-FFF2-40B4-BE49-F238E27FC236}">
                <a16:creationId xmlns:a16="http://schemas.microsoft.com/office/drawing/2014/main" id="{7649E50C-2F18-A1B5-5CC2-CB350D1216AB}"/>
              </a:ext>
            </a:extLst>
          </p:cNvPr>
          <p:cNvCxnSpPr>
            <a:cxnSpLocks/>
          </p:cNvCxnSpPr>
          <p:nvPr/>
        </p:nvCxnSpPr>
        <p:spPr>
          <a:xfrm flipV="1">
            <a:off x="4285957" y="2785403"/>
            <a:ext cx="1256714" cy="4747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46DBE35-F632-C35F-5834-3D12C816D814}"/>
              </a:ext>
            </a:extLst>
          </p:cNvPr>
          <p:cNvCxnSpPr>
            <a:cxnSpLocks/>
          </p:cNvCxnSpPr>
          <p:nvPr/>
        </p:nvCxnSpPr>
        <p:spPr>
          <a:xfrm>
            <a:off x="2672862" y="4067830"/>
            <a:ext cx="1599026" cy="7151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A7EF573-2CE2-E7E2-5E3A-B91F4126F5A7}"/>
              </a:ext>
            </a:extLst>
          </p:cNvPr>
          <p:cNvSpPr>
            <a:spLocks noGrp="1"/>
          </p:cNvSpPr>
          <p:nvPr>
            <p:ph type="sldNum" sz="quarter" idx="12"/>
          </p:nvPr>
        </p:nvSpPr>
        <p:spPr/>
        <p:txBody>
          <a:bodyPr/>
          <a:lstStyle/>
          <a:p>
            <a:fld id="{9C500B1B-5A23-E34C-AFD7-F809790A889D}" type="slidenum">
              <a:rPr lang="en-SI" smtClean="0"/>
              <a:t>11</a:t>
            </a:fld>
            <a:endParaRPr lang="en-SI"/>
          </a:p>
        </p:txBody>
      </p:sp>
    </p:spTree>
    <p:extLst>
      <p:ext uri="{BB962C8B-B14F-4D97-AF65-F5344CB8AC3E}">
        <p14:creationId xmlns:p14="http://schemas.microsoft.com/office/powerpoint/2010/main" val="137946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pic>
        <p:nvPicPr>
          <p:cNvPr id="3" name="Picture 2">
            <a:extLst>
              <a:ext uri="{FF2B5EF4-FFF2-40B4-BE49-F238E27FC236}">
                <a16:creationId xmlns:a16="http://schemas.microsoft.com/office/drawing/2014/main" id="{6BCDDC15-223C-D546-8515-507CFC65FA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6743" r="60349"/>
          <a:stretch/>
        </p:blipFill>
        <p:spPr>
          <a:xfrm rot="5400000">
            <a:off x="4947330" y="1333443"/>
            <a:ext cx="2297339" cy="7521372"/>
          </a:xfrm>
          <a:prstGeom prst="rect">
            <a:avLst/>
          </a:prstGeom>
        </p:spPr>
      </p:pic>
      <p:pic>
        <p:nvPicPr>
          <p:cNvPr id="8" name="Picture 7">
            <a:extLst>
              <a:ext uri="{FF2B5EF4-FFF2-40B4-BE49-F238E27FC236}">
                <a16:creationId xmlns:a16="http://schemas.microsoft.com/office/drawing/2014/main" id="{7D9819C1-DB1E-9691-DFAB-60C6498B01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8724" r="10269"/>
          <a:stretch/>
        </p:blipFill>
        <p:spPr>
          <a:xfrm rot="5400000">
            <a:off x="4947331" y="-1506035"/>
            <a:ext cx="2297339" cy="8202185"/>
          </a:xfrm>
          <a:prstGeom prst="rect">
            <a:avLst/>
          </a:prstGeom>
        </p:spPr>
      </p:pic>
      <p:pic>
        <p:nvPicPr>
          <p:cNvPr id="7" name="Picture 6">
            <a:extLst>
              <a:ext uri="{FF2B5EF4-FFF2-40B4-BE49-F238E27FC236}">
                <a16:creationId xmlns:a16="http://schemas.microsoft.com/office/drawing/2014/main" id="{BA34F4F6-EC3A-E5DF-C84B-B20F0611B6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9651" r="16089"/>
          <a:stretch/>
        </p:blipFill>
        <p:spPr>
          <a:xfrm rot="5400000">
            <a:off x="5857388" y="-859139"/>
            <a:ext cx="4461171" cy="7559710"/>
          </a:xfrm>
          <a:prstGeom prst="rect">
            <a:avLst/>
          </a:prstGeom>
        </p:spPr>
      </p:pic>
      <p:sp>
        <p:nvSpPr>
          <p:cNvPr id="5" name="Slide Number Placeholder 4">
            <a:extLst>
              <a:ext uri="{FF2B5EF4-FFF2-40B4-BE49-F238E27FC236}">
                <a16:creationId xmlns:a16="http://schemas.microsoft.com/office/drawing/2014/main" id="{53A517B0-E02D-6DCE-A494-85B75F276E21}"/>
              </a:ext>
            </a:extLst>
          </p:cNvPr>
          <p:cNvSpPr>
            <a:spLocks noGrp="1"/>
          </p:cNvSpPr>
          <p:nvPr>
            <p:ph type="sldNum" sz="quarter" idx="12"/>
          </p:nvPr>
        </p:nvSpPr>
        <p:spPr/>
        <p:txBody>
          <a:bodyPr/>
          <a:lstStyle/>
          <a:p>
            <a:fld id="{9C500B1B-5A23-E34C-AFD7-F809790A889D}" type="slidenum">
              <a:rPr lang="en-SI" smtClean="0"/>
              <a:t>12</a:t>
            </a:fld>
            <a:endParaRPr lang="en-SI"/>
          </a:p>
        </p:txBody>
      </p:sp>
    </p:spTree>
    <p:extLst>
      <p:ext uri="{BB962C8B-B14F-4D97-AF65-F5344CB8AC3E}">
        <p14:creationId xmlns:p14="http://schemas.microsoft.com/office/powerpoint/2010/main" val="238385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pic>
        <p:nvPicPr>
          <p:cNvPr id="6" name="Picture 5">
            <a:extLst>
              <a:ext uri="{FF2B5EF4-FFF2-40B4-BE49-F238E27FC236}">
                <a16:creationId xmlns:a16="http://schemas.microsoft.com/office/drawing/2014/main" id="{F2E0119D-ABD5-8C40-9FF6-B061D7CD43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6555" t="3084" b="4022"/>
          <a:stretch/>
        </p:blipFill>
        <p:spPr>
          <a:xfrm rot="5400000">
            <a:off x="7523359" y="1781393"/>
            <a:ext cx="3532716" cy="5665292"/>
          </a:xfrm>
          <a:prstGeom prst="rect">
            <a:avLst/>
          </a:prstGeom>
        </p:spPr>
      </p:pic>
      <p:pic>
        <p:nvPicPr>
          <p:cNvPr id="7" name="Picture 6">
            <a:extLst>
              <a:ext uri="{FF2B5EF4-FFF2-40B4-BE49-F238E27FC236}">
                <a16:creationId xmlns:a16="http://schemas.microsoft.com/office/drawing/2014/main" id="{C0D53D00-E648-1A4E-F136-0B4FC3C383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7820" t="3500" r="44148" b="4814"/>
          <a:stretch/>
        </p:blipFill>
        <p:spPr>
          <a:xfrm rot="5400000">
            <a:off x="1496995" y="-826416"/>
            <a:ext cx="3532718" cy="6387433"/>
          </a:xfrm>
          <a:prstGeom prst="rect">
            <a:avLst/>
          </a:prstGeom>
        </p:spPr>
      </p:pic>
      <p:sp>
        <p:nvSpPr>
          <p:cNvPr id="3" name="Slide Number Placeholder 2">
            <a:extLst>
              <a:ext uri="{FF2B5EF4-FFF2-40B4-BE49-F238E27FC236}">
                <a16:creationId xmlns:a16="http://schemas.microsoft.com/office/drawing/2014/main" id="{2651210A-CC72-BBD8-5816-A4E5999915BF}"/>
              </a:ext>
            </a:extLst>
          </p:cNvPr>
          <p:cNvSpPr>
            <a:spLocks noGrp="1"/>
          </p:cNvSpPr>
          <p:nvPr>
            <p:ph type="sldNum" sz="quarter" idx="12"/>
          </p:nvPr>
        </p:nvSpPr>
        <p:spPr/>
        <p:txBody>
          <a:bodyPr/>
          <a:lstStyle/>
          <a:p>
            <a:fld id="{9C500B1B-5A23-E34C-AFD7-F809790A889D}" type="slidenum">
              <a:rPr lang="en-SI" smtClean="0"/>
              <a:t>13</a:t>
            </a:fld>
            <a:endParaRPr lang="en-SI"/>
          </a:p>
        </p:txBody>
      </p:sp>
    </p:spTree>
    <p:extLst>
      <p:ext uri="{BB962C8B-B14F-4D97-AF65-F5344CB8AC3E}">
        <p14:creationId xmlns:p14="http://schemas.microsoft.com/office/powerpoint/2010/main" val="957729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D0E15E-12C5-9E4D-9FDC-154436D73C74}"/>
              </a:ext>
            </a:extLst>
          </p:cNvPr>
          <p:cNvPicPr>
            <a:picLocks noChangeAspect="1"/>
          </p:cNvPicPr>
          <p:nvPr/>
        </p:nvPicPr>
        <p:blipFill>
          <a:blip r:embed="rId2"/>
          <a:stretch>
            <a:fillRect/>
          </a:stretch>
        </p:blipFill>
        <p:spPr>
          <a:xfrm>
            <a:off x="366426" y="916166"/>
            <a:ext cx="11107334" cy="4862842"/>
          </a:xfrm>
          <a:prstGeom prst="rect">
            <a:avLst/>
          </a:prstGeom>
        </p:spPr>
      </p:pic>
      <p:grpSp>
        <p:nvGrpSpPr>
          <p:cNvPr id="52" name="Group 51">
            <a:extLst>
              <a:ext uri="{FF2B5EF4-FFF2-40B4-BE49-F238E27FC236}">
                <a16:creationId xmlns:a16="http://schemas.microsoft.com/office/drawing/2014/main" id="{1D1577F7-064D-174C-900A-6A18BB95F6C6}"/>
              </a:ext>
            </a:extLst>
          </p:cNvPr>
          <p:cNvGrpSpPr/>
          <p:nvPr/>
        </p:nvGrpSpPr>
        <p:grpSpPr>
          <a:xfrm>
            <a:off x="4404040" y="2601425"/>
            <a:ext cx="360" cy="360"/>
            <a:chOff x="4404040" y="2601425"/>
            <a:chExt cx="360" cy="360"/>
          </a:xfrm>
        </p:grpSpPr>
        <mc:AlternateContent xmlns:mc="http://schemas.openxmlformats.org/markup-compatibility/2006" xmlns:p14="http://schemas.microsoft.com/office/powerpoint/2010/main">
          <mc:Choice Requires="p14">
            <p:contentPart p14:bwMode="auto" r:id="rId3">
              <p14:nvContentPartPr>
                <p14:cNvPr id="50" name="Ink 49">
                  <a:extLst>
                    <a:ext uri="{FF2B5EF4-FFF2-40B4-BE49-F238E27FC236}">
                      <a16:creationId xmlns:a16="http://schemas.microsoft.com/office/drawing/2014/main" id="{2A9241FD-197D-1741-8F33-0B6ECACF7903}"/>
                    </a:ext>
                  </a:extLst>
                </p14:cNvPr>
                <p14:cNvContentPartPr/>
                <p14:nvPr/>
              </p14:nvContentPartPr>
              <p14:xfrm>
                <a:off x="4404040" y="2601425"/>
                <a:ext cx="360" cy="360"/>
              </p14:xfrm>
            </p:contentPart>
          </mc:Choice>
          <mc:Fallback xmlns="">
            <p:pic>
              <p:nvPicPr>
                <p:cNvPr id="50" name="Ink 49">
                  <a:extLst>
                    <a:ext uri="{FF2B5EF4-FFF2-40B4-BE49-F238E27FC236}">
                      <a16:creationId xmlns:a16="http://schemas.microsoft.com/office/drawing/2014/main" id="{2A9241FD-197D-1741-8F33-0B6ECACF7903}"/>
                    </a:ext>
                  </a:extLst>
                </p:cNvPr>
                <p:cNvPicPr/>
                <p:nvPr/>
              </p:nvPicPr>
              <p:blipFill>
                <a:blip r:embed="rId46"/>
                <a:stretch>
                  <a:fillRect/>
                </a:stretch>
              </p:blipFill>
              <p:spPr>
                <a:xfrm>
                  <a:off x="4395400" y="25927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Ink 50">
                  <a:extLst>
                    <a:ext uri="{FF2B5EF4-FFF2-40B4-BE49-F238E27FC236}">
                      <a16:creationId xmlns:a16="http://schemas.microsoft.com/office/drawing/2014/main" id="{FB633B26-4D3C-B74B-87A5-CA49CFBB1151}"/>
                    </a:ext>
                  </a:extLst>
                </p14:cNvPr>
                <p14:cNvContentPartPr/>
                <p14:nvPr/>
              </p14:nvContentPartPr>
              <p14:xfrm>
                <a:off x="4404040" y="2601425"/>
                <a:ext cx="360" cy="360"/>
              </p14:xfrm>
            </p:contentPart>
          </mc:Choice>
          <mc:Fallback xmlns="">
            <p:pic>
              <p:nvPicPr>
                <p:cNvPr id="51" name="Ink 50">
                  <a:extLst>
                    <a:ext uri="{FF2B5EF4-FFF2-40B4-BE49-F238E27FC236}">
                      <a16:creationId xmlns:a16="http://schemas.microsoft.com/office/drawing/2014/main" id="{FB633B26-4D3C-B74B-87A5-CA49CFBB1151}"/>
                    </a:ext>
                  </a:extLst>
                </p:cNvPr>
                <p:cNvPicPr/>
                <p:nvPr/>
              </p:nvPicPr>
              <p:blipFill>
                <a:blip r:embed="rId46"/>
                <a:stretch>
                  <a:fillRect/>
                </a:stretch>
              </p:blipFill>
              <p:spPr>
                <a:xfrm>
                  <a:off x="4395400" y="2592785"/>
                  <a:ext cx="18000" cy="18000"/>
                </a:xfrm>
                <a:prstGeom prst="rect">
                  <a:avLst/>
                </a:prstGeom>
              </p:spPr>
            </p:pic>
          </mc:Fallback>
        </mc:AlternateContent>
      </p:grpSp>
      <p:sp>
        <p:nvSpPr>
          <p:cNvPr id="6" name="Title 1">
            <a:extLst>
              <a:ext uri="{FF2B5EF4-FFF2-40B4-BE49-F238E27FC236}">
                <a16:creationId xmlns:a16="http://schemas.microsoft.com/office/drawing/2014/main" id="{2FE0CAC9-DE3A-8464-6D67-8BF6E89FD6C4}"/>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3" name="Slide Number Placeholder 2">
            <a:extLst>
              <a:ext uri="{FF2B5EF4-FFF2-40B4-BE49-F238E27FC236}">
                <a16:creationId xmlns:a16="http://schemas.microsoft.com/office/drawing/2014/main" id="{F74D4AF1-FD8F-0F87-EBD1-DB5E9ACC4978}"/>
              </a:ext>
            </a:extLst>
          </p:cNvPr>
          <p:cNvSpPr>
            <a:spLocks noGrp="1"/>
          </p:cNvSpPr>
          <p:nvPr>
            <p:ph type="sldNum" sz="quarter" idx="12"/>
          </p:nvPr>
        </p:nvSpPr>
        <p:spPr/>
        <p:txBody>
          <a:bodyPr/>
          <a:lstStyle/>
          <a:p>
            <a:fld id="{9C500B1B-5A23-E34C-AFD7-F809790A889D}" type="slidenum">
              <a:rPr lang="en-SI" smtClean="0"/>
              <a:t>14</a:t>
            </a:fld>
            <a:endParaRPr lang="en-SI"/>
          </a:p>
        </p:txBody>
      </p:sp>
    </p:spTree>
    <p:extLst>
      <p:ext uri="{BB962C8B-B14F-4D97-AF65-F5344CB8AC3E}">
        <p14:creationId xmlns:p14="http://schemas.microsoft.com/office/powerpoint/2010/main" val="2287667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pic>
        <p:nvPicPr>
          <p:cNvPr id="3" name="Picture 2">
            <a:extLst>
              <a:ext uri="{FF2B5EF4-FFF2-40B4-BE49-F238E27FC236}">
                <a16:creationId xmlns:a16="http://schemas.microsoft.com/office/drawing/2014/main" id="{6BCDDC15-223C-D546-8515-507CFC65FA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650" r="59987"/>
          <a:stretch/>
        </p:blipFill>
        <p:spPr>
          <a:xfrm rot="5400000">
            <a:off x="1979209" y="-1163407"/>
            <a:ext cx="2181406" cy="6069186"/>
          </a:xfrm>
          <a:prstGeom prst="rect">
            <a:avLst/>
          </a:prstGeom>
        </p:spPr>
      </p:pic>
      <p:pic>
        <p:nvPicPr>
          <p:cNvPr id="5" name="Picture 4">
            <a:extLst>
              <a:ext uri="{FF2B5EF4-FFF2-40B4-BE49-F238E27FC236}">
                <a16:creationId xmlns:a16="http://schemas.microsoft.com/office/drawing/2014/main" id="{5C925DE5-4629-AA55-2233-5FB14F5726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67713"/>
          <a:stretch/>
        </p:blipFill>
        <p:spPr>
          <a:xfrm rot="5400000">
            <a:off x="4574697" y="885759"/>
            <a:ext cx="3480755" cy="7907702"/>
          </a:xfrm>
          <a:prstGeom prst="rect">
            <a:avLst/>
          </a:prstGeom>
        </p:spPr>
      </p:pic>
      <p:pic>
        <p:nvPicPr>
          <p:cNvPr id="7" name="Picture 6">
            <a:extLst>
              <a:ext uri="{FF2B5EF4-FFF2-40B4-BE49-F238E27FC236}">
                <a16:creationId xmlns:a16="http://schemas.microsoft.com/office/drawing/2014/main" id="{D9096E50-33FA-5F28-5D68-23BA8E8595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0429" r="33581"/>
          <a:stretch/>
        </p:blipFill>
        <p:spPr>
          <a:xfrm rot="5400000">
            <a:off x="7987746" y="-1207045"/>
            <a:ext cx="2181407" cy="6156463"/>
          </a:xfrm>
          <a:prstGeom prst="rect">
            <a:avLst/>
          </a:prstGeom>
        </p:spPr>
      </p:pic>
      <p:sp>
        <p:nvSpPr>
          <p:cNvPr id="6" name="Slide Number Placeholder 5">
            <a:extLst>
              <a:ext uri="{FF2B5EF4-FFF2-40B4-BE49-F238E27FC236}">
                <a16:creationId xmlns:a16="http://schemas.microsoft.com/office/drawing/2014/main" id="{9DF87D3F-628A-0875-A00E-E063E4CC91C4}"/>
              </a:ext>
            </a:extLst>
          </p:cNvPr>
          <p:cNvSpPr>
            <a:spLocks noGrp="1"/>
          </p:cNvSpPr>
          <p:nvPr>
            <p:ph type="sldNum" sz="quarter" idx="12"/>
          </p:nvPr>
        </p:nvSpPr>
        <p:spPr/>
        <p:txBody>
          <a:bodyPr/>
          <a:lstStyle/>
          <a:p>
            <a:fld id="{9C500B1B-5A23-E34C-AFD7-F809790A889D}" type="slidenum">
              <a:rPr lang="en-SI" smtClean="0"/>
              <a:t>15</a:t>
            </a:fld>
            <a:endParaRPr lang="en-SI"/>
          </a:p>
        </p:txBody>
      </p:sp>
    </p:spTree>
    <p:extLst>
      <p:ext uri="{BB962C8B-B14F-4D97-AF65-F5344CB8AC3E}">
        <p14:creationId xmlns:p14="http://schemas.microsoft.com/office/powerpoint/2010/main" val="347694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pic>
        <p:nvPicPr>
          <p:cNvPr id="5" name="Picture 4">
            <a:extLst>
              <a:ext uri="{FF2B5EF4-FFF2-40B4-BE49-F238E27FC236}">
                <a16:creationId xmlns:a16="http://schemas.microsoft.com/office/drawing/2014/main" id="{5C925DE5-4629-AA55-2233-5FB14F5726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67713"/>
          <a:stretch/>
        </p:blipFill>
        <p:spPr>
          <a:xfrm rot="5400000">
            <a:off x="1148094" y="-743882"/>
            <a:ext cx="2195253" cy="4987253"/>
          </a:xfrm>
          <a:prstGeom prst="rect">
            <a:avLst/>
          </a:prstGeom>
        </p:spPr>
      </p:pic>
      <p:sp>
        <p:nvSpPr>
          <p:cNvPr id="6" name="Slide Number Placeholder 5">
            <a:extLst>
              <a:ext uri="{FF2B5EF4-FFF2-40B4-BE49-F238E27FC236}">
                <a16:creationId xmlns:a16="http://schemas.microsoft.com/office/drawing/2014/main" id="{9DF87D3F-628A-0875-A00E-E063E4CC91C4}"/>
              </a:ext>
            </a:extLst>
          </p:cNvPr>
          <p:cNvSpPr>
            <a:spLocks noGrp="1"/>
          </p:cNvSpPr>
          <p:nvPr>
            <p:ph type="sldNum" sz="quarter" idx="12"/>
          </p:nvPr>
        </p:nvSpPr>
        <p:spPr/>
        <p:txBody>
          <a:bodyPr/>
          <a:lstStyle/>
          <a:p>
            <a:fld id="{9C500B1B-5A23-E34C-AFD7-F809790A889D}" type="slidenum">
              <a:rPr lang="en-SI" smtClean="0"/>
              <a:t>16</a:t>
            </a:fld>
            <a:endParaRPr lang="en-SI"/>
          </a:p>
        </p:txBody>
      </p:sp>
      <p:pic>
        <p:nvPicPr>
          <p:cNvPr id="9" name="Picture 8">
            <a:extLst>
              <a:ext uri="{FF2B5EF4-FFF2-40B4-BE49-F238E27FC236}">
                <a16:creationId xmlns:a16="http://schemas.microsoft.com/office/drawing/2014/main" id="{D7679EDF-241C-94C0-AA81-F9207F457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535" t="17128" r="49852"/>
          <a:stretch/>
        </p:blipFill>
        <p:spPr>
          <a:xfrm rot="5400000">
            <a:off x="5319014" y="-324701"/>
            <a:ext cx="5001080" cy="8361026"/>
          </a:xfrm>
          <a:prstGeom prst="rect">
            <a:avLst/>
          </a:prstGeom>
          <a:ln w="76200">
            <a:solidFill>
              <a:srgbClr val="FF0000"/>
            </a:solidFill>
          </a:ln>
        </p:spPr>
      </p:pic>
    </p:spTree>
    <p:extLst>
      <p:ext uri="{BB962C8B-B14F-4D97-AF65-F5344CB8AC3E}">
        <p14:creationId xmlns:p14="http://schemas.microsoft.com/office/powerpoint/2010/main" val="371931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pic>
        <p:nvPicPr>
          <p:cNvPr id="7" name="Picture 6">
            <a:extLst>
              <a:ext uri="{FF2B5EF4-FFF2-40B4-BE49-F238E27FC236}">
                <a16:creationId xmlns:a16="http://schemas.microsoft.com/office/drawing/2014/main" id="{3F210063-A97E-3803-DD64-4AAEDCBCFE2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4875" r="41630"/>
          <a:stretch/>
        </p:blipFill>
        <p:spPr>
          <a:xfrm rot="5400000">
            <a:off x="4621593" y="516991"/>
            <a:ext cx="2948814" cy="9016859"/>
          </a:xfrm>
          <a:prstGeom prst="rect">
            <a:avLst/>
          </a:prstGeom>
        </p:spPr>
      </p:pic>
      <p:pic>
        <p:nvPicPr>
          <p:cNvPr id="6" name="Picture 5">
            <a:extLst>
              <a:ext uri="{FF2B5EF4-FFF2-40B4-BE49-F238E27FC236}">
                <a16:creationId xmlns:a16="http://schemas.microsoft.com/office/drawing/2014/main" id="{F2E0119D-ABD5-8C40-9FF6-B061D7CD43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7889" r="3130"/>
          <a:stretch/>
        </p:blipFill>
        <p:spPr>
          <a:xfrm rot="5400000">
            <a:off x="2991533" y="-1758173"/>
            <a:ext cx="5905566" cy="10884285"/>
          </a:xfrm>
          <a:prstGeom prst="rect">
            <a:avLst/>
          </a:prstGeom>
          <a:ln w="76200">
            <a:solidFill>
              <a:srgbClr val="FF0000"/>
            </a:solidFill>
          </a:ln>
        </p:spPr>
      </p:pic>
      <p:sp>
        <p:nvSpPr>
          <p:cNvPr id="3" name="Slide Number Placeholder 2">
            <a:extLst>
              <a:ext uri="{FF2B5EF4-FFF2-40B4-BE49-F238E27FC236}">
                <a16:creationId xmlns:a16="http://schemas.microsoft.com/office/drawing/2014/main" id="{3071FFB8-9706-0760-BA57-A51B970D9B58}"/>
              </a:ext>
            </a:extLst>
          </p:cNvPr>
          <p:cNvSpPr>
            <a:spLocks noGrp="1"/>
          </p:cNvSpPr>
          <p:nvPr>
            <p:ph type="sldNum" sz="quarter" idx="12"/>
          </p:nvPr>
        </p:nvSpPr>
        <p:spPr/>
        <p:txBody>
          <a:bodyPr/>
          <a:lstStyle/>
          <a:p>
            <a:fld id="{9C500B1B-5A23-E34C-AFD7-F809790A889D}" type="slidenum">
              <a:rPr lang="en-SI" smtClean="0"/>
              <a:t>17</a:t>
            </a:fld>
            <a:endParaRPr lang="en-SI"/>
          </a:p>
        </p:txBody>
      </p:sp>
      <p:pic>
        <p:nvPicPr>
          <p:cNvPr id="8" name="Picture 7">
            <a:extLst>
              <a:ext uri="{FF2B5EF4-FFF2-40B4-BE49-F238E27FC236}">
                <a16:creationId xmlns:a16="http://schemas.microsoft.com/office/drawing/2014/main" id="{EFBC7393-2294-C0F5-7CFA-B010A9D26A9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852" r="42687"/>
          <a:stretch/>
        </p:blipFill>
        <p:spPr>
          <a:xfrm rot="5400000">
            <a:off x="5389675" y="-4055053"/>
            <a:ext cx="1109281" cy="10681759"/>
          </a:xfrm>
          <a:prstGeom prst="rect">
            <a:avLst/>
          </a:prstGeom>
        </p:spPr>
      </p:pic>
    </p:spTree>
    <p:extLst>
      <p:ext uri="{BB962C8B-B14F-4D97-AF65-F5344CB8AC3E}">
        <p14:creationId xmlns:p14="http://schemas.microsoft.com/office/powerpoint/2010/main" val="223596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Box 159">
            <a:extLst>
              <a:ext uri="{FF2B5EF4-FFF2-40B4-BE49-F238E27FC236}">
                <a16:creationId xmlns:a16="http://schemas.microsoft.com/office/drawing/2014/main" id="{DAABE5D2-0EC4-17CA-572F-BAE5DE17A4FA}"/>
              </a:ext>
            </a:extLst>
          </p:cNvPr>
          <p:cNvSpPr txBox="1"/>
          <p:nvPr/>
        </p:nvSpPr>
        <p:spPr>
          <a:xfrm>
            <a:off x="717762" y="1046990"/>
            <a:ext cx="7469635" cy="1200329"/>
          </a:xfrm>
          <a:prstGeom prst="rect">
            <a:avLst/>
          </a:prstGeom>
          <a:noFill/>
        </p:spPr>
        <p:txBody>
          <a:bodyPr wrap="square" rtlCol="0">
            <a:spAutoFit/>
          </a:bodyPr>
          <a:lstStyle/>
          <a:p>
            <a:pPr algn="just"/>
            <a:r>
              <a:rPr lang="en-GB" sz="2400" b="1" dirty="0">
                <a:solidFill>
                  <a:srgbClr val="FF0000"/>
                </a:solidFill>
              </a:rPr>
              <a:t>AVERAGES: over accepted AND rejected states!!</a:t>
            </a:r>
          </a:p>
          <a:p>
            <a:pPr algn="just"/>
            <a:r>
              <a:rPr lang="en-GB" sz="2400" dirty="0"/>
              <a:t> </a:t>
            </a:r>
          </a:p>
          <a:p>
            <a:pPr algn="just"/>
            <a:r>
              <a:rPr lang="en-GB" sz="2400" dirty="0"/>
              <a:t>Simple demonstration: two-level system…</a:t>
            </a:r>
          </a:p>
        </p:txBody>
      </p:sp>
      <p:graphicFrame>
        <p:nvGraphicFramePr>
          <p:cNvPr id="2" name="Table 2">
            <a:extLst>
              <a:ext uri="{FF2B5EF4-FFF2-40B4-BE49-F238E27FC236}">
                <a16:creationId xmlns:a16="http://schemas.microsoft.com/office/drawing/2014/main" id="{A20784DF-07AA-C76F-1FBB-DD842592F8D6}"/>
              </a:ext>
            </a:extLst>
          </p:cNvPr>
          <p:cNvGraphicFramePr>
            <a:graphicFrameLocks noGrp="1"/>
          </p:cNvGraphicFramePr>
          <p:nvPr>
            <p:extLst>
              <p:ext uri="{D42A27DB-BD31-4B8C-83A1-F6EECF244321}">
                <p14:modId xmlns:p14="http://schemas.microsoft.com/office/powerpoint/2010/main" val="3215402003"/>
              </p:ext>
            </p:extLst>
          </p:nvPr>
        </p:nvGraphicFramePr>
        <p:xfrm>
          <a:off x="6710288" y="2628539"/>
          <a:ext cx="4825221" cy="2966720"/>
        </p:xfrm>
        <a:graphic>
          <a:graphicData uri="http://schemas.openxmlformats.org/drawingml/2006/table">
            <a:tbl>
              <a:tblPr firstRow="1" bandRow="1">
                <a:tableStyleId>{5C22544A-7EE6-4342-B048-85BDC9FD1C3A}</a:tableStyleId>
              </a:tblPr>
              <a:tblGrid>
                <a:gridCol w="1608407">
                  <a:extLst>
                    <a:ext uri="{9D8B030D-6E8A-4147-A177-3AD203B41FA5}">
                      <a16:colId xmlns:a16="http://schemas.microsoft.com/office/drawing/2014/main" val="1952017007"/>
                    </a:ext>
                  </a:extLst>
                </a:gridCol>
                <a:gridCol w="1608407">
                  <a:extLst>
                    <a:ext uri="{9D8B030D-6E8A-4147-A177-3AD203B41FA5}">
                      <a16:colId xmlns:a16="http://schemas.microsoft.com/office/drawing/2014/main" val="1990888252"/>
                    </a:ext>
                  </a:extLst>
                </a:gridCol>
                <a:gridCol w="1608407">
                  <a:extLst>
                    <a:ext uri="{9D8B030D-6E8A-4147-A177-3AD203B41FA5}">
                      <a16:colId xmlns:a16="http://schemas.microsoft.com/office/drawing/2014/main" val="3075277606"/>
                    </a:ext>
                  </a:extLst>
                </a:gridCol>
              </a:tblGrid>
              <a:tr h="370840">
                <a:tc>
                  <a:txBody>
                    <a:bodyPr/>
                    <a:lstStyle/>
                    <a:p>
                      <a:r>
                        <a:rPr lang="en-US" dirty="0"/>
                        <a:t>OLD STATE</a:t>
                      </a:r>
                    </a:p>
                  </a:txBody>
                  <a:tcPr/>
                </a:tc>
                <a:tc>
                  <a:txBody>
                    <a:bodyPr/>
                    <a:lstStyle/>
                    <a:p>
                      <a:r>
                        <a:rPr lang="en-US" dirty="0"/>
                        <a:t>NEW STATE</a:t>
                      </a:r>
                    </a:p>
                  </a:txBody>
                  <a:tcPr/>
                </a:tc>
                <a:tc>
                  <a:txBody>
                    <a:bodyPr/>
                    <a:lstStyle/>
                    <a:p>
                      <a:r>
                        <a:rPr lang="en-US" dirty="0"/>
                        <a:t>DECISION</a:t>
                      </a:r>
                    </a:p>
                  </a:txBody>
                  <a:tcPr/>
                </a:tc>
                <a:extLst>
                  <a:ext uri="{0D108BD9-81ED-4DB2-BD59-A6C34878D82A}">
                    <a16:rowId xmlns:a16="http://schemas.microsoft.com/office/drawing/2014/main" val="3709635673"/>
                  </a:ext>
                </a:extLst>
              </a:tr>
              <a:tr h="370840">
                <a:tc>
                  <a:txBody>
                    <a:bodyPr/>
                    <a:lstStyle/>
                    <a:p>
                      <a:r>
                        <a:rPr lang="en-US" dirty="0"/>
                        <a:t>2</a:t>
                      </a:r>
                    </a:p>
                  </a:txBody>
                  <a:tcPr/>
                </a:tc>
                <a:tc>
                  <a:txBody>
                    <a:bodyPr/>
                    <a:lstStyle/>
                    <a:p>
                      <a:r>
                        <a:rPr lang="en-US" dirty="0"/>
                        <a:t>1</a:t>
                      </a:r>
                    </a:p>
                  </a:txBody>
                  <a:tcPr/>
                </a:tc>
                <a:tc>
                  <a:txBody>
                    <a:bodyPr/>
                    <a:lstStyle/>
                    <a:p>
                      <a:r>
                        <a:rPr lang="en-US" dirty="0"/>
                        <a:t>ACCEPT</a:t>
                      </a:r>
                    </a:p>
                  </a:txBody>
                  <a:tcPr/>
                </a:tc>
                <a:extLst>
                  <a:ext uri="{0D108BD9-81ED-4DB2-BD59-A6C34878D82A}">
                    <a16:rowId xmlns:a16="http://schemas.microsoft.com/office/drawing/2014/main" val="204904556"/>
                  </a:ext>
                </a:extLst>
              </a:tr>
              <a:tr h="370840">
                <a:tc>
                  <a:txBody>
                    <a:bodyPr/>
                    <a:lstStyle/>
                    <a:p>
                      <a:r>
                        <a:rPr lang="en-US" dirty="0"/>
                        <a:t>1</a:t>
                      </a:r>
                    </a:p>
                  </a:txBody>
                  <a:tcPr/>
                </a:tc>
                <a:tc>
                  <a:txBody>
                    <a:bodyPr/>
                    <a:lstStyle/>
                    <a:p>
                      <a:r>
                        <a:rPr lang="en-US" dirty="0"/>
                        <a:t>2</a:t>
                      </a:r>
                    </a:p>
                  </a:txBody>
                  <a:tcPr/>
                </a:tc>
                <a:tc>
                  <a:txBody>
                    <a:bodyPr/>
                    <a:lstStyle/>
                    <a:p>
                      <a:r>
                        <a:rPr lang="en-US" dirty="0"/>
                        <a:t>REJECT</a:t>
                      </a:r>
                    </a:p>
                  </a:txBody>
                  <a:tcPr/>
                </a:tc>
                <a:extLst>
                  <a:ext uri="{0D108BD9-81ED-4DB2-BD59-A6C34878D82A}">
                    <a16:rowId xmlns:a16="http://schemas.microsoft.com/office/drawing/2014/main" val="2117074075"/>
                  </a:ext>
                </a:extLst>
              </a:tr>
              <a:tr h="370840">
                <a:tc>
                  <a:txBody>
                    <a:bodyPr/>
                    <a:lstStyle/>
                    <a:p>
                      <a:r>
                        <a:rPr lang="en-US" dirty="0"/>
                        <a:t>1</a:t>
                      </a:r>
                    </a:p>
                  </a:txBody>
                  <a:tcPr/>
                </a:tc>
                <a:tc>
                  <a:txBody>
                    <a:bodyPr/>
                    <a:lstStyle/>
                    <a:p>
                      <a:r>
                        <a:rPr lang="en-US" dirty="0"/>
                        <a:t>2</a:t>
                      </a:r>
                    </a:p>
                  </a:txBody>
                  <a:tcPr/>
                </a:tc>
                <a:tc>
                  <a:txBody>
                    <a:bodyPr/>
                    <a:lstStyle/>
                    <a:p>
                      <a:r>
                        <a:rPr lang="en-US" dirty="0"/>
                        <a:t>REJECT</a:t>
                      </a:r>
                    </a:p>
                  </a:txBody>
                  <a:tcPr/>
                </a:tc>
                <a:extLst>
                  <a:ext uri="{0D108BD9-81ED-4DB2-BD59-A6C34878D82A}">
                    <a16:rowId xmlns:a16="http://schemas.microsoft.com/office/drawing/2014/main" val="3553794764"/>
                  </a:ext>
                </a:extLst>
              </a:tr>
              <a:tr h="370840">
                <a:tc>
                  <a:txBody>
                    <a:bodyPr/>
                    <a:lstStyle/>
                    <a:p>
                      <a:r>
                        <a:rPr lang="en-US" dirty="0"/>
                        <a:t>1</a:t>
                      </a:r>
                    </a:p>
                  </a:txBody>
                  <a:tcPr/>
                </a:tc>
                <a:tc>
                  <a:txBody>
                    <a:bodyPr/>
                    <a:lstStyle/>
                    <a:p>
                      <a:r>
                        <a:rPr lang="en-US" dirty="0"/>
                        <a:t>2</a:t>
                      </a:r>
                    </a:p>
                  </a:txBody>
                  <a:tcPr/>
                </a:tc>
                <a:tc>
                  <a:txBody>
                    <a:bodyPr/>
                    <a:lstStyle/>
                    <a:p>
                      <a:r>
                        <a:rPr lang="en-US" dirty="0"/>
                        <a:t>REJECT</a:t>
                      </a:r>
                    </a:p>
                  </a:txBody>
                  <a:tcPr/>
                </a:tc>
                <a:extLst>
                  <a:ext uri="{0D108BD9-81ED-4DB2-BD59-A6C34878D82A}">
                    <a16:rowId xmlns:a16="http://schemas.microsoft.com/office/drawing/2014/main" val="1379521890"/>
                  </a:ext>
                </a:extLst>
              </a:tr>
              <a:tr h="370840">
                <a:tc>
                  <a:txBody>
                    <a:bodyPr/>
                    <a:lstStyle/>
                    <a:p>
                      <a:r>
                        <a:rPr lang="en-US" dirty="0"/>
                        <a:t>1</a:t>
                      </a:r>
                    </a:p>
                  </a:txBody>
                  <a:tcPr/>
                </a:tc>
                <a:tc>
                  <a:txBody>
                    <a:bodyPr/>
                    <a:lstStyle/>
                    <a:p>
                      <a:r>
                        <a:rPr lang="en-US" dirty="0"/>
                        <a:t>2</a:t>
                      </a:r>
                    </a:p>
                  </a:txBody>
                  <a:tcPr/>
                </a:tc>
                <a:tc>
                  <a:txBody>
                    <a:bodyPr/>
                    <a:lstStyle/>
                    <a:p>
                      <a:r>
                        <a:rPr lang="en-US" dirty="0"/>
                        <a:t>ACCEPT</a:t>
                      </a:r>
                    </a:p>
                  </a:txBody>
                  <a:tcPr/>
                </a:tc>
                <a:extLst>
                  <a:ext uri="{0D108BD9-81ED-4DB2-BD59-A6C34878D82A}">
                    <a16:rowId xmlns:a16="http://schemas.microsoft.com/office/drawing/2014/main" val="3380765752"/>
                  </a:ext>
                </a:extLst>
              </a:tr>
              <a:tr h="370840">
                <a:tc>
                  <a:txBody>
                    <a:bodyPr/>
                    <a:lstStyle/>
                    <a:p>
                      <a:r>
                        <a:rPr lang="en-US" dirty="0"/>
                        <a:t>2</a:t>
                      </a:r>
                    </a:p>
                  </a:txBody>
                  <a:tcPr/>
                </a:tc>
                <a:tc>
                  <a:txBody>
                    <a:bodyPr/>
                    <a:lstStyle/>
                    <a:p>
                      <a:r>
                        <a:rPr lang="en-US" dirty="0"/>
                        <a:t>1</a:t>
                      </a:r>
                    </a:p>
                  </a:txBody>
                  <a:tcPr/>
                </a:tc>
                <a:tc>
                  <a:txBody>
                    <a:bodyPr/>
                    <a:lstStyle/>
                    <a:p>
                      <a:r>
                        <a:rPr lang="en-US" dirty="0"/>
                        <a:t>ACCEPT</a:t>
                      </a:r>
                    </a:p>
                  </a:txBody>
                  <a:tcPr/>
                </a:tc>
                <a:extLst>
                  <a:ext uri="{0D108BD9-81ED-4DB2-BD59-A6C34878D82A}">
                    <a16:rowId xmlns:a16="http://schemas.microsoft.com/office/drawing/2014/main" val="1650401346"/>
                  </a:ext>
                </a:extLst>
              </a:tr>
              <a:tr h="370840">
                <a:tc>
                  <a:txBody>
                    <a:bodyPr/>
                    <a:lstStyle/>
                    <a:p>
                      <a:r>
                        <a:rPr lang="en-US" dirty="0"/>
                        <a:t>1</a:t>
                      </a:r>
                    </a:p>
                  </a:txBody>
                  <a:tcPr/>
                </a:tc>
                <a:tc>
                  <a:txBody>
                    <a:bodyPr/>
                    <a:lstStyle/>
                    <a:p>
                      <a:r>
                        <a:rPr lang="en-US" dirty="0"/>
                        <a:t>2</a:t>
                      </a:r>
                    </a:p>
                  </a:txBody>
                  <a:tcPr/>
                </a:tc>
                <a:tc>
                  <a:txBody>
                    <a:bodyPr/>
                    <a:lstStyle/>
                    <a:p>
                      <a:r>
                        <a:rPr lang="en-US" dirty="0"/>
                        <a:t>REJECT</a:t>
                      </a:r>
                    </a:p>
                  </a:txBody>
                  <a:tcPr/>
                </a:tc>
                <a:extLst>
                  <a:ext uri="{0D108BD9-81ED-4DB2-BD59-A6C34878D82A}">
                    <a16:rowId xmlns:a16="http://schemas.microsoft.com/office/drawing/2014/main" val="408444746"/>
                  </a:ext>
                </a:extLst>
              </a:tr>
            </a:tbl>
          </a:graphicData>
        </a:graphic>
      </p:graphicFrame>
      <p:cxnSp>
        <p:nvCxnSpPr>
          <p:cNvPr id="5" name="Straight Connector 4">
            <a:extLst>
              <a:ext uri="{FF2B5EF4-FFF2-40B4-BE49-F238E27FC236}">
                <a16:creationId xmlns:a16="http://schemas.microsoft.com/office/drawing/2014/main" id="{16C956E8-95EA-A381-DF6A-AF50F6B97A12}"/>
              </a:ext>
            </a:extLst>
          </p:cNvPr>
          <p:cNvCxnSpPr/>
          <p:nvPr/>
        </p:nvCxnSpPr>
        <p:spPr>
          <a:xfrm>
            <a:off x="9228406" y="844062"/>
            <a:ext cx="2307102"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B39A91D-071E-6770-2D6B-0A6D220AA40B}"/>
              </a:ext>
            </a:extLst>
          </p:cNvPr>
          <p:cNvCxnSpPr/>
          <p:nvPr/>
        </p:nvCxnSpPr>
        <p:spPr>
          <a:xfrm>
            <a:off x="9228406" y="1967133"/>
            <a:ext cx="230710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4FD96DE-0C6F-ED3E-0104-56F25F75E456}"/>
              </a:ext>
            </a:extLst>
          </p:cNvPr>
          <p:cNvSpPr txBox="1"/>
          <p:nvPr/>
        </p:nvSpPr>
        <p:spPr>
          <a:xfrm>
            <a:off x="8845762" y="1736300"/>
            <a:ext cx="439544" cy="461665"/>
          </a:xfrm>
          <a:prstGeom prst="rect">
            <a:avLst/>
          </a:prstGeom>
          <a:noFill/>
        </p:spPr>
        <p:txBody>
          <a:bodyPr wrap="none" rtlCol="0">
            <a:spAutoFit/>
          </a:bodyPr>
          <a:lstStyle/>
          <a:p>
            <a:r>
              <a:rPr lang="en-US" sz="2400" dirty="0"/>
              <a:t>E</a:t>
            </a:r>
            <a:r>
              <a:rPr lang="en-US" sz="2400" baseline="-25000" dirty="0"/>
              <a:t>1</a:t>
            </a:r>
            <a:endParaRPr lang="en-US" sz="2400" dirty="0"/>
          </a:p>
        </p:txBody>
      </p:sp>
      <p:sp>
        <p:nvSpPr>
          <p:cNvPr id="175" name="TextBox 174">
            <a:extLst>
              <a:ext uri="{FF2B5EF4-FFF2-40B4-BE49-F238E27FC236}">
                <a16:creationId xmlns:a16="http://schemas.microsoft.com/office/drawing/2014/main" id="{DBF8D80D-BFA8-39BA-64D7-3A1B47F23B91}"/>
              </a:ext>
            </a:extLst>
          </p:cNvPr>
          <p:cNvSpPr txBox="1"/>
          <p:nvPr/>
        </p:nvSpPr>
        <p:spPr>
          <a:xfrm>
            <a:off x="8851073" y="613229"/>
            <a:ext cx="439544" cy="461665"/>
          </a:xfrm>
          <a:prstGeom prst="rect">
            <a:avLst/>
          </a:prstGeom>
          <a:noFill/>
        </p:spPr>
        <p:txBody>
          <a:bodyPr wrap="none" rtlCol="0">
            <a:spAutoFit/>
          </a:bodyPr>
          <a:lstStyle/>
          <a:p>
            <a:r>
              <a:rPr lang="en-US" sz="2400" dirty="0"/>
              <a:t>E</a:t>
            </a:r>
            <a:r>
              <a:rPr lang="en-US" sz="2400" baseline="-25000" dirty="0"/>
              <a:t>2</a:t>
            </a:r>
            <a:endParaRPr lang="en-US" sz="2400" dirty="0"/>
          </a:p>
        </p:txBody>
      </p:sp>
      <p:cxnSp>
        <p:nvCxnSpPr>
          <p:cNvPr id="8" name="Straight Arrow Connector 7">
            <a:extLst>
              <a:ext uri="{FF2B5EF4-FFF2-40B4-BE49-F238E27FC236}">
                <a16:creationId xmlns:a16="http://schemas.microsoft.com/office/drawing/2014/main" id="{F19C8582-164E-80D4-B40C-AB3437CB56B3}"/>
              </a:ext>
            </a:extLst>
          </p:cNvPr>
          <p:cNvCxnSpPr/>
          <p:nvPr/>
        </p:nvCxnSpPr>
        <p:spPr>
          <a:xfrm>
            <a:off x="10649243" y="1074894"/>
            <a:ext cx="0" cy="66140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A72AAFA1-240A-615D-6F1B-627A7C720FE3}"/>
                  </a:ext>
                </a:extLst>
              </p:cNvPr>
              <p:cNvSpPr txBox="1"/>
              <p:nvPr/>
            </p:nvSpPr>
            <p:spPr>
              <a:xfrm>
                <a:off x="363724" y="3098529"/>
                <a:ext cx="6037075" cy="2677656"/>
              </a:xfrm>
              <a:prstGeom prst="rect">
                <a:avLst/>
              </a:prstGeom>
              <a:noFill/>
            </p:spPr>
            <p:txBody>
              <a:bodyPr wrap="square" rtlCol="0">
                <a:spAutoFit/>
              </a:bodyPr>
              <a:lstStyle/>
              <a:p>
                <a:pPr algn="just"/>
                <a:endParaRPr lang="en-GB" sz="2400" dirty="0"/>
              </a:p>
              <a:p>
                <a:pPr algn="just"/>
                <a:r>
                  <a:rPr lang="en-GB" sz="2400" dirty="0"/>
                  <a:t>If average only over accepted states </a:t>
                </a:r>
                <a:r>
                  <a:rPr lang="en-GB" sz="2400" dirty="0">
                    <a:sym typeface="Wingdings" pitchFamily="2" charset="2"/>
                  </a:rPr>
                  <a:t> </a:t>
                </a:r>
              </a:p>
              <a:p>
                <a:pPr algn="just"/>
                <a14:m>
                  <m:oMath xmlns:m="http://schemas.openxmlformats.org/officeDocument/2006/math">
                    <m:d>
                      <m:dPr>
                        <m:begChr m:val="⟨"/>
                        <m:endChr m:val="⟩"/>
                        <m:ctrlPr>
                          <a:rPr lang="en-GB" sz="2400" i="1" smtClean="0">
                            <a:latin typeface="Cambria Math" panose="02040503050406030204" pitchFamily="18" charset="0"/>
                            <a:sym typeface="Wingdings" pitchFamily="2" charset="2"/>
                          </a:rPr>
                        </m:ctrlPr>
                      </m:dPr>
                      <m:e>
                        <m:r>
                          <a:rPr lang="en-GB" sz="2400" b="0" i="1" smtClean="0">
                            <a:latin typeface="Cambria Math" panose="02040503050406030204" pitchFamily="18" charset="0"/>
                            <a:sym typeface="Wingdings" pitchFamily="2" charset="2"/>
                          </a:rPr>
                          <m:t>𝐸</m:t>
                        </m:r>
                      </m:e>
                    </m:d>
                    <m:r>
                      <a:rPr lang="en-GB" sz="2400" i="1" smtClean="0">
                        <a:latin typeface="Cambria Math" panose="02040503050406030204" pitchFamily="18" charset="0"/>
                        <a:ea typeface="Cambria Math" panose="02040503050406030204" pitchFamily="18" charset="0"/>
                        <a:sym typeface="Wingdings" pitchFamily="2" charset="2"/>
                      </a:rPr>
                      <m:t>=</m:t>
                    </m:r>
                    <m:d>
                      <m:dPr>
                        <m:ctrlPr>
                          <a:rPr lang="en-GB" sz="2400" i="1" smtClean="0">
                            <a:latin typeface="Cambria Math" panose="02040503050406030204" pitchFamily="18" charset="0"/>
                            <a:ea typeface="Cambria Math" panose="02040503050406030204" pitchFamily="18" charset="0"/>
                            <a:sym typeface="Wingdings" pitchFamily="2" charset="2"/>
                          </a:rPr>
                        </m:ctrlPr>
                      </m:dPr>
                      <m:e>
                        <m:sSub>
                          <m:sSubPr>
                            <m:ctrlPr>
                              <a:rPr lang="en-GB" sz="2400" i="1" smtClean="0">
                                <a:latin typeface="Cambria Math" panose="02040503050406030204" pitchFamily="18" charset="0"/>
                                <a:ea typeface="Cambria Math" panose="02040503050406030204" pitchFamily="18" charset="0"/>
                                <a:sym typeface="Wingdings" pitchFamily="2" charset="2"/>
                              </a:rPr>
                            </m:ctrlPr>
                          </m:sSubPr>
                          <m:e>
                            <m:r>
                              <a:rPr lang="en-GB" sz="2400" b="0" i="1" smtClean="0">
                                <a:latin typeface="Cambria Math" panose="02040503050406030204" pitchFamily="18" charset="0"/>
                                <a:ea typeface="Cambria Math" panose="02040503050406030204" pitchFamily="18" charset="0"/>
                                <a:sym typeface="Wingdings" pitchFamily="2" charset="2"/>
                              </a:rPr>
                              <m:t>𝐸</m:t>
                            </m:r>
                          </m:e>
                          <m:sub>
                            <m:r>
                              <a:rPr lang="en-GB" sz="2400" b="0" i="1" smtClean="0">
                                <a:latin typeface="Cambria Math" panose="02040503050406030204" pitchFamily="18" charset="0"/>
                                <a:ea typeface="Cambria Math" panose="02040503050406030204" pitchFamily="18" charset="0"/>
                                <a:sym typeface="Wingdings" pitchFamily="2" charset="2"/>
                              </a:rPr>
                              <m:t>1</m:t>
                            </m:r>
                          </m:sub>
                        </m:sSub>
                        <m:r>
                          <a:rPr lang="en-GB" sz="2400" b="0" i="1" smtClean="0">
                            <a:latin typeface="Cambria Math" panose="02040503050406030204" pitchFamily="18" charset="0"/>
                            <a:ea typeface="Cambria Math" panose="02040503050406030204" pitchFamily="18" charset="0"/>
                            <a:sym typeface="Wingdings" pitchFamily="2" charset="2"/>
                          </a:rPr>
                          <m:t>+</m:t>
                        </m:r>
                        <m:sSub>
                          <m:sSubPr>
                            <m:ctrlPr>
                              <a:rPr lang="en-GB" sz="2400" b="0" i="1" smtClean="0">
                                <a:latin typeface="Cambria Math" panose="02040503050406030204" pitchFamily="18" charset="0"/>
                                <a:ea typeface="Cambria Math" panose="02040503050406030204" pitchFamily="18" charset="0"/>
                                <a:sym typeface="Wingdings" pitchFamily="2" charset="2"/>
                              </a:rPr>
                            </m:ctrlPr>
                          </m:sSubPr>
                          <m:e>
                            <m:r>
                              <a:rPr lang="en-GB" sz="2400" b="0" i="1" smtClean="0">
                                <a:latin typeface="Cambria Math" panose="02040503050406030204" pitchFamily="18" charset="0"/>
                                <a:ea typeface="Cambria Math" panose="02040503050406030204" pitchFamily="18" charset="0"/>
                                <a:sym typeface="Wingdings" pitchFamily="2" charset="2"/>
                              </a:rPr>
                              <m:t>𝐸</m:t>
                            </m:r>
                          </m:e>
                          <m:sub>
                            <m:r>
                              <a:rPr lang="en-GB" sz="2400" b="0" i="1" smtClean="0">
                                <a:latin typeface="Cambria Math" panose="02040503050406030204" pitchFamily="18" charset="0"/>
                                <a:ea typeface="Cambria Math" panose="02040503050406030204" pitchFamily="18" charset="0"/>
                                <a:sym typeface="Wingdings" pitchFamily="2" charset="2"/>
                              </a:rPr>
                              <m:t>2</m:t>
                            </m:r>
                          </m:sub>
                        </m:sSub>
                      </m:e>
                    </m:d>
                  </m:oMath>
                </a14:m>
                <a:r>
                  <a:rPr lang="en-GB" sz="2400" dirty="0"/>
                  <a:t>/2 </a:t>
                </a:r>
                <a:r>
                  <a:rPr lang="en-GB" sz="2400" dirty="0">
                    <a:solidFill>
                      <a:srgbClr val="FF0000"/>
                    </a:solidFill>
                  </a:rPr>
                  <a:t>(WRONG)</a:t>
                </a:r>
              </a:p>
              <a:p>
                <a:pPr algn="just"/>
                <a:endParaRPr lang="en-GB" sz="2400" dirty="0">
                  <a:solidFill>
                    <a:srgbClr val="FF0000"/>
                  </a:solidFill>
                </a:endParaRPr>
              </a:p>
              <a:p>
                <a:pPr algn="just"/>
                <a:r>
                  <a:rPr lang="en-GB" sz="2400" dirty="0">
                    <a:sym typeface="Wingdings" pitchFamily="2" charset="2"/>
                  </a:rPr>
                  <a:t>Average also when rejected:</a:t>
                </a:r>
              </a:p>
              <a:p>
                <a:pPr algn="just"/>
                <a14:m>
                  <m:oMath xmlns:m="http://schemas.openxmlformats.org/officeDocument/2006/math">
                    <m:d>
                      <m:dPr>
                        <m:begChr m:val="⟨"/>
                        <m:endChr m:val="⟩"/>
                        <m:ctrlPr>
                          <a:rPr lang="en-GB" sz="2400" i="1">
                            <a:latin typeface="Cambria Math" panose="02040503050406030204" pitchFamily="18" charset="0"/>
                            <a:sym typeface="Wingdings" pitchFamily="2" charset="2"/>
                          </a:rPr>
                        </m:ctrlPr>
                      </m:dPr>
                      <m:e>
                        <m:r>
                          <a:rPr lang="en-GB" sz="2400" i="1">
                            <a:latin typeface="Cambria Math" panose="02040503050406030204" pitchFamily="18" charset="0"/>
                            <a:sym typeface="Wingdings" pitchFamily="2" charset="2"/>
                          </a:rPr>
                          <m:t>𝐸</m:t>
                        </m:r>
                      </m:e>
                    </m:d>
                    <m:r>
                      <a:rPr lang="en-GB" sz="2400" i="1">
                        <a:latin typeface="Cambria Math" panose="02040503050406030204" pitchFamily="18" charset="0"/>
                        <a:ea typeface="Cambria Math" panose="02040503050406030204" pitchFamily="18" charset="0"/>
                        <a:sym typeface="Wingdings" pitchFamily="2" charset="2"/>
                      </a:rPr>
                      <m:t>=</m:t>
                    </m:r>
                    <m:d>
                      <m:dPr>
                        <m:ctrlPr>
                          <a:rPr lang="en-GB" sz="2400" i="1">
                            <a:latin typeface="Cambria Math" panose="02040503050406030204" pitchFamily="18" charset="0"/>
                            <a:ea typeface="Cambria Math" panose="02040503050406030204" pitchFamily="18" charset="0"/>
                            <a:sym typeface="Wingdings" pitchFamily="2" charset="2"/>
                          </a:rPr>
                        </m:ctrlPr>
                      </m:dPr>
                      <m:e>
                        <m:sSub>
                          <m:sSubPr>
                            <m:ctrlPr>
                              <a:rPr lang="en-GB" sz="2400" i="1">
                                <a:latin typeface="Cambria Math" panose="02040503050406030204" pitchFamily="18" charset="0"/>
                                <a:ea typeface="Cambria Math" panose="02040503050406030204" pitchFamily="18" charset="0"/>
                                <a:sym typeface="Wingdings" pitchFamily="2" charset="2"/>
                              </a:rPr>
                            </m:ctrlPr>
                          </m:sSubPr>
                          <m:e>
                            <m:r>
                              <a:rPr lang="en-GB" sz="2400" i="1">
                                <a:latin typeface="Cambria Math" panose="02040503050406030204" pitchFamily="18" charset="0"/>
                                <a:ea typeface="Cambria Math" panose="02040503050406030204" pitchFamily="18" charset="0"/>
                                <a:sym typeface="Wingdings" pitchFamily="2" charset="2"/>
                              </a:rPr>
                              <m:t>𝐸</m:t>
                            </m:r>
                          </m:e>
                          <m:sub>
                            <m:r>
                              <a:rPr lang="en-GB" sz="2400" i="1">
                                <a:latin typeface="Cambria Math" panose="02040503050406030204" pitchFamily="18" charset="0"/>
                                <a:ea typeface="Cambria Math" panose="02040503050406030204" pitchFamily="18" charset="0"/>
                                <a:sym typeface="Wingdings" pitchFamily="2" charset="2"/>
                              </a:rPr>
                              <m:t>1</m:t>
                            </m:r>
                          </m:sub>
                        </m:sSub>
                        <m:r>
                          <a:rPr lang="en-GB" sz="2400" i="1">
                            <a:latin typeface="Cambria Math" panose="02040503050406030204" pitchFamily="18" charset="0"/>
                            <a:ea typeface="Cambria Math" panose="02040503050406030204" pitchFamily="18" charset="0"/>
                            <a:sym typeface="Wingdings" pitchFamily="2" charset="2"/>
                          </a:rPr>
                          <m:t>+</m:t>
                        </m:r>
                        <m:sSub>
                          <m:sSubPr>
                            <m:ctrlPr>
                              <a:rPr lang="en-GB" sz="2400" i="1">
                                <a:latin typeface="Cambria Math" panose="02040503050406030204" pitchFamily="18" charset="0"/>
                                <a:ea typeface="Cambria Math" panose="02040503050406030204" pitchFamily="18" charset="0"/>
                                <a:sym typeface="Wingdings" pitchFamily="2" charset="2"/>
                              </a:rPr>
                            </m:ctrlPr>
                          </m:sSubPr>
                          <m:e>
                            <m:sSub>
                              <m:sSubPr>
                                <m:ctrlPr>
                                  <a:rPr lang="en-GB" sz="2400" i="1">
                                    <a:latin typeface="Cambria Math" panose="02040503050406030204" pitchFamily="18" charset="0"/>
                                    <a:ea typeface="Cambria Math" panose="02040503050406030204" pitchFamily="18" charset="0"/>
                                    <a:sym typeface="Wingdings" pitchFamily="2" charset="2"/>
                                  </a:rPr>
                                </m:ctrlPr>
                              </m:sSubPr>
                              <m:e>
                                <m:r>
                                  <a:rPr lang="en-GB" sz="2400" i="1">
                                    <a:latin typeface="Cambria Math" panose="02040503050406030204" pitchFamily="18" charset="0"/>
                                    <a:ea typeface="Cambria Math" panose="02040503050406030204" pitchFamily="18" charset="0"/>
                                    <a:sym typeface="Wingdings" pitchFamily="2" charset="2"/>
                                  </a:rPr>
                                  <m:t>𝐸</m:t>
                                </m:r>
                              </m:e>
                              <m:sub>
                                <m:r>
                                  <a:rPr lang="en-GB" sz="2400" i="1">
                                    <a:latin typeface="Cambria Math" panose="02040503050406030204" pitchFamily="18" charset="0"/>
                                    <a:ea typeface="Cambria Math" panose="02040503050406030204" pitchFamily="18" charset="0"/>
                                    <a:sym typeface="Wingdings" pitchFamily="2" charset="2"/>
                                  </a:rPr>
                                  <m:t>1</m:t>
                                </m:r>
                              </m:sub>
                            </m:sSub>
                            <m:r>
                              <a:rPr lang="en-GB" sz="2400" b="0" i="1" smtClean="0">
                                <a:latin typeface="Cambria Math" panose="02040503050406030204" pitchFamily="18" charset="0"/>
                                <a:ea typeface="Cambria Math" panose="02040503050406030204" pitchFamily="18" charset="0"/>
                                <a:sym typeface="Wingdings" pitchFamily="2" charset="2"/>
                              </a:rPr>
                              <m:t>+</m:t>
                            </m:r>
                            <m:sSub>
                              <m:sSubPr>
                                <m:ctrlPr>
                                  <a:rPr lang="en-GB" sz="2400" i="1">
                                    <a:latin typeface="Cambria Math" panose="02040503050406030204" pitchFamily="18" charset="0"/>
                                    <a:ea typeface="Cambria Math" panose="02040503050406030204" pitchFamily="18" charset="0"/>
                                    <a:sym typeface="Wingdings" pitchFamily="2" charset="2"/>
                                  </a:rPr>
                                </m:ctrlPr>
                              </m:sSubPr>
                              <m:e>
                                <m:r>
                                  <a:rPr lang="en-GB" sz="2400" i="1">
                                    <a:latin typeface="Cambria Math" panose="02040503050406030204" pitchFamily="18" charset="0"/>
                                    <a:ea typeface="Cambria Math" panose="02040503050406030204" pitchFamily="18" charset="0"/>
                                    <a:sym typeface="Wingdings" pitchFamily="2" charset="2"/>
                                  </a:rPr>
                                  <m:t>𝐸</m:t>
                                </m:r>
                              </m:e>
                              <m:sub>
                                <m:r>
                                  <a:rPr lang="en-GB" sz="2400" i="1">
                                    <a:latin typeface="Cambria Math" panose="02040503050406030204" pitchFamily="18" charset="0"/>
                                    <a:ea typeface="Cambria Math" panose="02040503050406030204" pitchFamily="18" charset="0"/>
                                    <a:sym typeface="Wingdings" pitchFamily="2" charset="2"/>
                                  </a:rPr>
                                  <m:t>1</m:t>
                                </m:r>
                              </m:sub>
                            </m:sSub>
                            <m:r>
                              <a:rPr lang="en-GB" sz="2400" b="0" i="1" smtClean="0">
                                <a:latin typeface="Cambria Math" panose="02040503050406030204" pitchFamily="18" charset="0"/>
                                <a:ea typeface="Cambria Math" panose="02040503050406030204" pitchFamily="18" charset="0"/>
                                <a:sym typeface="Wingdings" pitchFamily="2" charset="2"/>
                              </a:rPr>
                              <m:t>+</m:t>
                            </m:r>
                            <m:sSub>
                              <m:sSubPr>
                                <m:ctrlPr>
                                  <a:rPr lang="en-GB" sz="2400" i="1">
                                    <a:latin typeface="Cambria Math" panose="02040503050406030204" pitchFamily="18" charset="0"/>
                                    <a:ea typeface="Cambria Math" panose="02040503050406030204" pitchFamily="18" charset="0"/>
                                    <a:sym typeface="Wingdings" pitchFamily="2" charset="2"/>
                                  </a:rPr>
                                </m:ctrlPr>
                              </m:sSubPr>
                              <m:e>
                                <m:r>
                                  <a:rPr lang="en-GB" sz="2400" i="1">
                                    <a:latin typeface="Cambria Math" panose="02040503050406030204" pitchFamily="18" charset="0"/>
                                    <a:ea typeface="Cambria Math" panose="02040503050406030204" pitchFamily="18" charset="0"/>
                                    <a:sym typeface="Wingdings" pitchFamily="2" charset="2"/>
                                  </a:rPr>
                                  <m:t>𝐸</m:t>
                                </m:r>
                              </m:e>
                              <m:sub>
                                <m:r>
                                  <a:rPr lang="en-GB" sz="2400" i="1">
                                    <a:latin typeface="Cambria Math" panose="02040503050406030204" pitchFamily="18" charset="0"/>
                                    <a:ea typeface="Cambria Math" panose="02040503050406030204" pitchFamily="18" charset="0"/>
                                    <a:sym typeface="Wingdings" pitchFamily="2" charset="2"/>
                                  </a:rPr>
                                  <m:t>1</m:t>
                                </m:r>
                              </m:sub>
                            </m:sSub>
                            <m:r>
                              <a:rPr lang="en-GB" sz="2400" b="0" i="1" smtClean="0">
                                <a:latin typeface="Cambria Math" panose="02040503050406030204" pitchFamily="18" charset="0"/>
                                <a:ea typeface="Cambria Math" panose="02040503050406030204" pitchFamily="18" charset="0"/>
                                <a:sym typeface="Wingdings" pitchFamily="2" charset="2"/>
                              </a:rPr>
                              <m:t>+</m:t>
                            </m:r>
                            <m:r>
                              <a:rPr lang="en-GB" sz="2400" i="1">
                                <a:latin typeface="Cambria Math" panose="02040503050406030204" pitchFamily="18" charset="0"/>
                                <a:ea typeface="Cambria Math" panose="02040503050406030204" pitchFamily="18" charset="0"/>
                                <a:sym typeface="Wingdings" pitchFamily="2" charset="2"/>
                              </a:rPr>
                              <m:t>𝐸</m:t>
                            </m:r>
                          </m:e>
                          <m:sub>
                            <m:r>
                              <a:rPr lang="en-GB" sz="2400" i="1">
                                <a:latin typeface="Cambria Math" panose="02040503050406030204" pitchFamily="18" charset="0"/>
                                <a:ea typeface="Cambria Math" panose="02040503050406030204" pitchFamily="18" charset="0"/>
                                <a:sym typeface="Wingdings" pitchFamily="2" charset="2"/>
                              </a:rPr>
                              <m:t>2</m:t>
                            </m:r>
                          </m:sub>
                        </m:sSub>
                        <m:r>
                          <a:rPr lang="en-GB" sz="2400" b="0" i="1" smtClean="0">
                            <a:latin typeface="Cambria Math" panose="02040503050406030204" pitchFamily="18" charset="0"/>
                            <a:ea typeface="Cambria Math" panose="02040503050406030204" pitchFamily="18" charset="0"/>
                            <a:sym typeface="Wingdings" pitchFamily="2" charset="2"/>
                          </a:rPr>
                          <m:t>+</m:t>
                        </m:r>
                        <m:sSub>
                          <m:sSubPr>
                            <m:ctrlPr>
                              <a:rPr lang="en-GB" sz="2400" i="1">
                                <a:latin typeface="Cambria Math" panose="02040503050406030204" pitchFamily="18" charset="0"/>
                                <a:ea typeface="Cambria Math" panose="02040503050406030204" pitchFamily="18" charset="0"/>
                                <a:sym typeface="Wingdings" pitchFamily="2" charset="2"/>
                              </a:rPr>
                            </m:ctrlPr>
                          </m:sSubPr>
                          <m:e>
                            <m:r>
                              <a:rPr lang="en-GB" sz="2400" i="1">
                                <a:latin typeface="Cambria Math" panose="02040503050406030204" pitchFamily="18" charset="0"/>
                                <a:ea typeface="Cambria Math" panose="02040503050406030204" pitchFamily="18" charset="0"/>
                                <a:sym typeface="Wingdings" pitchFamily="2" charset="2"/>
                              </a:rPr>
                              <m:t>𝐸</m:t>
                            </m:r>
                          </m:e>
                          <m:sub>
                            <m:r>
                              <a:rPr lang="en-GB" sz="2400" i="1">
                                <a:latin typeface="Cambria Math" panose="02040503050406030204" pitchFamily="18" charset="0"/>
                                <a:ea typeface="Cambria Math" panose="02040503050406030204" pitchFamily="18" charset="0"/>
                                <a:sym typeface="Wingdings" pitchFamily="2" charset="2"/>
                              </a:rPr>
                              <m:t>1</m:t>
                            </m:r>
                          </m:sub>
                        </m:sSub>
                        <m:r>
                          <a:rPr lang="en-GB" sz="2400" b="0" i="1" smtClean="0">
                            <a:latin typeface="Cambria Math" panose="02040503050406030204" pitchFamily="18" charset="0"/>
                            <a:ea typeface="Cambria Math" panose="02040503050406030204" pitchFamily="18" charset="0"/>
                            <a:sym typeface="Wingdings" pitchFamily="2" charset="2"/>
                          </a:rPr>
                          <m:t>+</m:t>
                        </m:r>
                        <m:sSub>
                          <m:sSubPr>
                            <m:ctrlPr>
                              <a:rPr lang="en-GB" sz="2400" i="1">
                                <a:latin typeface="Cambria Math" panose="02040503050406030204" pitchFamily="18" charset="0"/>
                                <a:ea typeface="Cambria Math" panose="02040503050406030204" pitchFamily="18" charset="0"/>
                                <a:sym typeface="Wingdings" pitchFamily="2" charset="2"/>
                              </a:rPr>
                            </m:ctrlPr>
                          </m:sSubPr>
                          <m:e>
                            <m:r>
                              <a:rPr lang="en-GB" sz="2400" i="1">
                                <a:latin typeface="Cambria Math" panose="02040503050406030204" pitchFamily="18" charset="0"/>
                                <a:ea typeface="Cambria Math" panose="02040503050406030204" pitchFamily="18" charset="0"/>
                                <a:sym typeface="Wingdings" pitchFamily="2" charset="2"/>
                              </a:rPr>
                              <m:t>𝐸</m:t>
                            </m:r>
                          </m:e>
                          <m:sub>
                            <m:r>
                              <a:rPr lang="en-GB" sz="2400" i="1">
                                <a:latin typeface="Cambria Math" panose="02040503050406030204" pitchFamily="18" charset="0"/>
                                <a:ea typeface="Cambria Math" panose="02040503050406030204" pitchFamily="18" charset="0"/>
                                <a:sym typeface="Wingdings" pitchFamily="2" charset="2"/>
                              </a:rPr>
                              <m:t>1</m:t>
                            </m:r>
                          </m:sub>
                        </m:sSub>
                      </m:e>
                    </m:d>
                  </m:oMath>
                </a14:m>
                <a:r>
                  <a:rPr lang="en-GB" sz="2400" dirty="0"/>
                  <a:t>/7</a:t>
                </a:r>
              </a:p>
              <a:p>
                <a:pPr algn="just"/>
                <a:r>
                  <a:rPr lang="en-GB" sz="2400" dirty="0">
                    <a:solidFill>
                      <a:srgbClr val="FF0000"/>
                    </a:solidFill>
                  </a:rPr>
                  <a:t>…</a:t>
                </a:r>
              </a:p>
            </p:txBody>
          </p:sp>
        </mc:Choice>
        <mc:Fallback xmlns="">
          <p:sp>
            <p:nvSpPr>
              <p:cNvPr id="183" name="TextBox 182">
                <a:extLst>
                  <a:ext uri="{FF2B5EF4-FFF2-40B4-BE49-F238E27FC236}">
                    <a16:creationId xmlns:a16="http://schemas.microsoft.com/office/drawing/2014/main" id="{A72AAFA1-240A-615D-6F1B-627A7C720FE3}"/>
                  </a:ext>
                </a:extLst>
              </p:cNvPr>
              <p:cNvSpPr txBox="1">
                <a:spLocks noRot="1" noChangeAspect="1" noMove="1" noResize="1" noEditPoints="1" noAdjustHandles="1" noChangeArrowheads="1" noChangeShapeType="1" noTextEdit="1"/>
              </p:cNvSpPr>
              <p:nvPr/>
            </p:nvSpPr>
            <p:spPr>
              <a:xfrm>
                <a:off x="363724" y="3098529"/>
                <a:ext cx="6037075" cy="2677656"/>
              </a:xfrm>
              <a:prstGeom prst="rect">
                <a:avLst/>
              </a:prstGeom>
              <a:blipFill>
                <a:blip r:embed="rId2"/>
                <a:stretch>
                  <a:fillRect l="-1468" b="-3756"/>
                </a:stretch>
              </a:blipFill>
            </p:spPr>
            <p:txBody>
              <a:bodyPr/>
              <a:lstStyle/>
              <a:p>
                <a:r>
                  <a:rPr lang="en-US">
                    <a:noFill/>
                  </a:rPr>
                  <a:t> </a:t>
                </a:r>
              </a:p>
            </p:txBody>
          </p:sp>
        </mc:Fallback>
      </mc:AlternateContent>
      <p:sp>
        <p:nvSpPr>
          <p:cNvPr id="190" name="Title 1">
            <a:extLst>
              <a:ext uri="{FF2B5EF4-FFF2-40B4-BE49-F238E27FC236}">
                <a16:creationId xmlns:a16="http://schemas.microsoft.com/office/drawing/2014/main" id="{C88DBC90-308C-06C2-7091-67D6BBC023E9}"/>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4" name="Slide Number Placeholder 3">
            <a:extLst>
              <a:ext uri="{FF2B5EF4-FFF2-40B4-BE49-F238E27FC236}">
                <a16:creationId xmlns:a16="http://schemas.microsoft.com/office/drawing/2014/main" id="{F575244E-E521-9496-5C82-5A771059EBC4}"/>
              </a:ext>
            </a:extLst>
          </p:cNvPr>
          <p:cNvSpPr>
            <a:spLocks noGrp="1"/>
          </p:cNvSpPr>
          <p:nvPr>
            <p:ph type="sldNum" sz="quarter" idx="12"/>
          </p:nvPr>
        </p:nvSpPr>
        <p:spPr/>
        <p:txBody>
          <a:bodyPr/>
          <a:lstStyle/>
          <a:p>
            <a:fld id="{9C500B1B-5A23-E34C-AFD7-F809790A889D}" type="slidenum">
              <a:rPr lang="en-SI" smtClean="0"/>
              <a:t>18</a:t>
            </a:fld>
            <a:endParaRPr lang="en-SI"/>
          </a:p>
        </p:txBody>
      </p:sp>
    </p:spTree>
    <p:extLst>
      <p:ext uri="{BB962C8B-B14F-4D97-AF65-F5344CB8AC3E}">
        <p14:creationId xmlns:p14="http://schemas.microsoft.com/office/powerpoint/2010/main" val="242029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7027F3-A485-804E-AD5D-2A461E8086A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 </a:t>
            </a:r>
            <a:r>
              <a:rPr lang="en-US" sz="5400" b="1" kern="1200" dirty="0">
                <a:solidFill>
                  <a:srgbClr val="FFFFFF"/>
                </a:solidFill>
                <a:latin typeface="+mj-lt"/>
                <a:ea typeface="+mj-ea"/>
                <a:cs typeface="+mj-cs"/>
              </a:rPr>
              <a:t>Literature</a:t>
            </a:r>
            <a:r>
              <a:rPr lang="en-US" sz="5400" kern="1200" dirty="0">
                <a:solidFill>
                  <a:srgbClr val="FFFFFF"/>
                </a:solidFill>
                <a:latin typeface="+mj-lt"/>
                <a:ea typeface="+mj-ea"/>
                <a:cs typeface="+mj-cs"/>
              </a:rPr>
              <a: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CB8D6CE0-A6B9-A745-AA83-37D187892BAA}"/>
              </a:ext>
            </a:extLst>
          </p:cNvPr>
          <p:cNvGraphicFramePr>
            <a:graphicFrameLocks noGrp="1"/>
          </p:cNvGraphicFramePr>
          <p:nvPr>
            <p:extLst>
              <p:ext uri="{D42A27DB-BD31-4B8C-83A1-F6EECF244321}">
                <p14:modId xmlns:p14="http://schemas.microsoft.com/office/powerpoint/2010/main" val="3888223142"/>
              </p:ext>
            </p:extLst>
          </p:nvPr>
        </p:nvGraphicFramePr>
        <p:xfrm>
          <a:off x="526073" y="2310834"/>
          <a:ext cx="11139854" cy="3901440"/>
        </p:xfrm>
        <a:graphic>
          <a:graphicData uri="http://schemas.openxmlformats.org/drawingml/2006/table">
            <a:tbl>
              <a:tblPr>
                <a:tableStyleId>{8799B23B-EC83-4686-B30A-512413B5E67A}</a:tableStyleId>
              </a:tblPr>
              <a:tblGrid>
                <a:gridCol w="11139854">
                  <a:extLst>
                    <a:ext uri="{9D8B030D-6E8A-4147-A177-3AD203B41FA5}">
                      <a16:colId xmlns:a16="http://schemas.microsoft.com/office/drawing/2014/main" val="1867045124"/>
                    </a:ext>
                  </a:extLst>
                </a:gridCol>
              </a:tblGrid>
              <a:tr h="1106424">
                <a:tc>
                  <a:txBody>
                    <a:bodyPr/>
                    <a:lstStyle/>
                    <a:p>
                      <a:pPr algn="ctr">
                        <a:spcAft>
                          <a:spcPts val="0"/>
                        </a:spcAft>
                      </a:pPr>
                      <a:r>
                        <a:rPr lang="en-GB" sz="3200" kern="0" dirty="0">
                          <a:solidFill>
                            <a:schemeClr val="tx1">
                              <a:alpha val="18000"/>
                            </a:schemeClr>
                          </a:solidFill>
                          <a:effectLst/>
                        </a:rPr>
                        <a:t>R.W. Hamming: </a:t>
                      </a:r>
                      <a:r>
                        <a:rPr lang="en-GB" sz="3200" b="1" i="1" kern="0" dirty="0">
                          <a:solidFill>
                            <a:schemeClr val="tx1">
                              <a:alpha val="18000"/>
                            </a:schemeClr>
                          </a:solidFill>
                          <a:effectLst/>
                        </a:rPr>
                        <a:t>Numerical Methods for Scientists and Engineers</a:t>
                      </a:r>
                      <a:r>
                        <a:rPr lang="en-GB" sz="3200" kern="0" dirty="0">
                          <a:solidFill>
                            <a:schemeClr val="tx1">
                              <a:alpha val="18000"/>
                            </a:schemeClr>
                          </a:solidFill>
                          <a:effectLst/>
                        </a:rPr>
                        <a:t>, Dover Publications, 1973</a:t>
                      </a:r>
                    </a:p>
                    <a:p>
                      <a:pPr algn="ctr">
                        <a:spcAft>
                          <a:spcPts val="0"/>
                        </a:spcAft>
                      </a:pPr>
                      <a:r>
                        <a:rPr lang="en-GB" sz="3200" kern="0" dirty="0">
                          <a:solidFill>
                            <a:schemeClr val="tx1">
                              <a:alpha val="18000"/>
                            </a:schemeClr>
                          </a:solidFill>
                          <a:effectLst/>
                        </a:rPr>
                        <a:t>T. Pang: </a:t>
                      </a:r>
                      <a:r>
                        <a:rPr lang="en-GB" sz="3200" b="1" i="1" kern="0" dirty="0">
                          <a:solidFill>
                            <a:schemeClr val="tx1">
                              <a:alpha val="18000"/>
                            </a:schemeClr>
                          </a:solidFill>
                          <a:effectLst/>
                        </a:rPr>
                        <a:t>An Introduction to Computational Physics</a:t>
                      </a:r>
                      <a:r>
                        <a:rPr lang="en-GB" sz="3200" b="0" i="0" kern="0" dirty="0">
                          <a:solidFill>
                            <a:schemeClr val="tx1">
                              <a:alpha val="18000"/>
                            </a:schemeClr>
                          </a:solidFill>
                          <a:effectLst/>
                        </a:rPr>
                        <a:t>, Cambridge University Press, 1997</a:t>
                      </a:r>
                    </a:p>
                    <a:p>
                      <a:pPr algn="ctr">
                        <a:spcAft>
                          <a:spcPts val="0"/>
                        </a:spcAft>
                      </a:pPr>
                      <a:endParaRPr lang="en-GB" sz="3200" b="0" i="0" kern="0" dirty="0">
                        <a:solidFill>
                          <a:schemeClr val="tx1">
                            <a:alpha val="18000"/>
                          </a:schemeClr>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3200" kern="1200" dirty="0">
                          <a:solidFill>
                            <a:schemeClr val="tx1"/>
                          </a:solidFill>
                          <a:effectLst/>
                          <a:latin typeface="+mn-lt"/>
                          <a:ea typeface="+mn-ea"/>
                          <a:cs typeface="+mn-cs"/>
                        </a:rPr>
                        <a:t>D. Frenkel, B. Smit: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3200" b="1" i="1" kern="1200" dirty="0">
                          <a:solidFill>
                            <a:schemeClr val="tx1"/>
                          </a:solidFill>
                          <a:effectLst/>
                          <a:latin typeface="+mn-lt"/>
                          <a:ea typeface="+mn-ea"/>
                          <a:cs typeface="+mn-cs"/>
                        </a:rPr>
                        <a:t>Understanding Molecular Simulation</a:t>
                      </a:r>
                      <a:endParaRPr lang="en-GB" sz="3200" b="0" i="1" kern="1200" dirty="0">
                        <a:solidFill>
                          <a:schemeClr val="tx1"/>
                        </a:solidFill>
                        <a:effectLst/>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SI" sz="3200" b="0" i="0" kern="1200">
                          <a:solidFill>
                            <a:schemeClr val="tx1"/>
                          </a:solidFill>
                          <a:effectLst/>
                          <a:latin typeface="+mn-lt"/>
                          <a:ea typeface="+mn-ea"/>
                          <a:cs typeface="+mn-cs"/>
                        </a:rPr>
                        <a:t>Academic </a:t>
                      </a:r>
                      <a:r>
                        <a:rPr lang="en-SI" sz="3200" b="0" i="0" kern="1200" dirty="0">
                          <a:solidFill>
                            <a:schemeClr val="tx1"/>
                          </a:solidFill>
                          <a:effectLst/>
                          <a:latin typeface="+mn-lt"/>
                          <a:ea typeface="+mn-ea"/>
                          <a:cs typeface="+mn-cs"/>
                        </a:rPr>
                        <a:t>Press, 2002</a:t>
                      </a:r>
                      <a:endParaRPr lang="en-SI" sz="3200" b="0" kern="100" dirty="0">
                        <a:effectLst/>
                        <a:latin typeface="Times New Roman" panose="02020603050405020304" pitchFamily="18" charset="0"/>
                        <a:ea typeface="SimSun" panose="02010600030101010101" pitchFamily="2" charset="-122"/>
                      </a:endParaRPr>
                    </a:p>
                  </a:txBody>
                  <a:tcPr marL="314325" marR="314325" marT="0" marB="0"/>
                </a:tc>
                <a:extLst>
                  <a:ext uri="{0D108BD9-81ED-4DB2-BD59-A6C34878D82A}">
                    <a16:rowId xmlns:a16="http://schemas.microsoft.com/office/drawing/2014/main" val="2716937851"/>
                  </a:ext>
                </a:extLst>
              </a:tr>
            </a:tbl>
          </a:graphicData>
        </a:graphic>
      </p:graphicFrame>
      <p:sp>
        <p:nvSpPr>
          <p:cNvPr id="4" name="Slide Number Placeholder 3">
            <a:extLst>
              <a:ext uri="{FF2B5EF4-FFF2-40B4-BE49-F238E27FC236}">
                <a16:creationId xmlns:a16="http://schemas.microsoft.com/office/drawing/2014/main" id="{49D53B33-2B60-DAF5-4EC1-C7B974B32608}"/>
              </a:ext>
            </a:extLst>
          </p:cNvPr>
          <p:cNvSpPr>
            <a:spLocks noGrp="1"/>
          </p:cNvSpPr>
          <p:nvPr>
            <p:ph type="sldNum" sz="quarter" idx="12"/>
          </p:nvPr>
        </p:nvSpPr>
        <p:spPr/>
        <p:txBody>
          <a:bodyPr/>
          <a:lstStyle/>
          <a:p>
            <a:fld id="{9C500B1B-5A23-E34C-AFD7-F809790A889D}" type="slidenum">
              <a:rPr lang="en-SI" smtClean="0"/>
              <a:t>1</a:t>
            </a:fld>
            <a:endParaRPr lang="en-SI"/>
          </a:p>
        </p:txBody>
      </p:sp>
    </p:spTree>
    <p:extLst>
      <p:ext uri="{BB962C8B-B14F-4D97-AF65-F5344CB8AC3E}">
        <p14:creationId xmlns:p14="http://schemas.microsoft.com/office/powerpoint/2010/main" val="2458196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p:sp>
        <p:nvSpPr>
          <p:cNvPr id="6" name="TextBox 5">
            <a:extLst>
              <a:ext uri="{FF2B5EF4-FFF2-40B4-BE49-F238E27FC236}">
                <a16:creationId xmlns:a16="http://schemas.microsoft.com/office/drawing/2014/main" id="{CF386233-60F1-5B42-866A-5BC0EE1A0EFE}"/>
              </a:ext>
            </a:extLst>
          </p:cNvPr>
          <p:cNvSpPr txBox="1"/>
          <p:nvPr/>
        </p:nvSpPr>
        <p:spPr>
          <a:xfrm>
            <a:off x="-1" y="1874264"/>
            <a:ext cx="12192001" cy="584775"/>
          </a:xfrm>
          <a:prstGeom prst="rect">
            <a:avLst/>
          </a:prstGeom>
          <a:noFill/>
        </p:spPr>
        <p:txBody>
          <a:bodyPr wrap="square" rtlCol="0">
            <a:spAutoFit/>
          </a:bodyPr>
          <a:lstStyle/>
          <a:p>
            <a:pPr algn="ctr"/>
            <a:r>
              <a:rPr lang="en-SI" sz="3200" b="1" dirty="0">
                <a:solidFill>
                  <a:srgbClr val="FF0000"/>
                </a:solidFill>
              </a:rPr>
              <a:t>RANDOM NUMBERS IN COMPUTATION </a:t>
            </a:r>
          </a:p>
        </p:txBody>
      </p:sp>
      <p:sp>
        <p:nvSpPr>
          <p:cNvPr id="4" name="TextBox 3">
            <a:extLst>
              <a:ext uri="{FF2B5EF4-FFF2-40B4-BE49-F238E27FC236}">
                <a16:creationId xmlns:a16="http://schemas.microsoft.com/office/drawing/2014/main" id="{F864E312-9CE8-0D41-ABA8-E936265744F9}"/>
              </a:ext>
            </a:extLst>
          </p:cNvPr>
          <p:cNvSpPr txBox="1"/>
          <p:nvPr/>
        </p:nvSpPr>
        <p:spPr>
          <a:xfrm>
            <a:off x="630623" y="2967335"/>
            <a:ext cx="11196476" cy="923330"/>
          </a:xfrm>
          <a:prstGeom prst="rect">
            <a:avLst/>
          </a:prstGeom>
          <a:noFill/>
        </p:spPr>
        <p:txBody>
          <a:bodyPr wrap="square" rtlCol="0">
            <a:spAutoFit/>
          </a:bodyPr>
          <a:lstStyle/>
          <a:p>
            <a:r>
              <a:rPr lang="en-SI" b="1" dirty="0">
                <a:solidFill>
                  <a:srgbClr val="FF0000"/>
                </a:solidFill>
              </a:rPr>
              <a:t>Why do we need random numbers? </a:t>
            </a:r>
          </a:p>
          <a:p>
            <a:pPr marL="285750" indent="-285750">
              <a:buFont typeface="Wingdings" pitchFamily="2" charset="2"/>
              <a:buChar char="à"/>
            </a:pPr>
            <a:r>
              <a:rPr lang="en-SI" b="1" dirty="0">
                <a:sym typeface="Wingdings" pitchFamily="2" charset="2"/>
              </a:rPr>
              <a:t>Simulation of random processes </a:t>
            </a:r>
            <a:r>
              <a:rPr lang="en-SI" sz="1400" i="1" dirty="0">
                <a:sym typeface="Wingdings" pitchFamily="2" charset="2"/>
              </a:rPr>
              <a:t>(nuclear decay, Brownian motion, reactions, weather…, </a:t>
            </a:r>
            <a:r>
              <a:rPr lang="en-SI" sz="1400" b="1" i="1" dirty="0">
                <a:solidFill>
                  <a:srgbClr val="FF0000"/>
                </a:solidFill>
                <a:sym typeface="Wingdings" pitchFamily="2" charset="2"/>
              </a:rPr>
              <a:t>noise</a:t>
            </a:r>
            <a:r>
              <a:rPr lang="en-SI" sz="1400" i="1" dirty="0">
                <a:sym typeface="Wingdings" pitchFamily="2" charset="2"/>
              </a:rPr>
              <a:t>)</a:t>
            </a:r>
          </a:p>
          <a:p>
            <a:pPr marL="285750" lvl="0" indent="-285750">
              <a:buFont typeface="Wingdings" pitchFamily="2" charset="2"/>
              <a:buChar char="à"/>
            </a:pPr>
            <a:r>
              <a:rPr lang="en-GB" b="1" dirty="0">
                <a:solidFill>
                  <a:prstClr val="black"/>
                </a:solidFill>
                <a:sym typeface="Wingdings" pitchFamily="2" charset="2"/>
              </a:rPr>
              <a:t>P</a:t>
            </a:r>
            <a:r>
              <a:rPr lang="en-SI" b="1" dirty="0">
                <a:solidFill>
                  <a:prstClr val="black"/>
                </a:solidFill>
                <a:sym typeface="Wingdings" pitchFamily="2" charset="2"/>
              </a:rPr>
              <a:t>robability </a:t>
            </a:r>
            <a:r>
              <a:rPr lang="en-SI" sz="1400" i="1" dirty="0">
                <a:solidFill>
                  <a:prstClr val="black"/>
                </a:solidFill>
                <a:sym typeface="Wingdings" pitchFamily="2" charset="2"/>
              </a:rPr>
              <a:t>(using randomness to </a:t>
            </a:r>
            <a:r>
              <a:rPr lang="en-SI" sz="1400" b="1" i="1" dirty="0">
                <a:solidFill>
                  <a:prstClr val="black"/>
                </a:solidFill>
                <a:sym typeface="Wingdings" pitchFamily="2" charset="2"/>
              </a:rPr>
              <a:t>test theories </a:t>
            </a:r>
            <a:r>
              <a:rPr lang="en-SI" sz="1400" i="1" dirty="0">
                <a:solidFill>
                  <a:prstClr val="black"/>
                </a:solidFill>
                <a:sym typeface="Wingdings" pitchFamily="2" charset="2"/>
              </a:rPr>
              <a:t>or </a:t>
            </a:r>
            <a:r>
              <a:rPr lang="en-SI" sz="1400" b="1" i="1" dirty="0">
                <a:solidFill>
                  <a:prstClr val="black"/>
                </a:solidFill>
                <a:sym typeface="Wingdings" pitchFamily="2" charset="2"/>
              </a:rPr>
              <a:t>estimate constants</a:t>
            </a:r>
            <a:r>
              <a:rPr lang="en-SI" sz="1400" i="1" dirty="0">
                <a:solidFill>
                  <a:prstClr val="black"/>
                </a:solidFill>
                <a:sym typeface="Wingdings" pitchFamily="2" charset="2"/>
              </a:rPr>
              <a:t>…)</a:t>
            </a:r>
          </a:p>
        </p:txBody>
      </p:sp>
    </p:spTree>
    <p:extLst>
      <p:ext uri="{BB962C8B-B14F-4D97-AF65-F5344CB8AC3E}">
        <p14:creationId xmlns:p14="http://schemas.microsoft.com/office/powerpoint/2010/main" val="916450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p:grpSp>
        <p:nvGrpSpPr>
          <p:cNvPr id="6" name="Group 5">
            <a:extLst>
              <a:ext uri="{FF2B5EF4-FFF2-40B4-BE49-F238E27FC236}">
                <a16:creationId xmlns:a16="http://schemas.microsoft.com/office/drawing/2014/main" id="{35B5DAF6-A519-4D48-A1A9-0F0D27FFD012}"/>
              </a:ext>
            </a:extLst>
          </p:cNvPr>
          <p:cNvGrpSpPr/>
          <p:nvPr/>
        </p:nvGrpSpPr>
        <p:grpSpPr>
          <a:xfrm>
            <a:off x="509362" y="1166948"/>
            <a:ext cx="11432151" cy="5155475"/>
            <a:chOff x="137424" y="1079862"/>
            <a:chExt cx="12138791" cy="5267088"/>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FC43FE6-C0C5-BB4C-9519-9CCA3CDF775C}"/>
                    </a:ext>
                  </a:extLst>
                </p:cNvPr>
                <p:cNvSpPr txBox="1"/>
                <p:nvPr/>
              </p:nvSpPr>
              <p:spPr>
                <a:xfrm>
                  <a:off x="9006373" y="1079862"/>
                  <a:ext cx="3269842" cy="5267087"/>
                </a:xfrm>
                <a:prstGeom prst="rect">
                  <a:avLst/>
                </a:prstGeom>
                <a:noFill/>
                <a:ln w="38100">
                  <a:solidFill>
                    <a:schemeClr val="accent1"/>
                  </a:solidFill>
                </a:ln>
              </p:spPr>
              <p:txBody>
                <a:bodyPr wrap="square" rtlCol="0">
                  <a:spAutoFit/>
                </a:bodyPr>
                <a:lstStyle/>
                <a:p>
                  <a:r>
                    <a:rPr lang="en-GB" dirty="0">
                      <a:sym typeface="Wingdings" pitchFamily="2" charset="2"/>
                    </a:rPr>
                    <a:t>EXAMPLE 2: </a:t>
                  </a:r>
                  <a:r>
                    <a:rPr lang="en-GB" b="1" dirty="0">
                      <a:sym typeface="Wingdings" pitchFamily="2" charset="2"/>
                    </a:rPr>
                    <a:t>Estimating </a:t>
                  </a:r>
                  <a14:m>
                    <m:oMath xmlns:m="http://schemas.openxmlformats.org/officeDocument/2006/math">
                      <m:r>
                        <a:rPr lang="en-GB" b="1" i="1" smtClean="0">
                          <a:latin typeface="Cambria Math" panose="02040503050406030204" pitchFamily="18" charset="0"/>
                          <a:sym typeface="Wingdings" pitchFamily="2" charset="2"/>
                        </a:rPr>
                        <m:t>𝒆</m:t>
                      </m:r>
                    </m:oMath>
                  </a14:m>
                  <a:endParaRPr lang="en-GB" b="1" dirty="0">
                    <a:sym typeface="Wingdings" pitchFamily="2" charset="2"/>
                  </a:endParaRPr>
                </a:p>
                <a:p>
                  <a:r>
                    <a:rPr lang="en-SI" sz="1400" dirty="0">
                      <a:sym typeface="Wingdings" pitchFamily="2" charset="2"/>
                    </a:rPr>
                    <a:t>(Roger Pinkham, ~ 1960)</a:t>
                  </a:r>
                </a:p>
                <a:p>
                  <a:endParaRPr lang="en-SI" sz="1400" dirty="0">
                    <a:sym typeface="Wingdings" pitchFamily="2" charset="2"/>
                  </a:endParaRPr>
                </a:p>
                <a:p>
                  <a:pPr marL="285750" indent="-285750">
                    <a:buFont typeface="Arial" panose="020B0604020202020204" pitchFamily="34" charset="0"/>
                    <a:buChar char="•"/>
                  </a:pPr>
                  <a:r>
                    <a:rPr lang="en-SI" sz="1400" dirty="0">
                      <a:sym typeface="Wingdings" pitchFamily="2" charset="2"/>
                    </a:rPr>
                    <a:t>We draw </a:t>
                  </a:r>
                  <a14:m>
                    <m:oMath xmlns:m="http://schemas.openxmlformats.org/officeDocument/2006/math">
                      <m:r>
                        <a:rPr lang="en-GB" sz="1400" b="0" i="1" smtClean="0">
                          <a:latin typeface="Cambria Math" panose="02040503050406030204" pitchFamily="18" charset="0"/>
                          <a:sym typeface="Wingdings" pitchFamily="2" charset="2"/>
                        </a:rPr>
                        <m:t>2</m:t>
                      </m:r>
                      <m:r>
                        <a:rPr lang="en-GB" sz="1400" b="0" i="1" smtClean="0">
                          <a:latin typeface="Cambria Math" panose="02040503050406030204" pitchFamily="18" charset="0"/>
                          <a:sym typeface="Wingdings" pitchFamily="2" charset="2"/>
                        </a:rPr>
                        <m:t>𝑘</m:t>
                      </m:r>
                    </m:oMath>
                  </a14:m>
                  <a:r>
                    <a:rPr lang="en-SI" sz="1400" dirty="0">
                      <a:sym typeface="Wingdings" pitchFamily="2" charset="2"/>
                    </a:rPr>
                    <a:t> numbers </a:t>
                  </a:r>
                  <a14:m>
                    <m:oMath xmlns:m="http://schemas.openxmlformats.org/officeDocument/2006/math">
                      <m:d>
                        <m:dPr>
                          <m:begChr m:val="{"/>
                          <m:endChr m:val="}"/>
                          <m:ctrlPr>
                            <a:rPr lang="en-SI" sz="1400" i="1" smtClean="0">
                              <a:latin typeface="Cambria Math" panose="02040503050406030204" pitchFamily="18" charset="0"/>
                              <a:sym typeface="Wingdings" pitchFamily="2" charset="2"/>
                            </a:rPr>
                          </m:ctrlPr>
                        </m:dPr>
                        <m:e>
                          <m:sSub>
                            <m:sSubPr>
                              <m:ctrlPr>
                                <a:rPr lang="en-SI" sz="1400" i="1" smtClean="0">
                                  <a:latin typeface="Cambria Math" panose="02040503050406030204" pitchFamily="18" charset="0"/>
                                  <a:sym typeface="Wingdings" pitchFamily="2" charset="2"/>
                                </a:rPr>
                              </m:ctrlPr>
                            </m:sSubPr>
                            <m:e>
                              <m:r>
                                <a:rPr lang="en-GB" sz="1400" b="0" i="1" smtClean="0">
                                  <a:latin typeface="Cambria Math" panose="02040503050406030204" pitchFamily="18" charset="0"/>
                                  <a:sym typeface="Wingdings" pitchFamily="2" charset="2"/>
                                </a:rPr>
                                <m:t>𝑥</m:t>
                              </m:r>
                            </m:e>
                            <m:sub>
                              <m:r>
                                <a:rPr lang="en-GB" sz="1400" b="0" i="1" smtClean="0">
                                  <a:latin typeface="Cambria Math" panose="02040503050406030204" pitchFamily="18" charset="0"/>
                                  <a:sym typeface="Wingdings" pitchFamily="2" charset="2"/>
                                </a:rPr>
                                <m:t>1</m:t>
                              </m:r>
                            </m:sub>
                          </m:sSub>
                          <m:r>
                            <a:rPr lang="en-GB" sz="1400" b="0" i="1" smtClean="0">
                              <a:latin typeface="Cambria Math" panose="02040503050406030204" pitchFamily="18" charset="0"/>
                              <a:sym typeface="Wingdings" pitchFamily="2" charset="2"/>
                            </a:rPr>
                            <m:t>,</m:t>
                          </m:r>
                          <m:r>
                            <a:rPr lang="en-GB" sz="1400" b="0" i="1" smtClean="0">
                              <a:latin typeface="Cambria Math" panose="02040503050406030204" pitchFamily="18" charset="0"/>
                              <a:ea typeface="Cambria Math" panose="02040503050406030204" pitchFamily="18" charset="0"/>
                              <a:sym typeface="Wingdings" pitchFamily="2" charset="2"/>
                            </a:rPr>
                            <m:t>⋯,</m:t>
                          </m:r>
                          <m:sSub>
                            <m:sSubPr>
                              <m:ctrlPr>
                                <a:rPr lang="en-SI" sz="1400" i="1">
                                  <a:latin typeface="Cambria Math" panose="02040503050406030204" pitchFamily="18" charset="0"/>
                                  <a:sym typeface="Wingdings" pitchFamily="2" charset="2"/>
                                </a:rPr>
                              </m:ctrlPr>
                            </m:sSubPr>
                            <m:e>
                              <m:r>
                                <a:rPr lang="en-GB" sz="1400" i="1">
                                  <a:latin typeface="Cambria Math" panose="02040503050406030204" pitchFamily="18" charset="0"/>
                                  <a:sym typeface="Wingdings" pitchFamily="2" charset="2"/>
                                </a:rPr>
                                <m:t>𝑥</m:t>
                              </m:r>
                            </m:e>
                            <m:sub>
                              <m:r>
                                <a:rPr lang="en-GB" sz="1400" b="0" i="1" smtClean="0">
                                  <a:latin typeface="Cambria Math" panose="02040503050406030204" pitchFamily="18" charset="0"/>
                                  <a:sym typeface="Wingdings" pitchFamily="2" charset="2"/>
                                </a:rPr>
                                <m:t>2</m:t>
                              </m:r>
                              <m:r>
                                <a:rPr lang="en-GB" sz="1400" b="0" i="1" smtClean="0">
                                  <a:latin typeface="Cambria Math" panose="02040503050406030204" pitchFamily="18" charset="0"/>
                                  <a:sym typeface="Wingdings" pitchFamily="2" charset="2"/>
                                </a:rPr>
                                <m:t>𝑘</m:t>
                              </m:r>
                            </m:sub>
                          </m:sSub>
                        </m:e>
                      </m:d>
                    </m:oMath>
                  </a14:m>
                  <a:r>
                    <a:rPr lang="en-SI" sz="1400" dirty="0">
                      <a:sym typeface="Wingdings" pitchFamily="2" charset="2"/>
                    </a:rPr>
                    <a:t> from a random source</a:t>
                  </a:r>
                </a:p>
                <a:p>
                  <a:pPr marL="285750" indent="-285750">
                    <a:buFont typeface="Arial" panose="020B0604020202020204" pitchFamily="34" charset="0"/>
                    <a:buChar char="•"/>
                  </a:pPr>
                  <a14:m>
                    <m:oMath xmlns:m="http://schemas.openxmlformats.org/officeDocument/2006/math">
                      <m:r>
                        <a:rPr lang="en-GB" sz="1400" i="1">
                          <a:latin typeface="Cambria Math" panose="02040503050406030204" pitchFamily="18" charset="0"/>
                          <a:sym typeface="Wingdings" pitchFamily="2" charset="2"/>
                        </a:rPr>
                        <m:t>2</m:t>
                      </m:r>
                      <m:r>
                        <a:rPr lang="en-GB" sz="1400" i="1">
                          <a:latin typeface="Cambria Math" panose="02040503050406030204" pitchFamily="18" charset="0"/>
                          <a:sym typeface="Wingdings" pitchFamily="2" charset="2"/>
                        </a:rPr>
                        <m:t>𝑘</m:t>
                      </m:r>
                    </m:oMath>
                  </a14:m>
                  <a:r>
                    <a:rPr lang="en-SI" sz="1400" dirty="0">
                      <a:sym typeface="Wingdings" pitchFamily="2" charset="2"/>
                    </a:rPr>
                    <a:t> numbers </a:t>
                  </a:r>
                  <a14:m>
                    <m:oMath xmlns:m="http://schemas.openxmlformats.org/officeDocument/2006/math">
                      <m:sSub>
                        <m:sSubPr>
                          <m:ctrlPr>
                            <a:rPr lang="en-SI" sz="1400" i="1">
                              <a:latin typeface="Cambria Math" panose="02040503050406030204" pitchFamily="18" charset="0"/>
                              <a:sym typeface="Wingdings" pitchFamily="2" charset="2"/>
                            </a:rPr>
                          </m:ctrlPr>
                        </m:sSubPr>
                        <m:e>
                          <m:r>
                            <a:rPr lang="en-GB" sz="1400" i="1">
                              <a:latin typeface="Cambria Math" panose="02040503050406030204" pitchFamily="18" charset="0"/>
                              <a:sym typeface="Wingdings" pitchFamily="2" charset="2"/>
                            </a:rPr>
                            <m:t>𝑥</m:t>
                          </m:r>
                        </m:e>
                        <m:sub>
                          <m:r>
                            <a:rPr lang="en-GB" sz="1400" i="1">
                              <a:latin typeface="Cambria Math" panose="02040503050406030204" pitchFamily="18" charset="0"/>
                              <a:sym typeface="Wingdings" pitchFamily="2" charset="2"/>
                            </a:rPr>
                            <m:t>𝑖</m:t>
                          </m:r>
                        </m:sub>
                      </m:sSub>
                    </m:oMath>
                  </a14:m>
                  <a:r>
                    <a:rPr lang="en-SI" sz="1400" dirty="0">
                      <a:sym typeface="Wingdings" pitchFamily="2" charset="2"/>
                    </a:rPr>
                    <a:t> have</a:t>
                  </a:r>
                  <a:r>
                    <a:rPr lang="en-GB" sz="1400" dirty="0">
                      <a:sym typeface="Wingdings" pitchFamily="2" charset="2"/>
                    </a:rPr>
                    <a:t> </a:t>
                  </a:r>
                  <a14:m>
                    <m:oMath xmlns:m="http://schemas.openxmlformats.org/officeDocument/2006/math">
                      <m:d>
                        <m:dPr>
                          <m:ctrlPr>
                            <a:rPr lang="en-GB" sz="1400" i="1">
                              <a:latin typeface="Cambria Math" panose="02040503050406030204" pitchFamily="18" charset="0"/>
                              <a:sym typeface="Wingdings" pitchFamily="2" charset="2"/>
                            </a:rPr>
                          </m:ctrlPr>
                        </m:dPr>
                        <m:e>
                          <m:r>
                            <a:rPr lang="en-GB" sz="1400" i="1">
                              <a:latin typeface="Cambria Math" panose="02040503050406030204" pitchFamily="18" charset="0"/>
                              <a:sym typeface="Wingdings" pitchFamily="2" charset="2"/>
                            </a:rPr>
                            <m:t>2</m:t>
                          </m:r>
                          <m:r>
                            <a:rPr lang="en-GB" sz="1400" i="1">
                              <a:latin typeface="Cambria Math" panose="02040503050406030204" pitchFamily="18" charset="0"/>
                              <a:sym typeface="Wingdings" pitchFamily="2" charset="2"/>
                            </a:rPr>
                            <m:t>𝑘</m:t>
                          </m:r>
                        </m:e>
                      </m:d>
                      <m:r>
                        <a:rPr lang="en-GB" sz="1400" i="1">
                          <a:latin typeface="Cambria Math" panose="02040503050406030204" pitchFamily="18" charset="0"/>
                          <a:sym typeface="Wingdings" pitchFamily="2" charset="2"/>
                        </a:rPr>
                        <m:t>!</m:t>
                      </m:r>
                    </m:oMath>
                  </a14:m>
                  <a:r>
                    <a:rPr lang="en-SI" sz="1400" b="1" dirty="0">
                      <a:sym typeface="Wingdings" pitchFamily="2" charset="2"/>
                    </a:rPr>
                    <a:t> </a:t>
                  </a:r>
                  <a:r>
                    <a:rPr lang="en-GB" sz="1400" dirty="0">
                      <a:sym typeface="Wingdings" pitchFamily="2" charset="2"/>
                    </a:rPr>
                    <a:t>p</a:t>
                  </a:r>
                  <a:r>
                    <a:rPr lang="en-SI" sz="1400" dirty="0">
                      <a:sym typeface="Wingdings" pitchFamily="2" charset="2"/>
                    </a:rPr>
                    <a:t>ossible orderings</a:t>
                  </a:r>
                </a:p>
                <a:p>
                  <a:pPr marL="285750" indent="-285750">
                    <a:buFont typeface="Arial" panose="020B0604020202020204" pitchFamily="34" charset="0"/>
                    <a:buChar char="•"/>
                  </a:pPr>
                  <a:r>
                    <a:rPr lang="en-GB" sz="1400" dirty="0">
                      <a:sym typeface="Wingdings" pitchFamily="2" charset="2"/>
                    </a:rPr>
                    <a:t>O</a:t>
                  </a:r>
                  <a:r>
                    <a:rPr lang="en-SI" sz="1400" dirty="0">
                      <a:sym typeface="Wingdings" pitchFamily="2" charset="2"/>
                    </a:rPr>
                    <a:t>nly one of these orderings will be in ascending order</a:t>
                  </a:r>
                </a:p>
                <a:p>
                  <a:pPr marL="285750" indent="-285750">
                    <a:buFont typeface="Arial" panose="020B0604020202020204" pitchFamily="34" charset="0"/>
                    <a:buChar char="•"/>
                  </a:pPr>
                  <a:r>
                    <a:rPr lang="en-GB" sz="1400" dirty="0">
                      <a:sym typeface="Wingdings" pitchFamily="2" charset="2"/>
                    </a:rPr>
                    <a:t>T</a:t>
                  </a:r>
                  <a:r>
                    <a:rPr lang="en-SI" sz="1400" dirty="0">
                      <a:sym typeface="Wingdings" pitchFamily="2" charset="2"/>
                    </a:rPr>
                    <a:t>he probability that the next number, </a:t>
                  </a:r>
                  <a14:m>
                    <m:oMath xmlns:m="http://schemas.openxmlformats.org/officeDocument/2006/math">
                      <m:sSub>
                        <m:sSubPr>
                          <m:ctrlPr>
                            <a:rPr lang="en-SI" sz="1400" i="1">
                              <a:latin typeface="Cambria Math" panose="02040503050406030204" pitchFamily="18" charset="0"/>
                              <a:sym typeface="Wingdings" pitchFamily="2" charset="2"/>
                            </a:rPr>
                          </m:ctrlPr>
                        </m:sSubPr>
                        <m:e>
                          <m:r>
                            <a:rPr lang="en-GB" sz="1400" i="1">
                              <a:latin typeface="Cambria Math" panose="02040503050406030204" pitchFamily="18" charset="0"/>
                              <a:sym typeface="Wingdings" pitchFamily="2" charset="2"/>
                            </a:rPr>
                            <m:t>𝑥</m:t>
                          </m:r>
                        </m:e>
                        <m:sub>
                          <m:r>
                            <a:rPr lang="en-GB" sz="1400" i="1">
                              <a:latin typeface="Cambria Math" panose="02040503050406030204" pitchFamily="18" charset="0"/>
                              <a:sym typeface="Wingdings" pitchFamily="2" charset="2"/>
                            </a:rPr>
                            <m:t>2</m:t>
                          </m:r>
                          <m:r>
                            <a:rPr lang="en-GB" sz="1400" i="1">
                              <a:latin typeface="Cambria Math" panose="02040503050406030204" pitchFamily="18" charset="0"/>
                              <a:sym typeface="Wingdings" pitchFamily="2" charset="2"/>
                            </a:rPr>
                            <m:t>𝑘</m:t>
                          </m:r>
                          <m:r>
                            <a:rPr lang="en-GB" sz="1400" i="1">
                              <a:latin typeface="Cambria Math" panose="02040503050406030204" pitchFamily="18" charset="0"/>
                              <a:sym typeface="Wingdings" pitchFamily="2" charset="2"/>
                            </a:rPr>
                            <m:t>+1</m:t>
                          </m:r>
                        </m:sub>
                      </m:sSub>
                    </m:oMath>
                  </a14:m>
                  <a:r>
                    <a:rPr lang="en-SI" sz="1400" dirty="0">
                      <a:sym typeface="Wingdings" pitchFamily="2" charset="2"/>
                    </a:rPr>
                    <a:t>, will not be in ascending order is</a:t>
                  </a:r>
                </a:p>
                <a:p>
                  <a:pPr/>
                  <a14:m>
                    <m:oMathPara xmlns:m="http://schemas.openxmlformats.org/officeDocument/2006/math">
                      <m:oMathParaPr>
                        <m:jc m:val="centerGroup"/>
                      </m:oMathParaPr>
                      <m:oMath xmlns:m="http://schemas.openxmlformats.org/officeDocument/2006/math">
                        <m:f>
                          <m:fPr>
                            <m:ctrlPr>
                              <a:rPr lang="en-SI" sz="1400" i="1">
                                <a:latin typeface="Cambria Math" panose="02040503050406030204" pitchFamily="18" charset="0"/>
                                <a:sym typeface="Wingdings" pitchFamily="2" charset="2"/>
                              </a:rPr>
                            </m:ctrlPr>
                          </m:fPr>
                          <m:num>
                            <m:r>
                              <a:rPr lang="en-GB" sz="1400" i="1">
                                <a:latin typeface="Cambria Math" panose="02040503050406030204" pitchFamily="18" charset="0"/>
                                <a:sym typeface="Wingdings" pitchFamily="2" charset="2"/>
                              </a:rPr>
                              <m:t>1</m:t>
                            </m:r>
                          </m:num>
                          <m:den>
                            <m:d>
                              <m:dPr>
                                <m:ctrlPr>
                                  <a:rPr lang="en-SI" sz="1400" i="1">
                                    <a:latin typeface="Cambria Math" panose="02040503050406030204" pitchFamily="18" charset="0"/>
                                    <a:sym typeface="Wingdings" pitchFamily="2" charset="2"/>
                                  </a:rPr>
                                </m:ctrlPr>
                              </m:dPr>
                              <m:e>
                                <m:r>
                                  <a:rPr lang="en-GB" sz="1400" i="1">
                                    <a:latin typeface="Cambria Math" panose="02040503050406030204" pitchFamily="18" charset="0"/>
                                    <a:sym typeface="Wingdings" pitchFamily="2" charset="2"/>
                                  </a:rPr>
                                  <m:t>2</m:t>
                                </m:r>
                                <m:r>
                                  <a:rPr lang="en-GB" sz="1400" i="1">
                                    <a:latin typeface="Cambria Math" panose="02040503050406030204" pitchFamily="18" charset="0"/>
                                    <a:sym typeface="Wingdings" pitchFamily="2" charset="2"/>
                                  </a:rPr>
                                  <m:t>𝑘</m:t>
                                </m:r>
                              </m:e>
                            </m:d>
                            <m:r>
                              <a:rPr lang="en-GB" sz="1400" i="1">
                                <a:latin typeface="Cambria Math" panose="02040503050406030204" pitchFamily="18" charset="0"/>
                                <a:sym typeface="Wingdings" pitchFamily="2" charset="2"/>
                              </a:rPr>
                              <m:t>!</m:t>
                            </m:r>
                          </m:den>
                        </m:f>
                        <m:r>
                          <a:rPr lang="en-GB" sz="1400" i="1">
                            <a:latin typeface="Cambria Math" panose="02040503050406030204" pitchFamily="18" charset="0"/>
                            <a:sym typeface="Wingdings" pitchFamily="2" charset="2"/>
                          </a:rPr>
                          <m:t>−</m:t>
                        </m:r>
                        <m:f>
                          <m:fPr>
                            <m:ctrlPr>
                              <a:rPr lang="en-GB" sz="1400" i="1">
                                <a:latin typeface="Cambria Math" panose="02040503050406030204" pitchFamily="18" charset="0"/>
                                <a:sym typeface="Wingdings" pitchFamily="2" charset="2"/>
                              </a:rPr>
                            </m:ctrlPr>
                          </m:fPr>
                          <m:num>
                            <m:r>
                              <a:rPr lang="en-GB" sz="1400" i="1">
                                <a:latin typeface="Cambria Math" panose="02040503050406030204" pitchFamily="18" charset="0"/>
                                <a:sym typeface="Wingdings" pitchFamily="2" charset="2"/>
                              </a:rPr>
                              <m:t>1</m:t>
                            </m:r>
                          </m:num>
                          <m:den>
                            <m:d>
                              <m:dPr>
                                <m:ctrlPr>
                                  <a:rPr lang="en-GB" sz="1400" i="1">
                                    <a:latin typeface="Cambria Math" panose="02040503050406030204" pitchFamily="18" charset="0"/>
                                    <a:sym typeface="Wingdings" pitchFamily="2" charset="2"/>
                                  </a:rPr>
                                </m:ctrlPr>
                              </m:dPr>
                              <m:e>
                                <m:r>
                                  <a:rPr lang="en-GB" sz="1400" i="1">
                                    <a:latin typeface="Cambria Math" panose="02040503050406030204" pitchFamily="18" charset="0"/>
                                    <a:sym typeface="Wingdings" pitchFamily="2" charset="2"/>
                                  </a:rPr>
                                  <m:t>2</m:t>
                                </m:r>
                                <m:r>
                                  <a:rPr lang="en-GB" sz="1400" i="1">
                                    <a:latin typeface="Cambria Math" panose="02040503050406030204" pitchFamily="18" charset="0"/>
                                    <a:sym typeface="Wingdings" pitchFamily="2" charset="2"/>
                                  </a:rPr>
                                  <m:t>𝑘</m:t>
                                </m:r>
                                <m:r>
                                  <a:rPr lang="en-GB" sz="1400" i="1">
                                    <a:latin typeface="Cambria Math" panose="02040503050406030204" pitchFamily="18" charset="0"/>
                                    <a:sym typeface="Wingdings" pitchFamily="2" charset="2"/>
                                  </a:rPr>
                                  <m:t>+1</m:t>
                                </m:r>
                              </m:e>
                            </m:d>
                            <m:r>
                              <a:rPr lang="en-GB" sz="1400" i="1">
                                <a:latin typeface="Cambria Math" panose="02040503050406030204" pitchFamily="18" charset="0"/>
                                <a:sym typeface="Wingdings" pitchFamily="2" charset="2"/>
                              </a:rPr>
                              <m:t>!</m:t>
                            </m:r>
                          </m:den>
                        </m:f>
                      </m:oMath>
                    </m:oMathPara>
                  </a14:m>
                  <a:endParaRPr lang="en-SI" sz="1400" dirty="0">
                    <a:sym typeface="Wingdings" pitchFamily="2" charset="2"/>
                  </a:endParaRPr>
                </a:p>
                <a:p>
                  <a:endParaRPr lang="en-SI" sz="1400" dirty="0">
                    <a:sym typeface="Wingdings" pitchFamily="2" charset="2"/>
                  </a:endParaRPr>
                </a:p>
                <a:p>
                  <a:pPr marL="285750" indent="-285750">
                    <a:buFont typeface="Arial" panose="020B0604020202020204" pitchFamily="34" charset="0"/>
                    <a:buChar char="•"/>
                  </a:pPr>
                  <a:r>
                    <a:rPr lang="en-SI" sz="1400" dirty="0">
                      <a:sym typeface="Wingdings" pitchFamily="2" charset="2"/>
                    </a:rPr>
                    <a:t>The total probability that a sequence of an even number of random numbers will be ascending  is</a:t>
                  </a:r>
                </a:p>
                <a:p>
                  <a:pPr/>
                  <a14:m>
                    <m:oMathPara xmlns:m="http://schemas.openxmlformats.org/officeDocument/2006/math">
                      <m:oMathParaPr>
                        <m:jc m:val="centerGroup"/>
                      </m:oMathParaPr>
                      <m:oMath xmlns:m="http://schemas.openxmlformats.org/officeDocument/2006/math">
                        <m:nary>
                          <m:naryPr>
                            <m:chr m:val="∑"/>
                            <m:ctrlPr>
                              <a:rPr lang="en-SI" sz="1400" i="1" smtClean="0">
                                <a:latin typeface="Cambria Math" panose="02040503050406030204" pitchFamily="18" charset="0"/>
                                <a:sym typeface="Wingdings" pitchFamily="2" charset="2"/>
                              </a:rPr>
                            </m:ctrlPr>
                          </m:naryPr>
                          <m:sub>
                            <m:r>
                              <m:rPr>
                                <m:brk m:alnAt="23"/>
                              </m:rPr>
                              <a:rPr lang="en-GB" sz="1400" b="0" i="1" smtClean="0">
                                <a:latin typeface="Cambria Math" panose="02040503050406030204" pitchFamily="18" charset="0"/>
                                <a:sym typeface="Wingdings" pitchFamily="2" charset="2"/>
                              </a:rPr>
                              <m:t>𝑘</m:t>
                            </m:r>
                            <m:r>
                              <a:rPr lang="en-GB" sz="1400" b="0" i="1" smtClean="0">
                                <a:latin typeface="Cambria Math" panose="02040503050406030204" pitchFamily="18" charset="0"/>
                                <a:sym typeface="Wingdings" pitchFamily="2" charset="2"/>
                              </a:rPr>
                              <m:t>=1</m:t>
                            </m:r>
                          </m:sub>
                          <m:sup>
                            <m:r>
                              <a:rPr lang="en-SI" sz="1400" i="1" smtClean="0">
                                <a:latin typeface="Cambria Math" panose="02040503050406030204" pitchFamily="18" charset="0"/>
                                <a:ea typeface="Cambria Math" panose="02040503050406030204" pitchFamily="18" charset="0"/>
                                <a:sym typeface="Wingdings" pitchFamily="2" charset="2"/>
                              </a:rPr>
                              <m:t>∞</m:t>
                            </m:r>
                          </m:sup>
                          <m:e>
                            <m:d>
                              <m:dPr>
                                <m:begChr m:val="["/>
                                <m:endChr m:val="]"/>
                                <m:ctrlPr>
                                  <a:rPr lang="en-SI" sz="1400" i="1" smtClean="0">
                                    <a:latin typeface="Cambria Math" panose="02040503050406030204" pitchFamily="18" charset="0"/>
                                    <a:sym typeface="Wingdings" pitchFamily="2" charset="2"/>
                                  </a:rPr>
                                </m:ctrlPr>
                              </m:dPr>
                              <m:e>
                                <m:f>
                                  <m:fPr>
                                    <m:ctrlPr>
                                      <a:rPr lang="en-SI" sz="1400" i="1">
                                        <a:latin typeface="Cambria Math" panose="02040503050406030204" pitchFamily="18" charset="0"/>
                                        <a:sym typeface="Wingdings" pitchFamily="2" charset="2"/>
                                      </a:rPr>
                                    </m:ctrlPr>
                                  </m:fPr>
                                  <m:num>
                                    <m:r>
                                      <a:rPr lang="en-GB" sz="1400" i="1">
                                        <a:latin typeface="Cambria Math" panose="02040503050406030204" pitchFamily="18" charset="0"/>
                                        <a:sym typeface="Wingdings" pitchFamily="2" charset="2"/>
                                      </a:rPr>
                                      <m:t>1</m:t>
                                    </m:r>
                                  </m:num>
                                  <m:den>
                                    <m:d>
                                      <m:dPr>
                                        <m:ctrlPr>
                                          <a:rPr lang="en-SI" sz="1400" i="1">
                                            <a:latin typeface="Cambria Math" panose="02040503050406030204" pitchFamily="18" charset="0"/>
                                            <a:sym typeface="Wingdings" pitchFamily="2" charset="2"/>
                                          </a:rPr>
                                        </m:ctrlPr>
                                      </m:dPr>
                                      <m:e>
                                        <m:r>
                                          <a:rPr lang="en-GB" sz="1400" i="1">
                                            <a:latin typeface="Cambria Math" panose="02040503050406030204" pitchFamily="18" charset="0"/>
                                            <a:sym typeface="Wingdings" pitchFamily="2" charset="2"/>
                                          </a:rPr>
                                          <m:t>2</m:t>
                                        </m:r>
                                        <m:r>
                                          <a:rPr lang="en-GB" sz="1400" i="1">
                                            <a:latin typeface="Cambria Math" panose="02040503050406030204" pitchFamily="18" charset="0"/>
                                            <a:sym typeface="Wingdings" pitchFamily="2" charset="2"/>
                                          </a:rPr>
                                          <m:t>𝑘</m:t>
                                        </m:r>
                                      </m:e>
                                    </m:d>
                                    <m:r>
                                      <a:rPr lang="en-GB" sz="1400" i="1">
                                        <a:latin typeface="Cambria Math" panose="02040503050406030204" pitchFamily="18" charset="0"/>
                                        <a:sym typeface="Wingdings" pitchFamily="2" charset="2"/>
                                      </a:rPr>
                                      <m:t>!</m:t>
                                    </m:r>
                                  </m:den>
                                </m:f>
                                <m:r>
                                  <a:rPr lang="en-GB" sz="1400" i="1">
                                    <a:latin typeface="Cambria Math" panose="02040503050406030204" pitchFamily="18" charset="0"/>
                                    <a:sym typeface="Wingdings" pitchFamily="2" charset="2"/>
                                  </a:rPr>
                                  <m:t>−</m:t>
                                </m:r>
                                <m:f>
                                  <m:fPr>
                                    <m:ctrlPr>
                                      <a:rPr lang="en-GB" sz="1400" i="1">
                                        <a:latin typeface="Cambria Math" panose="02040503050406030204" pitchFamily="18" charset="0"/>
                                        <a:sym typeface="Wingdings" pitchFamily="2" charset="2"/>
                                      </a:rPr>
                                    </m:ctrlPr>
                                  </m:fPr>
                                  <m:num>
                                    <m:r>
                                      <a:rPr lang="en-GB" sz="1400" i="1">
                                        <a:latin typeface="Cambria Math" panose="02040503050406030204" pitchFamily="18" charset="0"/>
                                        <a:sym typeface="Wingdings" pitchFamily="2" charset="2"/>
                                      </a:rPr>
                                      <m:t>1</m:t>
                                    </m:r>
                                  </m:num>
                                  <m:den>
                                    <m:d>
                                      <m:dPr>
                                        <m:ctrlPr>
                                          <a:rPr lang="en-GB" sz="1400" i="1">
                                            <a:latin typeface="Cambria Math" panose="02040503050406030204" pitchFamily="18" charset="0"/>
                                            <a:sym typeface="Wingdings" pitchFamily="2" charset="2"/>
                                          </a:rPr>
                                        </m:ctrlPr>
                                      </m:dPr>
                                      <m:e>
                                        <m:r>
                                          <a:rPr lang="en-GB" sz="1400" i="1">
                                            <a:latin typeface="Cambria Math" panose="02040503050406030204" pitchFamily="18" charset="0"/>
                                            <a:sym typeface="Wingdings" pitchFamily="2" charset="2"/>
                                          </a:rPr>
                                          <m:t>2</m:t>
                                        </m:r>
                                        <m:r>
                                          <a:rPr lang="en-GB" sz="1400" i="1">
                                            <a:latin typeface="Cambria Math" panose="02040503050406030204" pitchFamily="18" charset="0"/>
                                            <a:sym typeface="Wingdings" pitchFamily="2" charset="2"/>
                                          </a:rPr>
                                          <m:t>𝑘</m:t>
                                        </m:r>
                                        <m:r>
                                          <a:rPr lang="en-GB" sz="1400" i="1">
                                            <a:latin typeface="Cambria Math" panose="02040503050406030204" pitchFamily="18" charset="0"/>
                                            <a:sym typeface="Wingdings" pitchFamily="2" charset="2"/>
                                          </a:rPr>
                                          <m:t>+1</m:t>
                                        </m:r>
                                      </m:e>
                                    </m:d>
                                    <m:r>
                                      <a:rPr lang="en-GB" sz="1400" i="1">
                                        <a:latin typeface="Cambria Math" panose="02040503050406030204" pitchFamily="18" charset="0"/>
                                        <a:sym typeface="Wingdings" pitchFamily="2" charset="2"/>
                                      </a:rPr>
                                      <m:t>!</m:t>
                                    </m:r>
                                  </m:den>
                                </m:f>
                              </m:e>
                            </m:d>
                          </m:e>
                        </m:nary>
                        <m:r>
                          <a:rPr lang="en-GB" sz="1400" b="0" i="1" smtClean="0">
                            <a:latin typeface="Cambria Math" panose="02040503050406030204" pitchFamily="18" charset="0"/>
                            <a:sym typeface="Wingdings" pitchFamily="2" charset="2"/>
                          </a:rPr>
                          <m:t>= </m:t>
                        </m:r>
                        <m:f>
                          <m:fPr>
                            <m:ctrlPr>
                              <a:rPr lang="en-GB" sz="1400" b="0" i="1" smtClean="0">
                                <a:latin typeface="Cambria Math" panose="02040503050406030204" pitchFamily="18" charset="0"/>
                                <a:sym typeface="Wingdings" pitchFamily="2" charset="2"/>
                              </a:rPr>
                            </m:ctrlPr>
                          </m:fPr>
                          <m:num>
                            <m:r>
                              <a:rPr lang="en-GB" sz="1400" b="0" i="1" smtClean="0">
                                <a:latin typeface="Cambria Math" panose="02040503050406030204" pitchFamily="18" charset="0"/>
                                <a:sym typeface="Wingdings" pitchFamily="2" charset="2"/>
                              </a:rPr>
                              <m:t>1</m:t>
                            </m:r>
                          </m:num>
                          <m:den>
                            <m:r>
                              <a:rPr lang="en-GB" sz="1400" b="0" i="1" smtClean="0">
                                <a:latin typeface="Cambria Math" panose="02040503050406030204" pitchFamily="18" charset="0"/>
                                <a:sym typeface="Wingdings" pitchFamily="2" charset="2"/>
                              </a:rPr>
                              <m:t>𝑒</m:t>
                            </m:r>
                          </m:den>
                        </m:f>
                      </m:oMath>
                    </m:oMathPara>
                  </a14:m>
                  <a:endParaRPr lang="en-SI" sz="1400" dirty="0">
                    <a:sym typeface="Wingdings" pitchFamily="2" charset="2"/>
                  </a:endParaRPr>
                </a:p>
                <a:p>
                  <a:endParaRPr lang="en-SI" dirty="0"/>
                </a:p>
              </p:txBody>
            </p:sp>
          </mc:Choice>
          <mc:Fallback xmlns="">
            <p:sp>
              <p:nvSpPr>
                <p:cNvPr id="37" name="TextBox 36">
                  <a:extLst>
                    <a:ext uri="{FF2B5EF4-FFF2-40B4-BE49-F238E27FC236}">
                      <a16:creationId xmlns:a16="http://schemas.microsoft.com/office/drawing/2014/main" id="{DFC43FE6-C0C5-BB4C-9519-9CCA3CDF775C}"/>
                    </a:ext>
                  </a:extLst>
                </p:cNvPr>
                <p:cNvSpPr txBox="1">
                  <a:spLocks noRot="1" noChangeAspect="1" noMove="1" noResize="1" noEditPoints="1" noAdjustHandles="1" noChangeArrowheads="1" noChangeShapeType="1" noTextEdit="1"/>
                </p:cNvSpPr>
                <p:nvPr/>
              </p:nvSpPr>
              <p:spPr>
                <a:xfrm>
                  <a:off x="9006373" y="1079862"/>
                  <a:ext cx="3269842" cy="5267087"/>
                </a:xfrm>
                <a:prstGeom prst="rect">
                  <a:avLst/>
                </a:prstGeom>
                <a:blipFill>
                  <a:blip r:embed="rId2"/>
                  <a:stretch>
                    <a:fillRect l="-5714" t="-244" b="-12958"/>
                  </a:stretch>
                </a:blipFill>
                <a:ln w="38100">
                  <a:solidFill>
                    <a:schemeClr val="accent1"/>
                  </a:solidFill>
                </a:ln>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51886B8B-0BF3-B641-9661-238541647085}"/>
                </a:ext>
              </a:extLst>
            </p:cNvPr>
            <p:cNvGrpSpPr/>
            <p:nvPr/>
          </p:nvGrpSpPr>
          <p:grpSpPr>
            <a:xfrm>
              <a:off x="137424" y="1079863"/>
              <a:ext cx="8868950" cy="5267087"/>
              <a:chOff x="240210" y="1931036"/>
              <a:chExt cx="8399274" cy="4828829"/>
            </a:xfrm>
          </p:grpSpPr>
          <p:grpSp>
            <p:nvGrpSpPr>
              <p:cNvPr id="11" name="Group 10">
                <a:extLst>
                  <a:ext uri="{FF2B5EF4-FFF2-40B4-BE49-F238E27FC236}">
                    <a16:creationId xmlns:a16="http://schemas.microsoft.com/office/drawing/2014/main" id="{D348F925-EE76-2040-812F-D888B00CB72C}"/>
                  </a:ext>
                </a:extLst>
              </p:cNvPr>
              <p:cNvGrpSpPr/>
              <p:nvPr/>
            </p:nvGrpSpPr>
            <p:grpSpPr>
              <a:xfrm>
                <a:off x="336730" y="1969441"/>
                <a:ext cx="8302754" cy="4591476"/>
                <a:chOff x="336730" y="1969441"/>
                <a:chExt cx="8302754" cy="4591476"/>
              </a:xfrm>
            </p:grpSpPr>
            <p:grpSp>
              <p:nvGrpSpPr>
                <p:cNvPr id="3" name="Group 2">
                  <a:extLst>
                    <a:ext uri="{FF2B5EF4-FFF2-40B4-BE49-F238E27FC236}">
                      <a16:creationId xmlns:a16="http://schemas.microsoft.com/office/drawing/2014/main" id="{9913225D-9513-4246-A4F5-87C53E19CA2C}"/>
                    </a:ext>
                  </a:extLst>
                </p:cNvPr>
                <p:cNvGrpSpPr/>
                <p:nvPr/>
              </p:nvGrpSpPr>
              <p:grpSpPr>
                <a:xfrm>
                  <a:off x="421618" y="1969441"/>
                  <a:ext cx="7602916" cy="3016210"/>
                  <a:chOff x="421618" y="1969441"/>
                  <a:chExt cx="7602916" cy="3016210"/>
                </a:xfrm>
              </p:grpSpPr>
              <p:sp>
                <p:nvSpPr>
                  <p:cNvPr id="7" name="TextBox 6">
                    <a:extLst>
                      <a:ext uri="{FF2B5EF4-FFF2-40B4-BE49-F238E27FC236}">
                        <a16:creationId xmlns:a16="http://schemas.microsoft.com/office/drawing/2014/main" id="{5FC6795B-8CF0-EF47-A627-7104B25B360F}"/>
                      </a:ext>
                    </a:extLst>
                  </p:cNvPr>
                  <p:cNvSpPr txBox="1"/>
                  <p:nvPr/>
                </p:nvSpPr>
                <p:spPr>
                  <a:xfrm>
                    <a:off x="421618" y="1969441"/>
                    <a:ext cx="3296444" cy="3016210"/>
                  </a:xfrm>
                  <a:prstGeom prst="rect">
                    <a:avLst/>
                  </a:prstGeom>
                  <a:noFill/>
                </p:spPr>
                <p:txBody>
                  <a:bodyPr wrap="square" rtlCol="0">
                    <a:spAutoFit/>
                  </a:bodyPr>
                  <a:lstStyle/>
                  <a:p>
                    <a:r>
                      <a:rPr lang="en-GB" dirty="0">
                        <a:sym typeface="Wingdings" pitchFamily="2" charset="2"/>
                      </a:rPr>
                      <a:t>EXAMPLE 1: </a:t>
                    </a:r>
                    <a:r>
                      <a:rPr lang="en-SI" b="1" dirty="0">
                        <a:sym typeface="Wingdings" pitchFamily="2" charset="2"/>
                      </a:rPr>
                      <a:t>Buffon needle </a:t>
                    </a:r>
                  </a:p>
                  <a:p>
                    <a:r>
                      <a:rPr lang="en-SI" sz="1400" dirty="0">
                        <a:sym typeface="Wingdings" pitchFamily="2" charset="2"/>
                      </a:rPr>
                      <a:t>(G.L. leclerc, Comte de Buffon, 1773)</a:t>
                    </a:r>
                  </a:p>
                  <a:p>
                    <a:pPr marL="285750" indent="-285750">
                      <a:buFont typeface="Arial" panose="020B0604020202020204" pitchFamily="34" charset="0"/>
                      <a:buChar char="•"/>
                    </a:pPr>
                    <a:r>
                      <a:rPr lang="en-SI" sz="1400" dirty="0">
                        <a:sym typeface="Wingdings" pitchFamily="2" charset="2"/>
                      </a:rPr>
                      <a:t>We toss a needle of length </a:t>
                    </a:r>
                    <a:r>
                      <a:rPr lang="en-SI" sz="1400" i="1" dirty="0">
                        <a:sym typeface="Wingdings" pitchFamily="2" charset="2"/>
                      </a:rPr>
                      <a:t>L </a:t>
                    </a:r>
                    <a:r>
                      <a:rPr lang="en-SI" sz="1400" dirty="0">
                        <a:sym typeface="Wingdings" pitchFamily="2" charset="2"/>
                      </a:rPr>
                      <a:t>randomly to a horizontal surface ruled with equally spaced lines (</a:t>
                    </a:r>
                    <a:r>
                      <a:rPr lang="en-SI" sz="1400" i="1" dirty="0">
                        <a:sym typeface="Wingdings" pitchFamily="2" charset="2"/>
                      </a:rPr>
                      <a:t>a </a:t>
                    </a:r>
                    <a:r>
                      <a:rPr lang="en-SI" sz="1400" dirty="0">
                        <a:sym typeface="Wingdings" pitchFamily="2" charset="2"/>
                      </a:rPr>
                      <a:t>= 1). </a:t>
                    </a:r>
                  </a:p>
                  <a:p>
                    <a:pPr marL="285750" indent="-285750">
                      <a:buFont typeface="Arial" panose="020B0604020202020204" pitchFamily="34" charset="0"/>
                      <a:buChar char="•"/>
                    </a:pPr>
                    <a:r>
                      <a:rPr lang="en-SI" sz="1400" dirty="0">
                        <a:sym typeface="Wingdings" pitchFamily="2" charset="2"/>
                      </a:rPr>
                      <a:t>What is the probability of the needle crossing the line?</a:t>
                    </a:r>
                  </a:p>
                  <a:p>
                    <a:endParaRPr lang="en-SI" sz="1400" dirty="0">
                      <a:sym typeface="Wingdings" pitchFamily="2" charset="2"/>
                    </a:endParaRPr>
                  </a:p>
                  <a:p>
                    <a:endParaRPr lang="en-SI" sz="1400" dirty="0">
                      <a:sym typeface="Wingdings" pitchFamily="2" charset="2"/>
                    </a:endParaRPr>
                  </a:p>
                  <a:p>
                    <a:endParaRPr lang="en-SI" sz="1400" b="1" dirty="0">
                      <a:sym typeface="Wingdings" pitchFamily="2" charset="2"/>
                    </a:endParaRPr>
                  </a:p>
                  <a:p>
                    <a:endParaRPr lang="en-SI" sz="1400" b="1" dirty="0">
                      <a:sym typeface="Wingdings" pitchFamily="2" charset="2"/>
                    </a:endParaRPr>
                  </a:p>
                  <a:p>
                    <a:endParaRPr lang="en-SI" sz="1400" b="1" dirty="0">
                      <a:sym typeface="Wingdings" pitchFamily="2" charset="2"/>
                    </a:endParaRPr>
                  </a:p>
                  <a:p>
                    <a:endParaRPr lang="en-SI" dirty="0"/>
                  </a:p>
                </p:txBody>
              </p:sp>
              <p:grpSp>
                <p:nvGrpSpPr>
                  <p:cNvPr id="40" name="Group 39">
                    <a:extLst>
                      <a:ext uri="{FF2B5EF4-FFF2-40B4-BE49-F238E27FC236}">
                        <a16:creationId xmlns:a16="http://schemas.microsoft.com/office/drawing/2014/main" id="{D8FFF188-C154-3A4F-975D-04867F6FF0D1}"/>
                      </a:ext>
                    </a:extLst>
                  </p:cNvPr>
                  <p:cNvGrpSpPr/>
                  <p:nvPr/>
                </p:nvGrpSpPr>
                <p:grpSpPr>
                  <a:xfrm>
                    <a:off x="5731721" y="2355499"/>
                    <a:ext cx="2292813" cy="932071"/>
                    <a:chOff x="5534370" y="2410598"/>
                    <a:chExt cx="3778800" cy="1571980"/>
                  </a:xfrm>
                </p:grpSpPr>
                <p:grpSp>
                  <p:nvGrpSpPr>
                    <p:cNvPr id="36" name="Group 35">
                      <a:extLst>
                        <a:ext uri="{FF2B5EF4-FFF2-40B4-BE49-F238E27FC236}">
                          <a16:creationId xmlns:a16="http://schemas.microsoft.com/office/drawing/2014/main" id="{91FC8953-048E-9C40-92E4-DA41A9F8575B}"/>
                        </a:ext>
                      </a:extLst>
                    </p:cNvPr>
                    <p:cNvGrpSpPr/>
                    <p:nvPr/>
                  </p:nvGrpSpPr>
                  <p:grpSpPr>
                    <a:xfrm>
                      <a:off x="5534371" y="2410598"/>
                      <a:ext cx="3778799" cy="1079655"/>
                      <a:chOff x="3783431" y="2328566"/>
                      <a:chExt cx="3778799" cy="1079655"/>
                    </a:xfrm>
                  </p:grpSpPr>
                  <p:grpSp>
                    <p:nvGrpSpPr>
                      <p:cNvPr id="34" name="Group 33">
                        <a:extLst>
                          <a:ext uri="{FF2B5EF4-FFF2-40B4-BE49-F238E27FC236}">
                            <a16:creationId xmlns:a16="http://schemas.microsoft.com/office/drawing/2014/main" id="{EC1EC7CA-DE69-DF43-A5E2-3AF874DDA4F3}"/>
                          </a:ext>
                        </a:extLst>
                      </p:cNvPr>
                      <p:cNvGrpSpPr/>
                      <p:nvPr/>
                    </p:nvGrpSpPr>
                    <p:grpSpPr>
                      <a:xfrm>
                        <a:off x="3783431" y="2328566"/>
                        <a:ext cx="3778799" cy="1079655"/>
                        <a:chOff x="3783431" y="2328566"/>
                        <a:chExt cx="3778799" cy="1079655"/>
                      </a:xfrm>
                    </p:grpSpPr>
                    <p:grpSp>
                      <p:nvGrpSpPr>
                        <p:cNvPr id="30" name="Group 29">
                          <a:extLst>
                            <a:ext uri="{FF2B5EF4-FFF2-40B4-BE49-F238E27FC236}">
                              <a16:creationId xmlns:a16="http://schemas.microsoft.com/office/drawing/2014/main" id="{75AE7B30-E3BB-A44A-ADE3-E1D86F2286B0}"/>
                            </a:ext>
                          </a:extLst>
                        </p:cNvPr>
                        <p:cNvGrpSpPr/>
                        <p:nvPr/>
                      </p:nvGrpSpPr>
                      <p:grpSpPr>
                        <a:xfrm>
                          <a:off x="3783431" y="2370628"/>
                          <a:ext cx="3778799" cy="1037593"/>
                          <a:chOff x="4717742" y="2337444"/>
                          <a:chExt cx="3778799" cy="1037593"/>
                        </a:xfrm>
                      </p:grpSpPr>
                      <p:grpSp>
                        <p:nvGrpSpPr>
                          <p:cNvPr id="28" name="Group 27">
                            <a:extLst>
                              <a:ext uri="{FF2B5EF4-FFF2-40B4-BE49-F238E27FC236}">
                                <a16:creationId xmlns:a16="http://schemas.microsoft.com/office/drawing/2014/main" id="{94FECC76-05BF-7245-9312-4A3085B220E0}"/>
                              </a:ext>
                            </a:extLst>
                          </p:cNvPr>
                          <p:cNvGrpSpPr/>
                          <p:nvPr/>
                        </p:nvGrpSpPr>
                        <p:grpSpPr>
                          <a:xfrm>
                            <a:off x="4717742" y="2337444"/>
                            <a:ext cx="1699207" cy="764959"/>
                            <a:chOff x="4717742" y="2337444"/>
                            <a:chExt cx="1699207" cy="764959"/>
                          </a:xfrm>
                        </p:grpSpPr>
                        <p:cxnSp>
                          <p:nvCxnSpPr>
                            <p:cNvPr id="4" name="Straight Connector 3">
                              <a:extLst>
                                <a:ext uri="{FF2B5EF4-FFF2-40B4-BE49-F238E27FC236}">
                                  <a16:creationId xmlns:a16="http://schemas.microsoft.com/office/drawing/2014/main" id="{73DE2D0E-6BF0-B648-8E3F-70D443CF2870}"/>
                                </a:ext>
                              </a:extLst>
                            </p:cNvPr>
                            <p:cNvCxnSpPr>
                              <a:cxnSpLocks/>
                            </p:cNvCxnSpPr>
                            <p:nvPr/>
                          </p:nvCxnSpPr>
                          <p:spPr>
                            <a:xfrm>
                              <a:off x="4717742" y="2337444"/>
                              <a:ext cx="169920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52AAEE-207B-984F-89E5-9F1378127292}"/>
                                </a:ext>
                              </a:extLst>
                            </p:cNvPr>
                            <p:cNvCxnSpPr>
                              <a:cxnSpLocks/>
                            </p:cNvCxnSpPr>
                            <p:nvPr/>
                          </p:nvCxnSpPr>
                          <p:spPr>
                            <a:xfrm>
                              <a:off x="4717742" y="3102403"/>
                              <a:ext cx="169920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C756C5-E620-C64A-BA2B-F5CDA0EC42E6}"/>
                                </a:ext>
                              </a:extLst>
                            </p:cNvPr>
                            <p:cNvCxnSpPr>
                              <a:cxnSpLocks/>
                            </p:cNvCxnSpPr>
                            <p:nvPr/>
                          </p:nvCxnSpPr>
                          <p:spPr>
                            <a:xfrm flipV="1">
                              <a:off x="5569998" y="2422416"/>
                              <a:ext cx="381739" cy="52378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B7CA956-5199-D64C-95FD-776BA9C0063F}"/>
                              </a:ext>
                            </a:extLst>
                          </p:cNvPr>
                          <p:cNvGrpSpPr/>
                          <p:nvPr/>
                        </p:nvGrpSpPr>
                        <p:grpSpPr>
                          <a:xfrm>
                            <a:off x="7061320" y="2337444"/>
                            <a:ext cx="1435221" cy="1037593"/>
                            <a:chOff x="7140608" y="2399138"/>
                            <a:chExt cx="1435221" cy="1037593"/>
                          </a:xfrm>
                        </p:grpSpPr>
                        <p:cxnSp>
                          <p:nvCxnSpPr>
                            <p:cNvPr id="21" name="Straight Connector 20">
                              <a:extLst>
                                <a:ext uri="{FF2B5EF4-FFF2-40B4-BE49-F238E27FC236}">
                                  <a16:creationId xmlns:a16="http://schemas.microsoft.com/office/drawing/2014/main" id="{1A0370DB-CC22-3741-BF1D-F2FAF34759E4}"/>
                                </a:ext>
                              </a:extLst>
                            </p:cNvPr>
                            <p:cNvCxnSpPr>
                              <a:cxnSpLocks/>
                            </p:cNvCxnSpPr>
                            <p:nvPr/>
                          </p:nvCxnSpPr>
                          <p:spPr>
                            <a:xfrm>
                              <a:off x="7140608" y="2399138"/>
                              <a:ext cx="143522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88EACC9-34DC-7446-95AD-7BE333664FFF}"/>
                                </a:ext>
                              </a:extLst>
                            </p:cNvPr>
                            <p:cNvCxnSpPr>
                              <a:cxnSpLocks/>
                            </p:cNvCxnSpPr>
                            <p:nvPr/>
                          </p:nvCxnSpPr>
                          <p:spPr>
                            <a:xfrm>
                              <a:off x="7140608" y="3164098"/>
                              <a:ext cx="143522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B080F-3FEA-4045-8CAE-4CBBD7A91F3E}"/>
                                </a:ext>
                              </a:extLst>
                            </p:cNvPr>
                            <p:cNvCxnSpPr>
                              <a:cxnSpLocks/>
                            </p:cNvCxnSpPr>
                            <p:nvPr/>
                          </p:nvCxnSpPr>
                          <p:spPr>
                            <a:xfrm flipH="1" flipV="1">
                              <a:off x="7990488" y="2821900"/>
                              <a:ext cx="232301" cy="61483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32" name="Straight Arrow Connector 31">
                          <a:extLst>
                            <a:ext uri="{FF2B5EF4-FFF2-40B4-BE49-F238E27FC236}">
                              <a16:creationId xmlns:a16="http://schemas.microsoft.com/office/drawing/2014/main" id="{B8F2B85C-F156-8A49-84E1-AB4DD4FA49B1}"/>
                            </a:ext>
                          </a:extLst>
                        </p:cNvPr>
                        <p:cNvCxnSpPr/>
                        <p:nvPr/>
                      </p:nvCxnSpPr>
                      <p:spPr>
                        <a:xfrm>
                          <a:off x="5672831" y="2328566"/>
                          <a:ext cx="0" cy="7649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220321-0D12-7341-B85A-91C9D79D2A18}"/>
                            </a:ext>
                          </a:extLst>
                        </p:cNvPr>
                        <p:cNvSpPr txBox="1"/>
                        <p:nvPr/>
                      </p:nvSpPr>
                      <p:spPr>
                        <a:xfrm>
                          <a:off x="5597840" y="2537731"/>
                          <a:ext cx="538929" cy="307778"/>
                        </a:xfrm>
                        <a:prstGeom prst="rect">
                          <a:avLst/>
                        </a:prstGeom>
                        <a:noFill/>
                      </p:spPr>
                      <p:txBody>
                        <a:bodyPr wrap="none" rtlCol="0">
                          <a:spAutoFit/>
                        </a:bodyPr>
                        <a:lstStyle/>
                        <a:p>
                          <a:r>
                            <a:rPr lang="en-SI" sz="1400" i="1"/>
                            <a:t>a </a:t>
                          </a:r>
                          <a:r>
                            <a:rPr lang="en-SI" sz="1400"/>
                            <a:t>= 1</a:t>
                          </a:r>
                        </a:p>
                      </p:txBody>
                    </p:sp>
                  </p:grpSp>
                  <p:sp>
                    <p:nvSpPr>
                      <p:cNvPr id="35" name="TextBox 34">
                        <a:extLst>
                          <a:ext uri="{FF2B5EF4-FFF2-40B4-BE49-F238E27FC236}">
                            <a16:creationId xmlns:a16="http://schemas.microsoft.com/office/drawing/2014/main" id="{B75A3979-2D24-D943-B9F2-B4A3336177B8}"/>
                          </a:ext>
                        </a:extLst>
                      </p:cNvPr>
                      <p:cNvSpPr txBox="1"/>
                      <p:nvPr/>
                    </p:nvSpPr>
                    <p:spPr>
                      <a:xfrm>
                        <a:off x="4739752" y="2526836"/>
                        <a:ext cx="538929" cy="307778"/>
                      </a:xfrm>
                      <a:prstGeom prst="rect">
                        <a:avLst/>
                      </a:prstGeom>
                      <a:noFill/>
                    </p:spPr>
                    <p:txBody>
                      <a:bodyPr wrap="none" rtlCol="0">
                        <a:spAutoFit/>
                      </a:bodyPr>
                      <a:lstStyle/>
                      <a:p>
                        <a:r>
                          <a:rPr lang="en-SI" sz="1400" i="1"/>
                          <a:t>L </a:t>
                        </a:r>
                        <a:r>
                          <a:rPr lang="en-SI" sz="1400"/>
                          <a:t>&lt; 1</a:t>
                        </a:r>
                      </a:p>
                    </p:txBody>
                  </p:sp>
                </p:grpSp>
                <p:cxnSp>
                  <p:nvCxnSpPr>
                    <p:cNvPr id="38" name="Straight Connector 37">
                      <a:extLst>
                        <a:ext uri="{FF2B5EF4-FFF2-40B4-BE49-F238E27FC236}">
                          <a16:creationId xmlns:a16="http://schemas.microsoft.com/office/drawing/2014/main" id="{CFEEDE69-0BF4-2741-8F63-8B80F52A9034}"/>
                        </a:ext>
                      </a:extLst>
                    </p:cNvPr>
                    <p:cNvCxnSpPr>
                      <a:cxnSpLocks/>
                    </p:cNvCxnSpPr>
                    <p:nvPr/>
                  </p:nvCxnSpPr>
                  <p:spPr>
                    <a:xfrm>
                      <a:off x="5534370" y="3982578"/>
                      <a:ext cx="169920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6990D9-0FC3-0C4F-B370-45EEA1761FD5}"/>
                        </a:ext>
                      </a:extLst>
                    </p:cNvPr>
                    <p:cNvCxnSpPr>
                      <a:cxnSpLocks/>
                    </p:cNvCxnSpPr>
                    <p:nvPr/>
                  </p:nvCxnSpPr>
                  <p:spPr>
                    <a:xfrm>
                      <a:off x="7826783" y="3982578"/>
                      <a:ext cx="1486387"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1026" name="Picture 2" descr="Buffon's Needle.">
                    <a:extLst>
                      <a:ext uri="{FF2B5EF4-FFF2-40B4-BE49-F238E27FC236}">
                        <a16:creationId xmlns:a16="http://schemas.microsoft.com/office/drawing/2014/main" id="{038FE713-A90D-A643-9C06-3111971343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4581" y="2069044"/>
                    <a:ext cx="1783104" cy="1783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8034CAB1-14FF-6449-B2D6-1874530164A0}"/>
                    </a:ext>
                  </a:extLst>
                </p:cNvPr>
                <p:cNvGrpSpPr/>
                <p:nvPr/>
              </p:nvGrpSpPr>
              <p:grpSpPr>
                <a:xfrm>
                  <a:off x="336730" y="3619838"/>
                  <a:ext cx="8302754" cy="2941079"/>
                  <a:chOff x="336730" y="3619838"/>
                  <a:chExt cx="8302754" cy="2941079"/>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7022B96-873E-8343-A1A6-66135F838E11}"/>
                          </a:ext>
                        </a:extLst>
                      </p:cNvPr>
                      <p:cNvSpPr txBox="1"/>
                      <p:nvPr/>
                    </p:nvSpPr>
                    <p:spPr>
                      <a:xfrm>
                        <a:off x="336730" y="3619838"/>
                        <a:ext cx="8302754" cy="2941079"/>
                      </a:xfrm>
                      <a:prstGeom prst="rect">
                        <a:avLst/>
                      </a:prstGeom>
                      <a:noFill/>
                    </p:spPr>
                    <p:txBody>
                      <a:bodyPr wrap="square" rtlCol="0">
                        <a:spAutoFit/>
                      </a:bodyPr>
                      <a:lstStyle/>
                      <a:p>
                        <a:r>
                          <a:rPr lang="en-SI" sz="1400" b="1" dirty="0">
                            <a:sym typeface="Wingdings" pitchFamily="2" charset="2"/>
                          </a:rPr>
                          <a:t>Solution:</a:t>
                        </a:r>
                      </a:p>
                      <a:p>
                        <a:pPr marL="285750" indent="-285750">
                          <a:buFont typeface="Arial" panose="020B0604020202020204" pitchFamily="34" charset="0"/>
                          <a:buChar char="•"/>
                        </a:pPr>
                        <a:r>
                          <a:rPr lang="en-GB" sz="1400" dirty="0">
                            <a:sym typeface="Wingdings" pitchFamily="2" charset="2"/>
                          </a:rPr>
                          <a:t>T</a:t>
                        </a:r>
                        <a:r>
                          <a:rPr lang="en-SI" sz="1400" dirty="0">
                            <a:sym typeface="Wingdings" pitchFamily="2" charset="2"/>
                          </a:rPr>
                          <a:t>he needle tossed at random will land so that its center is a distance </a:t>
                        </a:r>
                        <a:r>
                          <a:rPr lang="en-SI" sz="1400" i="1" dirty="0">
                            <a:sym typeface="Wingdings" pitchFamily="2" charset="2"/>
                          </a:rPr>
                          <a:t>x </a:t>
                        </a:r>
                        <a:r>
                          <a:rPr lang="en-SI" sz="1400" dirty="0">
                            <a:sym typeface="Wingdings" pitchFamily="2" charset="2"/>
                          </a:rPr>
                          <a:t> to the closest </a:t>
                        </a:r>
                      </a:p>
                      <a:p>
                        <a:r>
                          <a:rPr lang="en-SI" sz="1400" dirty="0">
                            <a:sym typeface="Wingdings" pitchFamily="2" charset="2"/>
                          </a:rPr>
                          <a:t>        line, so that </a:t>
                        </a:r>
                        <a14:m>
                          <m:oMath xmlns:m="http://schemas.openxmlformats.org/officeDocument/2006/math">
                            <m:r>
                              <a:rPr lang="en-GB" sz="1400" b="0" i="1" smtClean="0">
                                <a:latin typeface="Cambria Math" panose="02040503050406030204" pitchFamily="18" charset="0"/>
                                <a:sym typeface="Wingdings" pitchFamily="2" charset="2"/>
                              </a:rPr>
                              <m:t>0</m:t>
                            </m:r>
                            <m:r>
                              <a:rPr lang="en-GB" sz="1400" b="0" i="1" smtClean="0">
                                <a:latin typeface="Cambria Math" panose="02040503050406030204" pitchFamily="18" charset="0"/>
                                <a:ea typeface="Cambria Math" panose="02040503050406030204" pitchFamily="18" charset="0"/>
                                <a:sym typeface="Wingdings" pitchFamily="2" charset="2"/>
                              </a:rPr>
                              <m:t>≤</m:t>
                            </m:r>
                            <m:r>
                              <a:rPr lang="en-GB" sz="1400" b="0" i="1" smtClean="0">
                                <a:latin typeface="Cambria Math" panose="02040503050406030204" pitchFamily="18" charset="0"/>
                                <a:ea typeface="Cambria Math" panose="02040503050406030204" pitchFamily="18" charset="0"/>
                                <a:sym typeface="Wingdings" pitchFamily="2" charset="2"/>
                              </a:rPr>
                              <m:t>𝑥</m:t>
                            </m:r>
                            <m:r>
                              <a:rPr lang="en-GB" sz="1400" b="0" i="1" smtClean="0">
                                <a:latin typeface="Cambria Math" panose="02040503050406030204" pitchFamily="18" charset="0"/>
                                <a:ea typeface="Cambria Math" panose="02040503050406030204" pitchFamily="18" charset="0"/>
                                <a:sym typeface="Wingdings" pitchFamily="2" charset="2"/>
                              </a:rPr>
                              <m:t>≤</m:t>
                            </m:r>
                            <m:f>
                              <m:fPr>
                                <m:ctrlPr>
                                  <a:rPr lang="en-GB" sz="1400" b="0" i="1" smtClean="0">
                                    <a:latin typeface="Cambria Math" panose="02040503050406030204" pitchFamily="18" charset="0"/>
                                    <a:ea typeface="Cambria Math" panose="02040503050406030204" pitchFamily="18" charset="0"/>
                                    <a:sym typeface="Wingdings" pitchFamily="2" charset="2"/>
                                  </a:rPr>
                                </m:ctrlPr>
                              </m:fPr>
                              <m:num>
                                <m:r>
                                  <a:rPr lang="en-GB" sz="1400" b="0" i="1" smtClean="0">
                                    <a:latin typeface="Cambria Math" panose="02040503050406030204" pitchFamily="18" charset="0"/>
                                    <a:ea typeface="Cambria Math" panose="02040503050406030204" pitchFamily="18" charset="0"/>
                                    <a:sym typeface="Wingdings" pitchFamily="2" charset="2"/>
                                  </a:rPr>
                                  <m:t>1</m:t>
                                </m:r>
                              </m:num>
                              <m:den>
                                <m:r>
                                  <a:rPr lang="en-GB" sz="1400" b="0" i="1" smtClean="0">
                                    <a:latin typeface="Cambria Math" panose="02040503050406030204" pitchFamily="18" charset="0"/>
                                    <a:ea typeface="Cambria Math" panose="02040503050406030204" pitchFamily="18" charset="0"/>
                                    <a:sym typeface="Wingdings" pitchFamily="2" charset="2"/>
                                  </a:rPr>
                                  <m:t>2</m:t>
                                </m:r>
                              </m:den>
                            </m:f>
                          </m:oMath>
                        </a14:m>
                        <a:r>
                          <a:rPr lang="en-SI" sz="1400" dirty="0">
                            <a:sym typeface="Wingdings" pitchFamily="2" charset="2"/>
                          </a:rPr>
                          <a:t> . </a:t>
                        </a:r>
                      </a:p>
                      <a:p>
                        <a:pPr marL="285750" indent="-285750">
                          <a:buFont typeface="Arial" panose="020B0604020202020204" pitchFamily="34" charset="0"/>
                          <a:buChar char="•"/>
                        </a:pPr>
                        <a:r>
                          <a:rPr lang="en-SI" sz="1400" dirty="0">
                            <a:sym typeface="Wingdings" pitchFamily="2" charset="2"/>
                          </a:rPr>
                          <a:t>The angle of the needle against the lines is  </a:t>
                        </a:r>
                        <a14:m>
                          <m:oMath xmlns:m="http://schemas.openxmlformats.org/officeDocument/2006/math">
                            <m:r>
                              <a:rPr lang="en-GB" sz="1400" b="0" i="0" smtClean="0">
                                <a:latin typeface="Cambria Math" panose="02040503050406030204" pitchFamily="18" charset="0"/>
                                <a:ea typeface="Cambria Math" panose="02040503050406030204" pitchFamily="18" charset="0"/>
                                <a:sym typeface="Wingdings" pitchFamily="2" charset="2"/>
                              </a:rPr>
                              <m:t>0</m:t>
                            </m:r>
                            <m:r>
                              <a:rPr lang="en-GB" sz="1400" b="0" i="1" smtClean="0">
                                <a:latin typeface="Cambria Math" panose="02040503050406030204" pitchFamily="18" charset="0"/>
                                <a:ea typeface="Cambria Math" panose="02040503050406030204" pitchFamily="18" charset="0"/>
                                <a:sym typeface="Wingdings" pitchFamily="2" charset="2"/>
                              </a:rPr>
                              <m:t>≤</m:t>
                            </m:r>
                            <m:r>
                              <a:rPr lang="en-SI" sz="1400" i="1" smtClean="0">
                                <a:latin typeface="Cambria Math" panose="02040503050406030204" pitchFamily="18" charset="0"/>
                                <a:ea typeface="Cambria Math" panose="02040503050406030204" pitchFamily="18" charset="0"/>
                                <a:sym typeface="Wingdings" pitchFamily="2" charset="2"/>
                              </a:rPr>
                              <m:t>𝜃</m:t>
                            </m:r>
                            <m:r>
                              <a:rPr lang="en-SI" sz="1400" i="1" smtClean="0">
                                <a:latin typeface="Cambria Math" panose="02040503050406030204" pitchFamily="18" charset="0"/>
                                <a:ea typeface="Cambria Math" panose="02040503050406030204" pitchFamily="18" charset="0"/>
                                <a:sym typeface="Wingdings" pitchFamily="2" charset="2"/>
                              </a:rPr>
                              <m:t>≤</m:t>
                            </m:r>
                            <m:r>
                              <a:rPr lang="en-SI" sz="1400" i="1" smtClean="0">
                                <a:latin typeface="Cambria Math" panose="02040503050406030204" pitchFamily="18" charset="0"/>
                                <a:ea typeface="Cambria Math" panose="02040503050406030204" pitchFamily="18" charset="0"/>
                                <a:sym typeface="Wingdings" pitchFamily="2" charset="2"/>
                              </a:rPr>
                              <m:t>𝜋</m:t>
                            </m:r>
                          </m:oMath>
                        </a14:m>
                        <a:r>
                          <a:rPr lang="en-SI" sz="1400" b="1" dirty="0">
                            <a:sym typeface="Wingdings" pitchFamily="2" charset="2"/>
                          </a:rPr>
                          <a:t>.</a:t>
                        </a:r>
                      </a:p>
                      <a:p>
                        <a:pPr marL="285750" indent="-285750">
                          <a:buFont typeface="Arial" panose="020B0604020202020204" pitchFamily="34" charset="0"/>
                          <a:buChar char="•"/>
                        </a:pPr>
                        <a:r>
                          <a:rPr lang="en-SI" sz="1400" dirty="0">
                            <a:sym typeface="Wingdings" pitchFamily="2" charset="2"/>
                          </a:rPr>
                          <a:t>Since the needle is “tossed at random”, the probability distributions for </a:t>
                        </a:r>
                        <a14:m>
                          <m:oMath xmlns:m="http://schemas.openxmlformats.org/officeDocument/2006/math">
                            <m:r>
                              <a:rPr lang="en-GB" sz="1400" i="1">
                                <a:latin typeface="Cambria Math" panose="02040503050406030204" pitchFamily="18" charset="0"/>
                                <a:ea typeface="Cambria Math" panose="02040503050406030204" pitchFamily="18" charset="0"/>
                                <a:sym typeface="Wingdings" pitchFamily="2" charset="2"/>
                              </a:rPr>
                              <m:t>𝑥</m:t>
                            </m:r>
                          </m:oMath>
                        </a14:m>
                        <a:r>
                          <a:rPr lang="en-SI" sz="1400" dirty="0">
                            <a:sym typeface="Wingdings" pitchFamily="2" charset="2"/>
                          </a:rPr>
                          <a:t> and </a:t>
                        </a:r>
                        <a14:m>
                          <m:oMath xmlns:m="http://schemas.openxmlformats.org/officeDocument/2006/math">
                            <m:r>
                              <a:rPr lang="en-SI" sz="1400" i="1">
                                <a:latin typeface="Cambria Math" panose="02040503050406030204" pitchFamily="18" charset="0"/>
                                <a:ea typeface="Cambria Math" panose="02040503050406030204" pitchFamily="18" charset="0"/>
                                <a:sym typeface="Wingdings" pitchFamily="2" charset="2"/>
                              </a:rPr>
                              <m:t>𝜃</m:t>
                            </m:r>
                          </m:oMath>
                        </a14:m>
                        <a:r>
                          <a:rPr lang="en-SI" sz="1400" dirty="0">
                            <a:sym typeface="Wingdings" pitchFamily="2" charset="2"/>
                          </a:rPr>
                          <a:t> are uniform.</a:t>
                        </a:r>
                      </a:p>
                      <a:p>
                        <a:pPr marL="285750" indent="-285750">
                          <a:buFont typeface="Arial" panose="020B0604020202020204" pitchFamily="34" charset="0"/>
                          <a:buChar char="•"/>
                        </a:pPr>
                        <a:r>
                          <a:rPr lang="en-SI" sz="1400" dirty="0">
                            <a:sym typeface="Wingdings" pitchFamily="2" charset="2"/>
                          </a:rPr>
                          <a:t>A crossing occurs if </a:t>
                        </a:r>
                        <a14:m>
                          <m:oMath xmlns:m="http://schemas.openxmlformats.org/officeDocument/2006/math">
                            <m:r>
                              <a:rPr lang="en-GB" sz="1400" b="0" i="1" smtClean="0">
                                <a:latin typeface="Cambria Math" panose="02040503050406030204" pitchFamily="18" charset="0"/>
                                <a:sym typeface="Wingdings" pitchFamily="2" charset="2"/>
                              </a:rPr>
                              <m:t>𝑥</m:t>
                            </m:r>
                            <m:r>
                              <a:rPr lang="en-GB" sz="1400" b="0" i="1" smtClean="0">
                                <a:latin typeface="Cambria Math" panose="02040503050406030204" pitchFamily="18" charset="0"/>
                                <a:ea typeface="Cambria Math" panose="02040503050406030204" pitchFamily="18" charset="0"/>
                                <a:sym typeface="Wingdings" pitchFamily="2" charset="2"/>
                              </a:rPr>
                              <m:t>≤</m:t>
                            </m:r>
                            <m:f>
                              <m:fPr>
                                <m:ctrlPr>
                                  <a:rPr lang="en-GB" sz="1400" b="0" i="1" smtClean="0">
                                    <a:latin typeface="Cambria Math" panose="02040503050406030204" pitchFamily="18" charset="0"/>
                                    <a:ea typeface="Cambria Math" panose="02040503050406030204" pitchFamily="18" charset="0"/>
                                    <a:sym typeface="Wingdings" pitchFamily="2" charset="2"/>
                                  </a:rPr>
                                </m:ctrlPr>
                              </m:fPr>
                              <m:num>
                                <m:r>
                                  <a:rPr lang="en-GB" sz="1400" b="0" i="1" smtClean="0">
                                    <a:latin typeface="Cambria Math" panose="02040503050406030204" pitchFamily="18" charset="0"/>
                                    <a:ea typeface="Cambria Math" panose="02040503050406030204" pitchFamily="18" charset="0"/>
                                    <a:sym typeface="Wingdings" pitchFamily="2" charset="2"/>
                                  </a:rPr>
                                  <m:t>𝐿</m:t>
                                </m:r>
                              </m:num>
                              <m:den>
                                <m:r>
                                  <a:rPr lang="en-GB" sz="1400" b="0" i="1" smtClean="0">
                                    <a:latin typeface="Cambria Math" panose="02040503050406030204" pitchFamily="18" charset="0"/>
                                    <a:ea typeface="Cambria Math" panose="02040503050406030204" pitchFamily="18" charset="0"/>
                                    <a:sym typeface="Wingdings" pitchFamily="2" charset="2"/>
                                  </a:rPr>
                                  <m:t>2</m:t>
                                </m:r>
                              </m:den>
                            </m:f>
                            <m:func>
                              <m:funcPr>
                                <m:ctrlPr>
                                  <a:rPr lang="en-GB" sz="1400" b="0" i="1" smtClean="0">
                                    <a:latin typeface="Cambria Math" panose="02040503050406030204" pitchFamily="18" charset="0"/>
                                    <a:ea typeface="Cambria Math" panose="02040503050406030204" pitchFamily="18" charset="0"/>
                                    <a:sym typeface="Wingdings" pitchFamily="2" charset="2"/>
                                  </a:rPr>
                                </m:ctrlPr>
                              </m:funcPr>
                              <m:fName>
                                <m:r>
                                  <m:rPr>
                                    <m:sty m:val="p"/>
                                  </m:rPr>
                                  <a:rPr lang="en-GB" sz="1400" b="0" i="0" smtClean="0">
                                    <a:latin typeface="Cambria Math" panose="02040503050406030204" pitchFamily="18" charset="0"/>
                                    <a:ea typeface="Cambria Math" panose="02040503050406030204" pitchFamily="18" charset="0"/>
                                    <a:sym typeface="Wingdings" pitchFamily="2" charset="2"/>
                                  </a:rPr>
                                  <m:t>sin</m:t>
                                </m:r>
                              </m:fName>
                              <m:e>
                                <m:r>
                                  <a:rPr lang="en-GB" sz="1400" b="0" i="1" smtClean="0">
                                    <a:latin typeface="Cambria Math" panose="02040503050406030204" pitchFamily="18" charset="0"/>
                                    <a:ea typeface="Cambria Math" panose="02040503050406030204" pitchFamily="18" charset="0"/>
                                    <a:sym typeface="Wingdings" pitchFamily="2" charset="2"/>
                                  </a:rPr>
                                  <m:t>𝜃</m:t>
                                </m:r>
                              </m:e>
                            </m:func>
                          </m:oMath>
                        </a14:m>
                        <a:r>
                          <a:rPr lang="en-SI" sz="1400" dirty="0">
                            <a:sym typeface="Wingdings" pitchFamily="2" charset="2"/>
                          </a:rPr>
                          <a:t>.</a:t>
                        </a:r>
                      </a:p>
                      <a:p>
                        <a:pPr marL="285750" indent="-285750">
                          <a:buFont typeface="Arial" panose="020B0604020202020204" pitchFamily="34" charset="0"/>
                          <a:buChar char="•"/>
                        </a:pPr>
                        <a:r>
                          <a:rPr lang="en-SI" sz="1400" dirty="0">
                            <a:sym typeface="Wingdings" pitchFamily="2" charset="2"/>
                          </a:rPr>
                          <a:t>The probability for this to be tha case is given by: </a:t>
                        </a:r>
                        <a:endParaRPr lang="en-GB" sz="1400" b="0" i="0"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r>
                                <a:rPr lang="en-GB" sz="1400" b="0" i="0" smtClean="0">
                                  <a:latin typeface="Cambria Math" panose="02040503050406030204" pitchFamily="18" charset="0"/>
                                  <a:sym typeface="Wingdings" pitchFamily="2" charset="2"/>
                                </a:rPr>
                                <m:t> </m:t>
                              </m:r>
                              <m:r>
                                <a:rPr lang="en-GB" sz="1400" b="0" i="1" smtClean="0">
                                  <a:latin typeface="Cambria Math" panose="02040503050406030204" pitchFamily="18" charset="0"/>
                                  <a:sym typeface="Wingdings" pitchFamily="2" charset="2"/>
                                </a:rPr>
                                <m:t>𝑝</m:t>
                              </m:r>
                              <m:r>
                                <a:rPr lang="en-GB" sz="1400" b="0" i="1" smtClean="0">
                                  <a:latin typeface="Cambria Math" panose="02040503050406030204" pitchFamily="18" charset="0"/>
                                  <a:sym typeface="Wingdings" pitchFamily="2" charset="2"/>
                                </a:rPr>
                                <m:t>=</m:t>
                              </m:r>
                              <m:f>
                                <m:fPr>
                                  <m:ctrlPr>
                                    <a:rPr lang="en-GB" sz="1400" b="0" i="1" smtClean="0">
                                      <a:latin typeface="Cambria Math" panose="02040503050406030204" pitchFamily="18" charset="0"/>
                                      <a:sym typeface="Wingdings" pitchFamily="2" charset="2"/>
                                    </a:rPr>
                                  </m:ctrlPr>
                                </m:fPr>
                                <m:num>
                                  <m:nary>
                                    <m:naryPr>
                                      <m:ctrlPr>
                                        <a:rPr lang="en-GB" sz="1400" b="0" i="1" smtClean="0">
                                          <a:latin typeface="Cambria Math" panose="02040503050406030204" pitchFamily="18" charset="0"/>
                                          <a:sym typeface="Wingdings" pitchFamily="2" charset="2"/>
                                        </a:rPr>
                                      </m:ctrlPr>
                                    </m:naryPr>
                                    <m:sub>
                                      <m:r>
                                        <m:rPr>
                                          <m:brk m:alnAt="23"/>
                                        </m:rPr>
                                        <a:rPr lang="en-GB" sz="1400" b="0" i="1" smtClean="0">
                                          <a:latin typeface="Cambria Math" panose="02040503050406030204" pitchFamily="18" charset="0"/>
                                          <a:sym typeface="Wingdings" pitchFamily="2" charset="2"/>
                                        </a:rPr>
                                        <m:t>0</m:t>
                                      </m:r>
                                    </m:sub>
                                    <m:sup>
                                      <m:r>
                                        <a:rPr lang="en-GB" sz="1400" b="0" i="1" smtClean="0">
                                          <a:latin typeface="Cambria Math" panose="02040503050406030204" pitchFamily="18" charset="0"/>
                                          <a:ea typeface="Cambria Math" panose="02040503050406030204" pitchFamily="18" charset="0"/>
                                          <a:sym typeface="Wingdings" pitchFamily="2" charset="2"/>
                                        </a:rPr>
                                        <m:t>𝜋</m:t>
                                      </m:r>
                                    </m:sup>
                                    <m:e>
                                      <m:f>
                                        <m:fPr>
                                          <m:ctrlPr>
                                            <a:rPr lang="en-GB" sz="1400" b="0" i="1" smtClean="0">
                                              <a:latin typeface="Cambria Math" panose="02040503050406030204" pitchFamily="18" charset="0"/>
                                              <a:sym typeface="Wingdings" pitchFamily="2" charset="2"/>
                                            </a:rPr>
                                          </m:ctrlPr>
                                        </m:fPr>
                                        <m:num>
                                          <m:r>
                                            <a:rPr lang="en-GB" sz="1400" b="0" i="1" smtClean="0">
                                              <a:latin typeface="Cambria Math" panose="02040503050406030204" pitchFamily="18" charset="0"/>
                                              <a:sym typeface="Wingdings" pitchFamily="2" charset="2"/>
                                            </a:rPr>
                                            <m:t>𝐿</m:t>
                                          </m:r>
                                        </m:num>
                                        <m:den>
                                          <m:r>
                                            <a:rPr lang="en-GB" sz="1400" b="0" i="1" smtClean="0">
                                              <a:latin typeface="Cambria Math" panose="02040503050406030204" pitchFamily="18" charset="0"/>
                                              <a:sym typeface="Wingdings" pitchFamily="2" charset="2"/>
                                            </a:rPr>
                                            <m:t>2</m:t>
                                          </m:r>
                                        </m:den>
                                      </m:f>
                                      <m:func>
                                        <m:funcPr>
                                          <m:ctrlPr>
                                            <a:rPr lang="en-GB" sz="1400" b="0" i="1" smtClean="0">
                                              <a:latin typeface="Cambria Math" panose="02040503050406030204" pitchFamily="18" charset="0"/>
                                              <a:sym typeface="Wingdings" pitchFamily="2" charset="2"/>
                                            </a:rPr>
                                          </m:ctrlPr>
                                        </m:funcPr>
                                        <m:fName>
                                          <m:r>
                                            <m:rPr>
                                              <m:sty m:val="p"/>
                                            </m:rPr>
                                            <a:rPr lang="en-GB" sz="1400" b="0" i="0" smtClean="0">
                                              <a:latin typeface="Cambria Math" panose="02040503050406030204" pitchFamily="18" charset="0"/>
                                              <a:sym typeface="Wingdings" pitchFamily="2" charset="2"/>
                                            </a:rPr>
                                            <m:t>sin</m:t>
                                          </m:r>
                                        </m:fName>
                                        <m:e>
                                          <m:r>
                                            <a:rPr lang="el-GR" sz="1400" b="0" i="1" smtClean="0">
                                              <a:latin typeface="Cambria Math" panose="02040503050406030204" pitchFamily="18" charset="0"/>
                                              <a:sym typeface="Wingdings" pitchFamily="2" charset="2"/>
                                            </a:rPr>
                                            <m:t>𝜃</m:t>
                                          </m:r>
                                        </m:e>
                                      </m:func>
                                      <m:r>
                                        <a:rPr lang="el-GR" sz="1400" b="0" i="1" smtClean="0">
                                          <a:latin typeface="Cambria Math" panose="02040503050406030204" pitchFamily="18" charset="0"/>
                                          <a:sym typeface="Wingdings" pitchFamily="2" charset="2"/>
                                        </a:rPr>
                                        <m:t>ⅆ</m:t>
                                      </m:r>
                                      <m:r>
                                        <a:rPr lang="el-GR" sz="1400" b="0" i="1" smtClean="0">
                                          <a:latin typeface="Cambria Math" panose="02040503050406030204" pitchFamily="18" charset="0"/>
                                          <a:sym typeface="Wingdings" pitchFamily="2" charset="2"/>
                                        </a:rPr>
                                        <m:t>𝜃</m:t>
                                      </m:r>
                                    </m:e>
                                  </m:nary>
                                </m:num>
                                <m:den>
                                  <m:nary>
                                    <m:naryPr>
                                      <m:ctrlPr>
                                        <a:rPr lang="en-GB" sz="1400" i="1">
                                          <a:latin typeface="Cambria Math" panose="02040503050406030204" pitchFamily="18" charset="0"/>
                                          <a:sym typeface="Wingdings" pitchFamily="2" charset="2"/>
                                        </a:rPr>
                                      </m:ctrlPr>
                                    </m:naryPr>
                                    <m:sub>
                                      <m:r>
                                        <m:rPr>
                                          <m:brk m:alnAt="23"/>
                                        </m:rPr>
                                        <a:rPr lang="en-GB" sz="1400" i="1">
                                          <a:latin typeface="Cambria Math" panose="02040503050406030204" pitchFamily="18" charset="0"/>
                                          <a:sym typeface="Wingdings" pitchFamily="2" charset="2"/>
                                        </a:rPr>
                                        <m:t>0</m:t>
                                      </m:r>
                                    </m:sub>
                                    <m:sup>
                                      <m:r>
                                        <a:rPr lang="en-GB" sz="1400" i="1">
                                          <a:latin typeface="Cambria Math" panose="02040503050406030204" pitchFamily="18" charset="0"/>
                                          <a:ea typeface="Cambria Math" panose="02040503050406030204" pitchFamily="18" charset="0"/>
                                          <a:sym typeface="Wingdings" pitchFamily="2" charset="2"/>
                                        </a:rPr>
                                        <m:t>𝜋</m:t>
                                      </m:r>
                                    </m:sup>
                                    <m:e>
                                      <m:f>
                                        <m:fPr>
                                          <m:ctrlPr>
                                            <a:rPr lang="en-GB" sz="1400" i="1">
                                              <a:latin typeface="Cambria Math" panose="02040503050406030204" pitchFamily="18" charset="0"/>
                                              <a:sym typeface="Wingdings" pitchFamily="2" charset="2"/>
                                            </a:rPr>
                                          </m:ctrlPr>
                                        </m:fPr>
                                        <m:num>
                                          <m:r>
                                            <a:rPr lang="en-GB" sz="1400" b="0" i="1" smtClean="0">
                                              <a:latin typeface="Cambria Math" panose="02040503050406030204" pitchFamily="18" charset="0"/>
                                              <a:sym typeface="Wingdings" pitchFamily="2" charset="2"/>
                                            </a:rPr>
                                            <m:t>1</m:t>
                                          </m:r>
                                        </m:num>
                                        <m:den>
                                          <m:r>
                                            <a:rPr lang="en-GB" sz="1400" i="1">
                                              <a:latin typeface="Cambria Math" panose="02040503050406030204" pitchFamily="18" charset="0"/>
                                              <a:sym typeface="Wingdings" pitchFamily="2" charset="2"/>
                                            </a:rPr>
                                            <m:t>2</m:t>
                                          </m:r>
                                        </m:den>
                                      </m:f>
                                      <m:r>
                                        <a:rPr lang="el-GR" sz="1400" i="1">
                                          <a:latin typeface="Cambria Math" panose="02040503050406030204" pitchFamily="18" charset="0"/>
                                          <a:sym typeface="Wingdings" pitchFamily="2" charset="2"/>
                                        </a:rPr>
                                        <m:t>ⅆ</m:t>
                                      </m:r>
                                      <m:r>
                                        <a:rPr lang="el-GR" sz="1400" i="1">
                                          <a:latin typeface="Cambria Math" panose="02040503050406030204" pitchFamily="18" charset="0"/>
                                          <a:sym typeface="Wingdings" pitchFamily="2" charset="2"/>
                                        </a:rPr>
                                        <m:t>𝜃</m:t>
                                      </m:r>
                                    </m:e>
                                  </m:nary>
                                </m:den>
                              </m:f>
                              <m:r>
                                <a:rPr lang="en-GB" sz="1400" b="0" i="1" smtClean="0">
                                  <a:latin typeface="Cambria Math" panose="02040503050406030204" pitchFamily="18" charset="0"/>
                                  <a:sym typeface="Wingdings" pitchFamily="2" charset="2"/>
                                </a:rPr>
                                <m:t>=</m:t>
                              </m:r>
                              <m:f>
                                <m:fPr>
                                  <m:ctrlPr>
                                    <a:rPr lang="en-GB" sz="1400" b="0" i="1" smtClean="0">
                                      <a:latin typeface="Cambria Math" panose="02040503050406030204" pitchFamily="18" charset="0"/>
                                      <a:sym typeface="Wingdings" pitchFamily="2" charset="2"/>
                                    </a:rPr>
                                  </m:ctrlPr>
                                </m:fPr>
                                <m:num>
                                  <m:r>
                                    <a:rPr lang="en-GB" sz="1400" b="0" i="1" smtClean="0">
                                      <a:latin typeface="Cambria Math" panose="02040503050406030204" pitchFamily="18" charset="0"/>
                                      <a:sym typeface="Wingdings" pitchFamily="2" charset="2"/>
                                    </a:rPr>
                                    <m:t>2</m:t>
                                  </m:r>
                                  <m:r>
                                    <a:rPr lang="en-GB" sz="1400" b="0" i="1" smtClean="0">
                                      <a:latin typeface="Cambria Math" panose="02040503050406030204" pitchFamily="18" charset="0"/>
                                      <a:sym typeface="Wingdings" pitchFamily="2" charset="2"/>
                                    </a:rPr>
                                    <m:t>𝐿</m:t>
                                  </m:r>
                                </m:num>
                                <m:den>
                                  <m:r>
                                    <a:rPr lang="en-GB" sz="1400" b="0" i="1" smtClean="0">
                                      <a:latin typeface="Cambria Math" panose="02040503050406030204" pitchFamily="18" charset="0"/>
                                      <a:ea typeface="Cambria Math" panose="02040503050406030204" pitchFamily="18" charset="0"/>
                                      <a:sym typeface="Wingdings" pitchFamily="2" charset="2"/>
                                    </a:rPr>
                                    <m:t>𝜋</m:t>
                                  </m:r>
                                </m:den>
                              </m:f>
                            </m:oMath>
                          </m:oMathPara>
                        </a14:m>
                        <a:endParaRPr lang="en-SI" sz="1400" dirty="0">
                          <a:sym typeface="Wingdings" pitchFamily="2" charset="2"/>
                        </a:endParaRPr>
                      </a:p>
                      <a:p>
                        <a:pPr marL="285750" indent="-285750">
                          <a:buFont typeface="Arial" panose="020B0604020202020204" pitchFamily="34" charset="0"/>
                          <a:buChar char="•"/>
                        </a:pPr>
                        <a:r>
                          <a:rPr lang="en-SI" sz="1400" dirty="0">
                            <a:sym typeface="Wingdings" pitchFamily="2" charset="2"/>
                          </a:rPr>
                          <a:t> experimentally determine the value of </a:t>
                        </a:r>
                        <a14:m>
                          <m:oMath xmlns:m="http://schemas.openxmlformats.org/officeDocument/2006/math">
                            <m:r>
                              <a:rPr lang="en-GB" sz="1400" i="1">
                                <a:latin typeface="Cambria Math" panose="02040503050406030204" pitchFamily="18" charset="0"/>
                                <a:ea typeface="Cambria Math" panose="02040503050406030204" pitchFamily="18" charset="0"/>
                                <a:sym typeface="Wingdings" pitchFamily="2" charset="2"/>
                              </a:rPr>
                              <m:t>𝜋</m:t>
                            </m:r>
                          </m:oMath>
                        </a14:m>
                        <a:r>
                          <a:rPr lang="en-SI" sz="1400" dirty="0">
                            <a:sym typeface="Wingdings" pitchFamily="2" charset="2"/>
                          </a:rPr>
                          <a:t> (</a:t>
                        </a:r>
                        <a14:m>
                          <m:oMath xmlns:m="http://schemas.openxmlformats.org/officeDocument/2006/math">
                            <m:r>
                              <a:rPr lang="en-SI" sz="1400" i="1">
                                <a:latin typeface="Cambria Math" panose="02040503050406030204" pitchFamily="18" charset="0"/>
                                <a:ea typeface="Cambria Math" panose="02040503050406030204" pitchFamily="18" charset="0"/>
                                <a:sym typeface="Wingdings" pitchFamily="2" charset="2"/>
                              </a:rPr>
                              <m:t>𝜋</m:t>
                            </m:r>
                            <m:r>
                              <a:rPr lang="en-SI" sz="1400" i="1">
                                <a:latin typeface="Cambria Math" panose="02040503050406030204" pitchFamily="18" charset="0"/>
                                <a:ea typeface="Cambria Math" panose="02040503050406030204" pitchFamily="18" charset="0"/>
                                <a:sym typeface="Wingdings" pitchFamily="2" charset="2"/>
                              </a:rPr>
                              <m:t>≈</m:t>
                            </m:r>
                            <m:r>
                              <a:rPr lang="en-GB" sz="1400" i="1">
                                <a:latin typeface="Cambria Math" panose="02040503050406030204" pitchFamily="18" charset="0"/>
                                <a:ea typeface="Cambria Math" panose="02040503050406030204" pitchFamily="18" charset="0"/>
                                <a:sym typeface="Wingdings" pitchFamily="2" charset="2"/>
                              </a:rPr>
                              <m:t>3</m:t>
                            </m:r>
                          </m:oMath>
                        </a14:m>
                        <a:r>
                          <a:rPr lang="en-SI" sz="1400" dirty="0">
                            <a:sym typeface="Wingdings" pitchFamily="2" charset="2"/>
                          </a:rPr>
                          <a:t> easy)</a:t>
                        </a:r>
                      </a:p>
                      <a:p>
                        <a:pPr marL="285750" indent="-285750">
                          <a:buFont typeface="Arial" panose="020B0604020202020204" pitchFamily="34" charset="0"/>
                          <a:buChar char="•"/>
                        </a:pPr>
                        <a:r>
                          <a:rPr lang="en-SI" sz="1400" dirty="0">
                            <a:sym typeface="Wingdings" pitchFamily="2" charset="2"/>
                          </a:rPr>
                          <a:t>Reaching accuracy </a:t>
                        </a:r>
                        <a14:m>
                          <m:oMath xmlns:m="http://schemas.openxmlformats.org/officeDocument/2006/math">
                            <m:r>
                              <a:rPr lang="en-SI" sz="1400" i="1">
                                <a:latin typeface="Cambria Math" panose="02040503050406030204" pitchFamily="18" charset="0"/>
                                <a:ea typeface="Cambria Math" panose="02040503050406030204" pitchFamily="18" charset="0"/>
                                <a:sym typeface="Wingdings" pitchFamily="2" charset="2"/>
                              </a:rPr>
                              <m:t>𝜋</m:t>
                            </m:r>
                            <m:r>
                              <a:rPr lang="en-SI" sz="1400" i="1">
                                <a:latin typeface="Cambria Math" panose="02040503050406030204" pitchFamily="18" charset="0"/>
                                <a:ea typeface="Cambria Math" panose="02040503050406030204" pitchFamily="18" charset="0"/>
                                <a:sym typeface="Wingdings" pitchFamily="2" charset="2"/>
                              </a:rPr>
                              <m:t>≈</m:t>
                            </m:r>
                            <m:r>
                              <a:rPr lang="en-GB" sz="1400" i="1">
                                <a:latin typeface="Cambria Math" panose="02040503050406030204" pitchFamily="18" charset="0"/>
                                <a:ea typeface="Cambria Math" panose="02040503050406030204" pitchFamily="18" charset="0"/>
                                <a:sym typeface="Wingdings" pitchFamily="2" charset="2"/>
                              </a:rPr>
                              <m:t>3</m:t>
                            </m:r>
                            <m:r>
                              <a:rPr lang="en-GB" sz="1400" b="0" i="1" smtClean="0">
                                <a:latin typeface="Cambria Math" panose="02040503050406030204" pitchFamily="18" charset="0"/>
                                <a:ea typeface="Cambria Math" panose="02040503050406030204" pitchFamily="18" charset="0"/>
                                <a:sym typeface="Wingdings" pitchFamily="2" charset="2"/>
                              </a:rPr>
                              <m:t>.14</m:t>
                            </m:r>
                          </m:oMath>
                        </a14:m>
                        <a:r>
                          <a:rPr lang="en-SI" sz="1400" dirty="0">
                            <a:sym typeface="Wingdings" pitchFamily="2" charset="2"/>
                          </a:rPr>
                          <a:t> is extremely difficult. </a:t>
                        </a:r>
                        <a:r>
                          <a:rPr lang="en-SI" sz="1400" b="1" dirty="0">
                            <a:solidFill>
                              <a:srgbClr val="FF0000"/>
                            </a:solidFill>
                            <a:sym typeface="Wingdings" pitchFamily="2" charset="2"/>
                          </a:rPr>
                          <a:t>Would you like to try at home?</a:t>
                        </a:r>
                      </a:p>
                      <a:p>
                        <a:pPr marL="285750" indent="-285750">
                          <a:buFont typeface="Arial" panose="020B0604020202020204" pitchFamily="34" charset="0"/>
                          <a:buChar char="•"/>
                        </a:pPr>
                        <a:r>
                          <a:rPr lang="en-SI" sz="1400" dirty="0">
                            <a:sym typeface="Wingdings" pitchFamily="2" charset="2"/>
                          </a:rPr>
                          <a:t>Versions of  method are used in </a:t>
                        </a:r>
                        <a:r>
                          <a:rPr lang="en-SI" sz="1400" i="1" dirty="0">
                            <a:sym typeface="Wingdings" pitchFamily="2" charset="2"/>
                          </a:rPr>
                          <a:t>e.g.,</a:t>
                        </a:r>
                        <a:r>
                          <a:rPr lang="en-SI" sz="1400" dirty="0">
                            <a:sym typeface="Wingdings" pitchFamily="2" charset="2"/>
                          </a:rPr>
                          <a:t> estimating the amount of “grain boundary” in micrographs</a:t>
                        </a:r>
                        <a:endParaRPr lang="en-SI" dirty="0"/>
                      </a:p>
                    </p:txBody>
                  </p:sp>
                </mc:Choice>
                <mc:Fallback xmlns="">
                  <p:sp>
                    <p:nvSpPr>
                      <p:cNvPr id="42" name="TextBox 41">
                        <a:extLst>
                          <a:ext uri="{FF2B5EF4-FFF2-40B4-BE49-F238E27FC236}">
                            <a16:creationId xmlns:a16="http://schemas.microsoft.com/office/drawing/2014/main" id="{17022B96-873E-8343-A1A6-66135F838E11}"/>
                          </a:ext>
                        </a:extLst>
                      </p:cNvPr>
                      <p:cNvSpPr txBox="1">
                        <a:spLocks noRot="1" noChangeAspect="1" noMove="1" noResize="1" noEditPoints="1" noAdjustHandles="1" noChangeArrowheads="1" noChangeShapeType="1" noTextEdit="1"/>
                      </p:cNvSpPr>
                      <p:nvPr/>
                    </p:nvSpPr>
                    <p:spPr>
                      <a:xfrm>
                        <a:off x="336730" y="3619838"/>
                        <a:ext cx="8302754" cy="2941079"/>
                      </a:xfrm>
                      <a:prstGeom prst="rect">
                        <a:avLst/>
                      </a:prstGeom>
                      <a:blipFill>
                        <a:blip r:embed="rId4"/>
                        <a:stretch>
                          <a:fillRect l="-154" t="-405" b="-1619"/>
                        </a:stretch>
                      </a:blipFill>
                    </p:spPr>
                    <p:txBody>
                      <a:bodyPr/>
                      <a:lstStyle/>
                      <a:p>
                        <a:r>
                          <a:rPr lang="en-GB">
                            <a:noFill/>
                          </a:rPr>
                          <a:t> </a:t>
                        </a:r>
                      </a:p>
                    </p:txBody>
                  </p:sp>
                </mc:Fallback>
              </mc:AlternateContent>
              <p:grpSp>
                <p:nvGrpSpPr>
                  <p:cNvPr id="53" name="Group 52">
                    <a:extLst>
                      <a:ext uri="{FF2B5EF4-FFF2-40B4-BE49-F238E27FC236}">
                        <a16:creationId xmlns:a16="http://schemas.microsoft.com/office/drawing/2014/main" id="{4493C559-02C0-9D4A-9763-14A284F1547F}"/>
                      </a:ext>
                    </a:extLst>
                  </p:cNvPr>
                  <p:cNvGrpSpPr/>
                  <p:nvPr/>
                </p:nvGrpSpPr>
                <p:grpSpPr>
                  <a:xfrm>
                    <a:off x="6727634" y="3841002"/>
                    <a:ext cx="1699207" cy="685967"/>
                    <a:chOff x="9682849" y="2504888"/>
                    <a:chExt cx="1699207" cy="685967"/>
                  </a:xfrm>
                </p:grpSpPr>
                <p:cxnSp>
                  <p:nvCxnSpPr>
                    <p:cNvPr id="49" name="Straight Connector 48">
                      <a:extLst>
                        <a:ext uri="{FF2B5EF4-FFF2-40B4-BE49-F238E27FC236}">
                          <a16:creationId xmlns:a16="http://schemas.microsoft.com/office/drawing/2014/main" id="{159F6486-35A3-5041-993C-25C55E622038}"/>
                        </a:ext>
                      </a:extLst>
                    </p:cNvPr>
                    <p:cNvCxnSpPr>
                      <a:cxnSpLocks/>
                    </p:cNvCxnSpPr>
                    <p:nvPr/>
                  </p:nvCxnSpPr>
                  <p:spPr>
                    <a:xfrm>
                      <a:off x="10173469" y="2766779"/>
                      <a:ext cx="747201"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99155861-B68B-E146-9C32-E3F531B60226}"/>
                        </a:ext>
                      </a:extLst>
                    </p:cNvPr>
                    <p:cNvGrpSpPr/>
                    <p:nvPr/>
                  </p:nvGrpSpPr>
                  <p:grpSpPr>
                    <a:xfrm>
                      <a:off x="9682849" y="2504888"/>
                      <a:ext cx="1699207" cy="685967"/>
                      <a:chOff x="9682849" y="2504888"/>
                      <a:chExt cx="1699207" cy="685967"/>
                    </a:xfrm>
                  </p:grpSpPr>
                  <p:grpSp>
                    <p:nvGrpSpPr>
                      <p:cNvPr id="46" name="Group 45">
                        <a:extLst>
                          <a:ext uri="{FF2B5EF4-FFF2-40B4-BE49-F238E27FC236}">
                            <a16:creationId xmlns:a16="http://schemas.microsoft.com/office/drawing/2014/main" id="{DE1355DE-367E-EA43-96B3-A6442765D599}"/>
                          </a:ext>
                        </a:extLst>
                      </p:cNvPr>
                      <p:cNvGrpSpPr/>
                      <p:nvPr/>
                    </p:nvGrpSpPr>
                    <p:grpSpPr>
                      <a:xfrm>
                        <a:off x="9682849" y="2504888"/>
                        <a:ext cx="1699207" cy="685967"/>
                        <a:chOff x="6693069" y="2370366"/>
                        <a:chExt cx="1699207" cy="685967"/>
                      </a:xfrm>
                    </p:grpSpPr>
                    <p:cxnSp>
                      <p:nvCxnSpPr>
                        <p:cNvPr id="43" name="Straight Connector 42">
                          <a:extLst>
                            <a:ext uri="{FF2B5EF4-FFF2-40B4-BE49-F238E27FC236}">
                              <a16:creationId xmlns:a16="http://schemas.microsoft.com/office/drawing/2014/main" id="{CABFDD6F-5195-0E49-B340-C505589D868A}"/>
                            </a:ext>
                          </a:extLst>
                        </p:cNvPr>
                        <p:cNvCxnSpPr>
                          <a:cxnSpLocks/>
                        </p:cNvCxnSpPr>
                        <p:nvPr/>
                      </p:nvCxnSpPr>
                      <p:spPr>
                        <a:xfrm>
                          <a:off x="6693069" y="3056333"/>
                          <a:ext cx="169920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4167A4C-FE71-3B4B-9AC0-FA5A7526FA2F}"/>
                            </a:ext>
                          </a:extLst>
                        </p:cNvPr>
                        <p:cNvCxnSpPr>
                          <a:cxnSpLocks/>
                        </p:cNvCxnSpPr>
                        <p:nvPr/>
                      </p:nvCxnSpPr>
                      <p:spPr>
                        <a:xfrm flipV="1">
                          <a:off x="6992820" y="2370366"/>
                          <a:ext cx="381739" cy="52378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99829E2-EF57-7F4E-A55D-0B962DB45DBE}"/>
                            </a:ext>
                          </a:extLst>
                        </p:cNvPr>
                        <p:cNvCxnSpPr/>
                        <p:nvPr/>
                      </p:nvCxnSpPr>
                      <p:spPr>
                        <a:xfrm>
                          <a:off x="7189051" y="2618816"/>
                          <a:ext cx="0" cy="43751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14F5777-3EF7-AE4E-82EC-AAD5A613F580}"/>
                            </a:ext>
                          </a:extLst>
                        </p:cNvPr>
                        <p:cNvSpPr txBox="1"/>
                        <p:nvPr/>
                      </p:nvSpPr>
                      <p:spPr>
                        <a:xfrm>
                          <a:off x="7197849" y="2667855"/>
                          <a:ext cx="263214" cy="307777"/>
                        </a:xfrm>
                        <a:prstGeom prst="rect">
                          <a:avLst/>
                        </a:prstGeom>
                        <a:noFill/>
                      </p:spPr>
                      <p:txBody>
                        <a:bodyPr wrap="none" rtlCol="0">
                          <a:spAutoFit/>
                        </a:bodyPr>
                        <a:lstStyle/>
                        <a:p>
                          <a:r>
                            <a:rPr lang="en-SI" sz="1400" i="1"/>
                            <a:t>x</a:t>
                          </a:r>
                          <a:endParaRPr lang="en-SI" sz="1400"/>
                        </a:p>
                      </p:txBody>
                    </p:sp>
                  </p:gr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42130391-75C0-EF45-ACA9-90E6E8CB8D9E}"/>
                              </a:ext>
                            </a:extLst>
                          </p:cNvPr>
                          <p:cNvSpPr/>
                          <p:nvPr/>
                        </p:nvSpPr>
                        <p:spPr>
                          <a:xfrm>
                            <a:off x="10233278" y="2517152"/>
                            <a:ext cx="33098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I" sz="1400" i="1">
                                      <a:latin typeface="Cambria Math" panose="02040503050406030204" pitchFamily="18" charset="0"/>
                                      <a:ea typeface="Cambria Math" panose="02040503050406030204" pitchFamily="18" charset="0"/>
                                      <a:sym typeface="Wingdings" pitchFamily="2" charset="2"/>
                                    </a:rPr>
                                    <m:t>𝜃</m:t>
                                  </m:r>
                                </m:oMath>
                              </m:oMathPara>
                            </a14:m>
                            <a:endParaRPr lang="en-SI" sz="1400"/>
                          </a:p>
                        </p:txBody>
                      </p:sp>
                    </mc:Choice>
                    <mc:Fallback xmlns="">
                      <p:sp>
                        <p:nvSpPr>
                          <p:cNvPr id="51" name="Rectangle 50">
                            <a:extLst>
                              <a:ext uri="{FF2B5EF4-FFF2-40B4-BE49-F238E27FC236}">
                                <a16:creationId xmlns:a16="http://schemas.microsoft.com/office/drawing/2014/main" id="{42130391-75C0-EF45-ACA9-90E6E8CB8D9E}"/>
                              </a:ext>
                            </a:extLst>
                          </p:cNvPr>
                          <p:cNvSpPr>
                            <a:spLocks noRot="1" noChangeAspect="1" noMove="1" noResize="1" noEditPoints="1" noAdjustHandles="1" noChangeArrowheads="1" noChangeShapeType="1" noTextEdit="1"/>
                          </p:cNvSpPr>
                          <p:nvPr/>
                        </p:nvSpPr>
                        <p:spPr>
                          <a:xfrm>
                            <a:off x="10233278" y="2517152"/>
                            <a:ext cx="330988" cy="307777"/>
                          </a:xfrm>
                          <a:prstGeom prst="rect">
                            <a:avLst/>
                          </a:prstGeom>
                          <a:blipFill>
                            <a:blip r:embed="rId5"/>
                            <a:stretch>
                              <a:fillRect/>
                            </a:stretch>
                          </a:blipFill>
                        </p:spPr>
                        <p:txBody>
                          <a:bodyPr/>
                          <a:lstStyle/>
                          <a:p>
                            <a:r>
                              <a:rPr lang="en-GB">
                                <a:noFill/>
                              </a:rPr>
                              <a:t> </a:t>
                            </a:r>
                          </a:p>
                        </p:txBody>
                      </p:sp>
                    </mc:Fallback>
                  </mc:AlternateContent>
                </p:grpSp>
              </p:grpSp>
              <p:pic>
                <p:nvPicPr>
                  <p:cNvPr id="1028" name="Picture 4" descr="Buffon Needle Experiment">
                    <a:extLst>
                      <a:ext uri="{FF2B5EF4-FFF2-40B4-BE49-F238E27FC236}">
                        <a16:creationId xmlns:a16="http://schemas.microsoft.com/office/drawing/2014/main" id="{4D09B485-42B8-B544-BA73-3A48E0425CC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922846" y="4859235"/>
                    <a:ext cx="1298136" cy="13633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 name="Rectangle 1">
                <a:extLst>
                  <a:ext uri="{FF2B5EF4-FFF2-40B4-BE49-F238E27FC236}">
                    <a16:creationId xmlns:a16="http://schemas.microsoft.com/office/drawing/2014/main" id="{2DEF504B-6200-EC4F-B2A1-AC04732A68BB}"/>
                  </a:ext>
                </a:extLst>
              </p:cNvPr>
              <p:cNvSpPr/>
              <p:nvPr/>
            </p:nvSpPr>
            <p:spPr>
              <a:xfrm>
                <a:off x="240210" y="1931036"/>
                <a:ext cx="8399274" cy="482882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I"/>
              </a:p>
            </p:txBody>
          </p:sp>
        </p:grpSp>
      </p:grpSp>
    </p:spTree>
    <p:extLst>
      <p:ext uri="{BB962C8B-B14F-4D97-AF65-F5344CB8AC3E}">
        <p14:creationId xmlns:p14="http://schemas.microsoft.com/office/powerpoint/2010/main" val="3834201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Left Arrow Callout 53">
            <a:extLst>
              <a:ext uri="{FF2B5EF4-FFF2-40B4-BE49-F238E27FC236}">
                <a16:creationId xmlns:a16="http://schemas.microsoft.com/office/drawing/2014/main" id="{CAA6DF4C-5D34-4841-A48F-200FB45874CB}"/>
              </a:ext>
            </a:extLst>
          </p:cNvPr>
          <p:cNvSpPr/>
          <p:nvPr/>
        </p:nvSpPr>
        <p:spPr>
          <a:xfrm rot="20576179">
            <a:off x="4240401" y="761490"/>
            <a:ext cx="2498720" cy="595110"/>
          </a:xfrm>
          <a:prstGeom prst="leftArrowCallout">
            <a:avLst>
              <a:gd name="adj1" fmla="val 19763"/>
              <a:gd name="adj2" fmla="val 31580"/>
              <a:gd name="adj3" fmla="val 38161"/>
              <a:gd name="adj4" fmla="val 8487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D</a:t>
            </a:r>
            <a:r>
              <a:rPr lang="en-SI" sz="1400" dirty="0"/>
              <a:t>evices have been built and used based on similar</a:t>
            </a:r>
          </a:p>
        </p:txBody>
      </p:sp>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p:sp>
        <p:nvSpPr>
          <p:cNvPr id="55" name="TextBox 54">
            <a:extLst>
              <a:ext uri="{FF2B5EF4-FFF2-40B4-BE49-F238E27FC236}">
                <a16:creationId xmlns:a16="http://schemas.microsoft.com/office/drawing/2014/main" id="{2D44B584-88B8-F448-AE42-A33AF69714CA}"/>
              </a:ext>
            </a:extLst>
          </p:cNvPr>
          <p:cNvSpPr txBox="1"/>
          <p:nvPr/>
        </p:nvSpPr>
        <p:spPr>
          <a:xfrm>
            <a:off x="497762" y="1204410"/>
            <a:ext cx="11196476" cy="5078313"/>
          </a:xfrm>
          <a:prstGeom prst="rect">
            <a:avLst/>
          </a:prstGeom>
          <a:noFill/>
        </p:spPr>
        <p:txBody>
          <a:bodyPr wrap="square" rtlCol="0">
            <a:spAutoFit/>
          </a:bodyPr>
          <a:lstStyle/>
          <a:p>
            <a:r>
              <a:rPr lang="en-SI" b="1" dirty="0">
                <a:solidFill>
                  <a:srgbClr val="FF0000"/>
                </a:solidFill>
              </a:rPr>
              <a:t>Sources of random numbers</a:t>
            </a:r>
          </a:p>
          <a:p>
            <a:pPr marL="285750" indent="-285750">
              <a:buFont typeface="Arial" panose="020B0604020202020204" pitchFamily="34" charset="0"/>
              <a:buChar char="•"/>
            </a:pPr>
            <a:r>
              <a:rPr lang="en-GB" b="1" dirty="0">
                <a:sym typeface="Wingdings" pitchFamily="2" charset="2"/>
              </a:rPr>
              <a:t>Natural processes </a:t>
            </a:r>
            <a:r>
              <a:rPr lang="en-GB" sz="1400" dirty="0">
                <a:sym typeface="Wingdings" pitchFamily="2" charset="2"/>
              </a:rPr>
              <a:t>(cosmic rays, nuclear disintegration, random sampling of alternate frequency…)</a:t>
            </a:r>
          </a:p>
          <a:p>
            <a:pPr marL="285750" indent="-285750">
              <a:buFont typeface="Arial" panose="020B0604020202020204" pitchFamily="34" charset="0"/>
              <a:buChar char="•"/>
            </a:pPr>
            <a:endParaRPr lang="en-GB" sz="1400" b="1" dirty="0">
              <a:sym typeface="Wingdings" pitchFamily="2" charset="2"/>
            </a:endParaRPr>
          </a:p>
          <a:p>
            <a:pPr marL="285750" indent="-285750">
              <a:buFont typeface="Arial" panose="020B0604020202020204" pitchFamily="34" charset="0"/>
              <a:buChar char="•"/>
            </a:pPr>
            <a:endParaRPr lang="en-GB" sz="1400" b="1" dirty="0">
              <a:sym typeface="Wingdings" pitchFamily="2" charset="2"/>
            </a:endParaRPr>
          </a:p>
          <a:p>
            <a:pPr marL="285750" indent="-285750">
              <a:buFont typeface="Arial" panose="020B0604020202020204" pitchFamily="34" charset="0"/>
              <a:buChar char="•"/>
            </a:pPr>
            <a:endParaRPr lang="en-GB" sz="1400" b="1" dirty="0">
              <a:sym typeface="Wingdings" pitchFamily="2" charset="2"/>
            </a:endParaRPr>
          </a:p>
          <a:p>
            <a:pPr marL="285750" indent="-285750">
              <a:buFont typeface="Arial" panose="020B0604020202020204" pitchFamily="34" charset="0"/>
              <a:buChar char="•"/>
            </a:pPr>
            <a:endParaRPr lang="en-GB" sz="1400" b="1" dirty="0">
              <a:sym typeface="Wingdings" pitchFamily="2" charset="2"/>
            </a:endParaRPr>
          </a:p>
          <a:p>
            <a:pPr marL="285750" indent="-285750">
              <a:buFont typeface="Arial" panose="020B0604020202020204" pitchFamily="34" charset="0"/>
              <a:buChar char="•"/>
            </a:pPr>
            <a:endParaRPr lang="en-GB" sz="1400" b="1" dirty="0">
              <a:sym typeface="Wingdings" pitchFamily="2" charset="2"/>
            </a:endParaRPr>
          </a:p>
          <a:p>
            <a:pPr marL="285750" indent="-285750">
              <a:buFont typeface="Arial" panose="020B0604020202020204" pitchFamily="34" charset="0"/>
              <a:buChar char="•"/>
            </a:pPr>
            <a:endParaRPr lang="en-GB" sz="1400" b="1" dirty="0">
              <a:sym typeface="Wingdings" pitchFamily="2" charset="2"/>
            </a:endParaRPr>
          </a:p>
          <a:p>
            <a:pPr marL="285750" indent="-285750">
              <a:buFont typeface="Arial" panose="020B0604020202020204" pitchFamily="34" charset="0"/>
              <a:buChar char="•"/>
            </a:pPr>
            <a:endParaRPr lang="en-GB" sz="1400" b="1" dirty="0">
              <a:sym typeface="Wingdings" pitchFamily="2" charset="2"/>
            </a:endParaRPr>
          </a:p>
          <a:p>
            <a:pPr marL="285750" indent="-285750">
              <a:buFont typeface="Arial" panose="020B0604020202020204" pitchFamily="34" charset="0"/>
              <a:buChar char="•"/>
            </a:pPr>
            <a:r>
              <a:rPr lang="en-GB" b="1" dirty="0">
                <a:sym typeface="Wingdings" pitchFamily="2" charset="2"/>
              </a:rPr>
              <a:t>Published tables of random digits</a:t>
            </a:r>
          </a:p>
          <a:p>
            <a:pPr marL="285750" indent="-285750">
              <a:buFont typeface="Arial" panose="020B0604020202020204" pitchFamily="34" charset="0"/>
              <a:buChar char="•"/>
            </a:pPr>
            <a:endParaRPr lang="en-GB" b="1" dirty="0">
              <a:sym typeface="Wingdings" pitchFamily="2" charset="2"/>
            </a:endParaRPr>
          </a:p>
          <a:p>
            <a:pPr marL="285750" indent="-285750">
              <a:buFont typeface="Arial" panose="020B0604020202020204" pitchFamily="34" charset="0"/>
              <a:buChar char="•"/>
            </a:pPr>
            <a:endParaRPr lang="en-GB" b="1" dirty="0">
              <a:sym typeface="Wingdings" pitchFamily="2" charset="2"/>
            </a:endParaRPr>
          </a:p>
          <a:p>
            <a:pPr marL="285750" indent="-285750">
              <a:buFont typeface="Arial" panose="020B0604020202020204" pitchFamily="34" charset="0"/>
              <a:buChar char="•"/>
            </a:pPr>
            <a:r>
              <a:rPr lang="en-GB" b="1" dirty="0">
                <a:sym typeface="Wingdings" pitchFamily="2" charset="2"/>
              </a:rPr>
              <a:t>Creating longer table by manipulating published tables</a:t>
            </a:r>
          </a:p>
          <a:p>
            <a:pPr marL="285750" indent="-285750">
              <a:buFont typeface="Arial" panose="020B0604020202020204" pitchFamily="34" charset="0"/>
              <a:buChar char="•"/>
            </a:pPr>
            <a:endParaRPr lang="en-GB" b="1" dirty="0">
              <a:sym typeface="Wingdings" pitchFamily="2" charset="2"/>
            </a:endParaRPr>
          </a:p>
          <a:p>
            <a:pPr marL="285750" indent="-285750">
              <a:buFont typeface="Arial" panose="020B0604020202020204" pitchFamily="34" charset="0"/>
              <a:buChar char="•"/>
            </a:pPr>
            <a:endParaRPr lang="en-GB" b="1" dirty="0">
              <a:sym typeface="Wingdings" pitchFamily="2" charset="2"/>
            </a:endParaRPr>
          </a:p>
          <a:p>
            <a:pPr marL="285750" indent="-285750">
              <a:buFont typeface="Arial" panose="020B0604020202020204" pitchFamily="34" charset="0"/>
              <a:buChar char="•"/>
            </a:pPr>
            <a:r>
              <a:rPr lang="en-GB" b="1" dirty="0">
                <a:sym typeface="Wingdings" pitchFamily="2" charset="2"/>
              </a:rPr>
              <a:t>Mathematical formulas </a:t>
            </a:r>
            <a:r>
              <a:rPr lang="en-GB" sz="1400" dirty="0">
                <a:sym typeface="Wingdings" pitchFamily="2" charset="2"/>
              </a:rPr>
              <a:t>(many versions, more or less complex and successful)  </a:t>
            </a:r>
          </a:p>
          <a:p>
            <a:pPr marL="285750" indent="-285750">
              <a:buFont typeface="Arial" panose="020B0604020202020204" pitchFamily="34" charset="0"/>
              <a:buChar char="•"/>
            </a:pPr>
            <a:endParaRPr lang="en-GB" sz="1400" dirty="0">
              <a:sym typeface="Wingdings" pitchFamily="2" charset="2"/>
            </a:endParaRPr>
          </a:p>
          <a:p>
            <a:pPr marL="285750" indent="-285750">
              <a:buFont typeface="Arial" panose="020B0604020202020204" pitchFamily="34" charset="0"/>
              <a:buChar char="•"/>
            </a:pPr>
            <a:r>
              <a:rPr lang="en-GB" dirty="0">
                <a:solidFill>
                  <a:srgbClr val="FF0000"/>
                </a:solidFill>
                <a:sym typeface="Wingdings" pitchFamily="2" charset="2"/>
              </a:rPr>
              <a:t>On a computer, we </a:t>
            </a:r>
            <a:r>
              <a:rPr lang="en-GB" b="1" dirty="0">
                <a:solidFill>
                  <a:srgbClr val="FF0000"/>
                </a:solidFill>
                <a:sym typeface="Wingdings" pitchFamily="2" charset="2"/>
              </a:rPr>
              <a:t>cannot</a:t>
            </a:r>
            <a:r>
              <a:rPr lang="en-GB" dirty="0">
                <a:solidFill>
                  <a:srgbClr val="FF0000"/>
                </a:solidFill>
                <a:sym typeface="Wingdings" pitchFamily="2" charset="2"/>
              </a:rPr>
              <a:t> generate a really random set of numbers! </a:t>
            </a:r>
            <a:r>
              <a:rPr lang="en-GB" dirty="0">
                <a:sym typeface="Wingdings" pitchFamily="2" charset="2"/>
              </a:rPr>
              <a:t>(calculations are deterministic)</a:t>
            </a:r>
          </a:p>
          <a:p>
            <a:pPr marL="285750" indent="-285750">
              <a:buFont typeface="Arial" panose="020B0604020202020204" pitchFamily="34" charset="0"/>
              <a:buChar char="•"/>
            </a:pPr>
            <a:r>
              <a:rPr lang="en-GB" dirty="0">
                <a:sym typeface="Wingdings" pitchFamily="2" charset="2"/>
              </a:rPr>
              <a:t>We </a:t>
            </a:r>
            <a:r>
              <a:rPr lang="en-GB" b="1" dirty="0">
                <a:sym typeface="Wingdings" pitchFamily="2" charset="2"/>
              </a:rPr>
              <a:t>can</a:t>
            </a:r>
            <a:r>
              <a:rPr lang="en-GB" dirty="0">
                <a:sym typeface="Wingdings" pitchFamily="2" charset="2"/>
              </a:rPr>
              <a:t> generate a </a:t>
            </a:r>
            <a:r>
              <a:rPr lang="en-GB" b="1" dirty="0">
                <a:sym typeface="Wingdings" pitchFamily="2" charset="2"/>
              </a:rPr>
              <a:t>pseudo-random sequence</a:t>
            </a:r>
            <a:r>
              <a:rPr lang="en-GB" dirty="0">
                <a:sym typeface="Wingdings" pitchFamily="2" charset="2"/>
              </a:rPr>
              <a:t>, which has a </a:t>
            </a:r>
            <a:r>
              <a:rPr lang="en-GB" b="1" dirty="0">
                <a:sym typeface="Wingdings" pitchFamily="2" charset="2"/>
              </a:rPr>
              <a:t>long periodicity interval </a:t>
            </a:r>
          </a:p>
          <a:p>
            <a:endParaRPr lang="en-GB" sz="1400" dirty="0">
              <a:sym typeface="Wingdings" pitchFamily="2" charset="2"/>
            </a:endParaRPr>
          </a:p>
        </p:txBody>
      </p:sp>
      <p:sp>
        <p:nvSpPr>
          <p:cNvPr id="57" name="Left Arrow Callout 56">
            <a:extLst>
              <a:ext uri="{FF2B5EF4-FFF2-40B4-BE49-F238E27FC236}">
                <a16:creationId xmlns:a16="http://schemas.microsoft.com/office/drawing/2014/main" id="{76E9253C-D945-7D48-85C5-0B58F75413C9}"/>
              </a:ext>
            </a:extLst>
          </p:cNvPr>
          <p:cNvSpPr/>
          <p:nvPr/>
        </p:nvSpPr>
        <p:spPr>
          <a:xfrm rot="21083452">
            <a:off x="6694654" y="779846"/>
            <a:ext cx="2253957" cy="765874"/>
          </a:xfrm>
          <a:prstGeom prst="leftArrowCallout">
            <a:avLst>
              <a:gd name="adj1" fmla="val 14258"/>
              <a:gd name="adj2" fmla="val 23433"/>
              <a:gd name="adj3" fmla="val 27924"/>
              <a:gd name="adj4" fmla="val 830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Problem:</a:t>
            </a:r>
            <a:r>
              <a:rPr lang="en-GB" sz="1400" dirty="0"/>
              <a:t> not possible to repeat events…</a:t>
            </a:r>
            <a:endParaRPr lang="en-SI" sz="1400" dirty="0"/>
          </a:p>
        </p:txBody>
      </p:sp>
      <p:sp>
        <p:nvSpPr>
          <p:cNvPr id="58" name="Left Arrow Callout 57">
            <a:extLst>
              <a:ext uri="{FF2B5EF4-FFF2-40B4-BE49-F238E27FC236}">
                <a16:creationId xmlns:a16="http://schemas.microsoft.com/office/drawing/2014/main" id="{80037E09-D0D0-DF4B-AEE3-49A9534069D2}"/>
              </a:ext>
            </a:extLst>
          </p:cNvPr>
          <p:cNvSpPr/>
          <p:nvPr/>
        </p:nvSpPr>
        <p:spPr>
          <a:xfrm rot="21180762">
            <a:off x="3515010" y="2489838"/>
            <a:ext cx="3202567" cy="1081033"/>
          </a:xfrm>
          <a:prstGeom prst="leftArrowCallout">
            <a:avLst>
              <a:gd name="adj1" fmla="val 12216"/>
              <a:gd name="adj2" fmla="val 18720"/>
              <a:gd name="adj3" fmla="val 24723"/>
              <a:gd name="adj4" fmla="val 8487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ym typeface="Wingdings" pitchFamily="2" charset="2"/>
              </a:rPr>
              <a:t>e.g. </a:t>
            </a:r>
          </a:p>
          <a:p>
            <a:pPr algn="ctr"/>
            <a:r>
              <a:rPr lang="en-GB" sz="1400" b="1" i="1" dirty="0">
                <a:sym typeface="Wingdings" pitchFamily="2" charset="2"/>
              </a:rPr>
              <a:t>Rand Table of One Million Random Digits and One Hundred Thousand Normal Derivatives</a:t>
            </a:r>
            <a:r>
              <a:rPr lang="en-GB" sz="1400" dirty="0">
                <a:sym typeface="Wingdings" pitchFamily="2" charset="2"/>
              </a:rPr>
              <a:t>, </a:t>
            </a:r>
          </a:p>
          <a:p>
            <a:pPr algn="ctr"/>
            <a:r>
              <a:rPr lang="en-GB" sz="1400" dirty="0">
                <a:sym typeface="Wingdings" pitchFamily="2" charset="2"/>
              </a:rPr>
              <a:t>Free Press Chicago, 1955</a:t>
            </a:r>
            <a:endParaRPr lang="en-SI" sz="1400" dirty="0"/>
          </a:p>
        </p:txBody>
      </p:sp>
      <p:sp>
        <p:nvSpPr>
          <p:cNvPr id="59" name="Left Arrow Callout 58">
            <a:extLst>
              <a:ext uri="{FF2B5EF4-FFF2-40B4-BE49-F238E27FC236}">
                <a16:creationId xmlns:a16="http://schemas.microsoft.com/office/drawing/2014/main" id="{D916F892-C925-1749-A622-FA02544EF6CC}"/>
              </a:ext>
            </a:extLst>
          </p:cNvPr>
          <p:cNvSpPr/>
          <p:nvPr/>
        </p:nvSpPr>
        <p:spPr>
          <a:xfrm rot="21169339">
            <a:off x="6778095" y="2329572"/>
            <a:ext cx="5387168" cy="765874"/>
          </a:xfrm>
          <a:prstGeom prst="leftArrowCallout">
            <a:avLst>
              <a:gd name="adj1" fmla="val 14258"/>
              <a:gd name="adj2" fmla="val 23433"/>
              <a:gd name="adj3" fmla="val 27924"/>
              <a:gd name="adj4" fmla="val 830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Problems:</a:t>
            </a:r>
            <a:r>
              <a:rPr lang="en-GB" sz="1400" dirty="0"/>
              <a:t> </a:t>
            </a:r>
          </a:p>
          <a:p>
            <a:pPr marL="285750" indent="-285750">
              <a:buFont typeface="Arial" panose="020B0604020202020204" pitchFamily="34" charset="0"/>
              <a:buChar char="•"/>
            </a:pPr>
            <a:r>
              <a:rPr lang="en-GB" sz="1400" dirty="0"/>
              <a:t>Slow to read from a tape or disk</a:t>
            </a:r>
          </a:p>
          <a:p>
            <a:pPr marL="285750" indent="-285750">
              <a:buFont typeface="Arial" panose="020B0604020202020204" pitchFamily="34" charset="0"/>
              <a:buChar char="•"/>
            </a:pPr>
            <a:r>
              <a:rPr lang="en-GB" sz="1400" dirty="0"/>
              <a:t>1 million is not nearly enough for modern simulations…</a:t>
            </a:r>
            <a:endParaRPr lang="en-SI" sz="1400"/>
          </a:p>
        </p:txBody>
      </p:sp>
      <p:sp>
        <p:nvSpPr>
          <p:cNvPr id="60" name="Left Arrow Callout 59">
            <a:extLst>
              <a:ext uri="{FF2B5EF4-FFF2-40B4-BE49-F238E27FC236}">
                <a16:creationId xmlns:a16="http://schemas.microsoft.com/office/drawing/2014/main" id="{D584643C-90C6-AE4B-9CED-9DD1C7B2151A}"/>
              </a:ext>
            </a:extLst>
          </p:cNvPr>
          <p:cNvSpPr/>
          <p:nvPr/>
        </p:nvSpPr>
        <p:spPr>
          <a:xfrm rot="21169339">
            <a:off x="6068920" y="3703482"/>
            <a:ext cx="1711572" cy="765874"/>
          </a:xfrm>
          <a:prstGeom prst="leftArrowCallout">
            <a:avLst>
              <a:gd name="adj1" fmla="val 14258"/>
              <a:gd name="adj2" fmla="val 23433"/>
              <a:gd name="adj3" fmla="val 27924"/>
              <a:gd name="adj4" fmla="val 830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Problems:</a:t>
            </a:r>
          </a:p>
          <a:p>
            <a:pPr marL="285750" indent="-285750">
              <a:buFont typeface="Arial" panose="020B0604020202020204" pitchFamily="34" charset="0"/>
              <a:buChar char="•"/>
            </a:pPr>
            <a:r>
              <a:rPr lang="en-GB" sz="1400" b="1" dirty="0"/>
              <a:t>n</a:t>
            </a:r>
            <a:r>
              <a:rPr lang="en-GB" sz="1400" dirty="0"/>
              <a:t>ot elegant</a:t>
            </a:r>
          </a:p>
          <a:p>
            <a:pPr marL="285750" indent="-285750">
              <a:buFont typeface="Arial" panose="020B0604020202020204" pitchFamily="34" charset="0"/>
              <a:buChar char="•"/>
            </a:pPr>
            <a:r>
              <a:rPr lang="en-GB" sz="1400" dirty="0"/>
              <a:t>still slow</a:t>
            </a:r>
            <a:endParaRPr lang="en-SI" sz="1400"/>
          </a:p>
        </p:txBody>
      </p:sp>
    </p:spTree>
    <p:extLst>
      <p:ext uri="{BB962C8B-B14F-4D97-AF65-F5344CB8AC3E}">
        <p14:creationId xmlns:p14="http://schemas.microsoft.com/office/powerpoint/2010/main" val="244880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xEl>
                                              <p:pRg st="15" end="1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p:sp>
        <p:nvSpPr>
          <p:cNvPr id="2" name="Rectangle 1">
            <a:extLst>
              <a:ext uri="{FF2B5EF4-FFF2-40B4-BE49-F238E27FC236}">
                <a16:creationId xmlns:a16="http://schemas.microsoft.com/office/drawing/2014/main" id="{9938D902-F6A5-C748-A053-2383B09EC0E0}"/>
              </a:ext>
            </a:extLst>
          </p:cNvPr>
          <p:cNvSpPr/>
          <p:nvPr/>
        </p:nvSpPr>
        <p:spPr>
          <a:xfrm>
            <a:off x="584106" y="989337"/>
            <a:ext cx="3490827" cy="369332"/>
          </a:xfrm>
          <a:prstGeom prst="rect">
            <a:avLst/>
          </a:prstGeom>
        </p:spPr>
        <p:txBody>
          <a:bodyPr wrap="none">
            <a:spAutoFit/>
          </a:bodyPr>
          <a:lstStyle/>
          <a:p>
            <a:r>
              <a:rPr lang="en-GB" dirty="0">
                <a:solidFill>
                  <a:srgbClr val="FF0000"/>
                </a:solidFill>
                <a:sym typeface="Wingdings" pitchFamily="2" charset="2"/>
              </a:rPr>
              <a:t>EXAMPLE: </a:t>
            </a:r>
            <a:r>
              <a:rPr lang="en-GB" b="1" dirty="0">
                <a:sym typeface="Wingdings" pitchFamily="2" charset="2"/>
              </a:rPr>
              <a:t>Congruential generators</a:t>
            </a:r>
            <a:endParaRPr lang="en-SI" dirty="0"/>
          </a:p>
        </p:txBody>
      </p:sp>
      <p:pic>
        <p:nvPicPr>
          <p:cNvPr id="3" name="Picture 2">
            <a:extLst>
              <a:ext uri="{FF2B5EF4-FFF2-40B4-BE49-F238E27FC236}">
                <a16:creationId xmlns:a16="http://schemas.microsoft.com/office/drawing/2014/main" id="{B702C785-C481-1344-9446-7AED676D0C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1658" y="1581998"/>
            <a:ext cx="4739165" cy="1847002"/>
          </a:xfrm>
          <a:prstGeom prst="rect">
            <a:avLst/>
          </a:prstGeom>
        </p:spPr>
      </p:pic>
      <p:pic>
        <p:nvPicPr>
          <p:cNvPr id="4" name="Picture 3">
            <a:extLst>
              <a:ext uri="{FF2B5EF4-FFF2-40B4-BE49-F238E27FC236}">
                <a16:creationId xmlns:a16="http://schemas.microsoft.com/office/drawing/2014/main" id="{68A8CD7A-F3DE-FA44-B61D-7DAFCD14A8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7022" y="3532781"/>
            <a:ext cx="4969765" cy="2709759"/>
          </a:xfrm>
          <a:prstGeom prst="rect">
            <a:avLst/>
          </a:prstGeom>
        </p:spPr>
      </p:pic>
      <p:pic>
        <p:nvPicPr>
          <p:cNvPr id="6" name="Picture 5">
            <a:extLst>
              <a:ext uri="{FF2B5EF4-FFF2-40B4-BE49-F238E27FC236}">
                <a16:creationId xmlns:a16="http://schemas.microsoft.com/office/drawing/2014/main" id="{F4C77FBF-55D1-6B4B-88A4-8207114E9D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80569" y="1223709"/>
            <a:ext cx="2717422" cy="295540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FEA8F2-7A68-BB4F-A610-A9793D19F6E7}"/>
                  </a:ext>
                </a:extLst>
              </p:cNvPr>
              <p:cNvSpPr txBox="1"/>
              <p:nvPr/>
            </p:nvSpPr>
            <p:spPr>
              <a:xfrm>
                <a:off x="5031688" y="615460"/>
                <a:ext cx="2448404" cy="646331"/>
              </a:xfrm>
              <a:prstGeom prst="rect">
                <a:avLst/>
              </a:prstGeom>
              <a:noFill/>
            </p:spPr>
            <p:txBody>
              <a:bodyPr wrap="square" rtlCol="0">
                <a:spAutoFit/>
              </a:bodyPr>
              <a:lstStyle/>
              <a:p>
                <a:r>
                  <a:rPr lang="en-GB" dirty="0">
                    <a:solidFill>
                      <a:srgbClr val="FF0000"/>
                    </a:solidFill>
                  </a:rPr>
                  <a:t>A</a:t>
                </a:r>
                <a:r>
                  <a:rPr lang="en-SI" dirty="0">
                    <a:solidFill>
                      <a:srgbClr val="FF0000"/>
                    </a:solidFill>
                  </a:rPr>
                  <a:t>re the numbers </a:t>
                </a:r>
                <a14:m>
                  <m:oMath xmlns:m="http://schemas.openxmlformats.org/officeDocument/2006/math">
                    <m:sSub>
                      <m:sSubPr>
                        <m:ctrlPr>
                          <a:rPr lang="en-SI"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𝑈</m:t>
                        </m:r>
                      </m:e>
                      <m:sub>
                        <m:r>
                          <a:rPr lang="en-GB" b="0" i="1" smtClean="0">
                            <a:solidFill>
                              <a:srgbClr val="FF0000"/>
                            </a:solidFill>
                            <a:latin typeface="Cambria Math" panose="02040503050406030204" pitchFamily="18" charset="0"/>
                          </a:rPr>
                          <m:t>𝑖</m:t>
                        </m:r>
                      </m:sub>
                    </m:sSub>
                  </m:oMath>
                </a14:m>
                <a:r>
                  <a:rPr lang="en-SI" dirty="0">
                    <a:solidFill>
                      <a:srgbClr val="FF0000"/>
                    </a:solidFill>
                  </a:rPr>
                  <a:t> uniformly distributed?</a:t>
                </a:r>
              </a:p>
            </p:txBody>
          </p:sp>
        </mc:Choice>
        <mc:Fallback xmlns="">
          <p:sp>
            <p:nvSpPr>
              <p:cNvPr id="7" name="TextBox 6">
                <a:extLst>
                  <a:ext uri="{FF2B5EF4-FFF2-40B4-BE49-F238E27FC236}">
                    <a16:creationId xmlns:a16="http://schemas.microsoft.com/office/drawing/2014/main" id="{03FEA8F2-7A68-BB4F-A610-A9793D19F6E7}"/>
                  </a:ext>
                </a:extLst>
              </p:cNvPr>
              <p:cNvSpPr txBox="1">
                <a:spLocks noRot="1" noChangeAspect="1" noMove="1" noResize="1" noEditPoints="1" noAdjustHandles="1" noChangeArrowheads="1" noChangeShapeType="1" noTextEdit="1"/>
              </p:cNvSpPr>
              <p:nvPr/>
            </p:nvSpPr>
            <p:spPr>
              <a:xfrm>
                <a:off x="5031688" y="615460"/>
                <a:ext cx="2448404" cy="646331"/>
              </a:xfrm>
              <a:prstGeom prst="rect">
                <a:avLst/>
              </a:prstGeom>
              <a:blipFill>
                <a:blip r:embed="rId5"/>
                <a:stretch>
                  <a:fillRect l="-2073"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446E55-BF39-054B-90B8-DBCA4E8AED64}"/>
                  </a:ext>
                </a:extLst>
              </p:cNvPr>
              <p:cNvSpPr txBox="1"/>
              <p:nvPr/>
            </p:nvSpPr>
            <p:spPr>
              <a:xfrm>
                <a:off x="8436847" y="736823"/>
                <a:ext cx="3398816" cy="369332"/>
              </a:xfrm>
              <a:prstGeom prst="rect">
                <a:avLst/>
              </a:prstGeom>
              <a:noFill/>
            </p:spPr>
            <p:txBody>
              <a:bodyPr wrap="none" rtlCol="0">
                <a:spAutoFit/>
              </a:bodyPr>
              <a:lstStyle/>
              <a:p>
                <a:r>
                  <a:rPr lang="en-GB" dirty="0">
                    <a:solidFill>
                      <a:srgbClr val="FF0000"/>
                    </a:solidFill>
                  </a:rPr>
                  <a:t>A</a:t>
                </a:r>
                <a:r>
                  <a:rPr lang="en-SI" dirty="0">
                    <a:solidFill>
                      <a:srgbClr val="FF0000"/>
                    </a:solidFill>
                  </a:rPr>
                  <a:t>re the numbers </a:t>
                </a:r>
                <a14:m>
                  <m:oMath xmlns:m="http://schemas.openxmlformats.org/officeDocument/2006/math">
                    <m:sSub>
                      <m:sSubPr>
                        <m:ctrlPr>
                          <a:rPr lang="en-SI"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𝑈</m:t>
                        </m:r>
                      </m:e>
                      <m:sub>
                        <m:r>
                          <a:rPr lang="en-GB" b="0" i="1" smtClean="0">
                            <a:solidFill>
                              <a:srgbClr val="FF0000"/>
                            </a:solidFill>
                            <a:latin typeface="Cambria Math" panose="02040503050406030204" pitchFamily="18" charset="0"/>
                          </a:rPr>
                          <m:t>𝑖</m:t>
                        </m:r>
                      </m:sub>
                    </m:sSub>
                  </m:oMath>
                </a14:m>
                <a:r>
                  <a:rPr lang="en-GB" dirty="0">
                    <a:solidFill>
                      <a:srgbClr val="FF0000"/>
                    </a:solidFill>
                  </a:rPr>
                  <a:t> independent</a:t>
                </a:r>
                <a:r>
                  <a:rPr lang="en-SI" dirty="0">
                    <a:solidFill>
                      <a:srgbClr val="FF0000"/>
                    </a:solidFill>
                  </a:rPr>
                  <a:t>?</a:t>
                </a:r>
              </a:p>
            </p:txBody>
          </p:sp>
        </mc:Choice>
        <mc:Fallback xmlns="">
          <p:sp>
            <p:nvSpPr>
              <p:cNvPr id="8" name="TextBox 7">
                <a:extLst>
                  <a:ext uri="{FF2B5EF4-FFF2-40B4-BE49-F238E27FC236}">
                    <a16:creationId xmlns:a16="http://schemas.microsoft.com/office/drawing/2014/main" id="{26446E55-BF39-054B-90B8-DBCA4E8AED64}"/>
                  </a:ext>
                </a:extLst>
              </p:cNvPr>
              <p:cNvSpPr txBox="1">
                <a:spLocks noRot="1" noChangeAspect="1" noMove="1" noResize="1" noEditPoints="1" noAdjustHandles="1" noChangeArrowheads="1" noChangeShapeType="1" noTextEdit="1"/>
              </p:cNvSpPr>
              <p:nvPr/>
            </p:nvSpPr>
            <p:spPr>
              <a:xfrm>
                <a:off x="8436847" y="736823"/>
                <a:ext cx="3398816" cy="369332"/>
              </a:xfrm>
              <a:prstGeom prst="rect">
                <a:avLst/>
              </a:prstGeom>
              <a:blipFill>
                <a:blip r:embed="rId6"/>
                <a:stretch>
                  <a:fillRect l="-1487" t="-10345" r="-372" b="-3103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F1AB3F3-0E12-0947-BE34-C66719913CE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97991" y="1223709"/>
            <a:ext cx="4517925" cy="2709759"/>
          </a:xfrm>
          <a:prstGeom prst="rect">
            <a:avLst/>
          </a:prstGeom>
        </p:spPr>
      </p:pic>
      <p:pic>
        <p:nvPicPr>
          <p:cNvPr id="11" name="Picture 10">
            <a:extLst>
              <a:ext uri="{FF2B5EF4-FFF2-40B4-BE49-F238E27FC236}">
                <a16:creationId xmlns:a16="http://schemas.microsoft.com/office/drawing/2014/main" id="{D07DACA7-92E9-F949-A338-1EE89444692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97991" y="3729273"/>
            <a:ext cx="4686934" cy="3098890"/>
          </a:xfrm>
          <a:prstGeom prst="rect">
            <a:avLst/>
          </a:prstGeom>
        </p:spPr>
      </p:pic>
      <p:sp>
        <p:nvSpPr>
          <p:cNvPr id="12" name="TextBox 11">
            <a:extLst>
              <a:ext uri="{FF2B5EF4-FFF2-40B4-BE49-F238E27FC236}">
                <a16:creationId xmlns:a16="http://schemas.microsoft.com/office/drawing/2014/main" id="{EF303C85-4642-6841-902D-0CD49449B804}"/>
              </a:ext>
            </a:extLst>
          </p:cNvPr>
          <p:cNvSpPr txBox="1"/>
          <p:nvPr/>
        </p:nvSpPr>
        <p:spPr>
          <a:xfrm>
            <a:off x="6880669" y="1925789"/>
            <a:ext cx="1788375" cy="307777"/>
          </a:xfrm>
          <a:prstGeom prst="rect">
            <a:avLst/>
          </a:prstGeom>
          <a:solidFill>
            <a:schemeClr val="bg1">
              <a:lumMod val="95000"/>
            </a:schemeClr>
          </a:solidFill>
          <a:ln>
            <a:solidFill>
              <a:schemeClr val="accent1"/>
            </a:solidFill>
          </a:ln>
        </p:spPr>
        <p:txBody>
          <a:bodyPr wrap="none" rtlCol="0">
            <a:spAutoFit/>
          </a:bodyPr>
          <a:lstStyle/>
          <a:p>
            <a:r>
              <a:rPr lang="en-GB" sz="1400" dirty="0">
                <a:solidFill>
                  <a:srgbClr val="FF0000"/>
                </a:solidFill>
              </a:rPr>
              <a:t>Not very independent</a:t>
            </a:r>
            <a:endParaRPr lang="en-SI" sz="1400">
              <a:solidFill>
                <a:srgbClr val="FF0000"/>
              </a:solidFill>
            </a:endParaRPr>
          </a:p>
        </p:txBody>
      </p:sp>
      <p:sp>
        <p:nvSpPr>
          <p:cNvPr id="13" name="TextBox 12">
            <a:extLst>
              <a:ext uri="{FF2B5EF4-FFF2-40B4-BE49-F238E27FC236}">
                <a16:creationId xmlns:a16="http://schemas.microsoft.com/office/drawing/2014/main" id="{16A18252-B452-2D45-B834-0C6CD5FEF437}"/>
              </a:ext>
            </a:extLst>
          </p:cNvPr>
          <p:cNvSpPr txBox="1"/>
          <p:nvPr/>
        </p:nvSpPr>
        <p:spPr>
          <a:xfrm>
            <a:off x="7097009" y="4723200"/>
            <a:ext cx="1567673" cy="307777"/>
          </a:xfrm>
          <a:prstGeom prst="rect">
            <a:avLst/>
          </a:prstGeom>
          <a:solidFill>
            <a:schemeClr val="bg1">
              <a:lumMod val="95000"/>
            </a:schemeClr>
          </a:solidFill>
          <a:ln>
            <a:solidFill>
              <a:schemeClr val="accent1"/>
            </a:solidFill>
          </a:ln>
        </p:spPr>
        <p:txBody>
          <a:bodyPr wrap="none" rtlCol="0">
            <a:spAutoFit/>
          </a:bodyPr>
          <a:lstStyle/>
          <a:p>
            <a:r>
              <a:rPr lang="en-GB" sz="1400" dirty="0">
                <a:solidFill>
                  <a:srgbClr val="FF0000"/>
                </a:solidFill>
              </a:rPr>
              <a:t>Quite independent</a:t>
            </a:r>
            <a:endParaRPr lang="en-SI" sz="1400">
              <a:solidFill>
                <a:srgbClr val="FF0000"/>
              </a:solidFill>
            </a:endParaRPr>
          </a:p>
        </p:txBody>
      </p:sp>
    </p:spTree>
    <p:extLst>
      <p:ext uri="{BB962C8B-B14F-4D97-AF65-F5344CB8AC3E}">
        <p14:creationId xmlns:p14="http://schemas.microsoft.com/office/powerpoint/2010/main" val="281255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p:pic>
        <p:nvPicPr>
          <p:cNvPr id="3" name="Picture 2">
            <a:extLst>
              <a:ext uri="{FF2B5EF4-FFF2-40B4-BE49-F238E27FC236}">
                <a16:creationId xmlns:a16="http://schemas.microsoft.com/office/drawing/2014/main" id="{2897C99D-A93E-8849-9F4E-20EF88B174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6584" y="551078"/>
            <a:ext cx="5026926" cy="3281797"/>
          </a:xfrm>
          <a:prstGeom prst="rect">
            <a:avLst/>
          </a:prstGeom>
        </p:spPr>
      </p:pic>
      <p:pic>
        <p:nvPicPr>
          <p:cNvPr id="2" name="Picture 1">
            <a:extLst>
              <a:ext uri="{FF2B5EF4-FFF2-40B4-BE49-F238E27FC236}">
                <a16:creationId xmlns:a16="http://schemas.microsoft.com/office/drawing/2014/main" id="{6A62CB78-966D-BD48-94B0-3889C28947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806" y="3596649"/>
            <a:ext cx="4831632" cy="3261351"/>
          </a:xfrm>
          <a:prstGeom prst="rect">
            <a:avLst/>
          </a:prstGeom>
        </p:spPr>
      </p:pic>
      <p:pic>
        <p:nvPicPr>
          <p:cNvPr id="6" name="Picture 5">
            <a:extLst>
              <a:ext uri="{FF2B5EF4-FFF2-40B4-BE49-F238E27FC236}">
                <a16:creationId xmlns:a16="http://schemas.microsoft.com/office/drawing/2014/main" id="{31A69FB9-DF3F-E346-B1F4-015C7E53F8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80094" y="898741"/>
            <a:ext cx="5772357" cy="2530259"/>
          </a:xfrm>
          <a:prstGeom prst="rect">
            <a:avLst/>
          </a:prstGeom>
        </p:spPr>
      </p:pic>
      <p:pic>
        <p:nvPicPr>
          <p:cNvPr id="7" name="Picture 6">
            <a:extLst>
              <a:ext uri="{FF2B5EF4-FFF2-40B4-BE49-F238E27FC236}">
                <a16:creationId xmlns:a16="http://schemas.microsoft.com/office/drawing/2014/main" id="{45D93D2F-4ECC-E648-8AB4-4AE6E34C36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3510" y="4133618"/>
            <a:ext cx="6236414" cy="1267564"/>
          </a:xfrm>
          <a:prstGeom prst="rect">
            <a:avLst/>
          </a:prstGeom>
          <a:ln w="38100">
            <a:solidFill>
              <a:schemeClr val="accent1"/>
            </a:solidFill>
          </a:ln>
        </p:spPr>
      </p:pic>
    </p:spTree>
    <p:extLst>
      <p:ext uri="{BB962C8B-B14F-4D97-AF65-F5344CB8AC3E}">
        <p14:creationId xmlns:p14="http://schemas.microsoft.com/office/powerpoint/2010/main" val="1604686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C93961A-656A-6445-947B-8D9755215E96}"/>
              </a:ext>
            </a:extLst>
          </p:cNvPr>
          <p:cNvGrpSpPr/>
          <p:nvPr/>
        </p:nvGrpSpPr>
        <p:grpSpPr>
          <a:xfrm>
            <a:off x="5426955" y="2973753"/>
            <a:ext cx="7452117" cy="1838088"/>
            <a:chOff x="425170" y="4814226"/>
            <a:chExt cx="5318682" cy="1443757"/>
          </a:xfrm>
        </p:grpSpPr>
        <p:grpSp>
          <p:nvGrpSpPr>
            <p:cNvPr id="15" name="Group 14">
              <a:extLst>
                <a:ext uri="{FF2B5EF4-FFF2-40B4-BE49-F238E27FC236}">
                  <a16:creationId xmlns:a16="http://schemas.microsoft.com/office/drawing/2014/main" id="{9BA8E17F-C469-4241-B2C8-2D3608C66808}"/>
                </a:ext>
              </a:extLst>
            </p:cNvPr>
            <p:cNvGrpSpPr/>
            <p:nvPr/>
          </p:nvGrpSpPr>
          <p:grpSpPr>
            <a:xfrm>
              <a:off x="425170" y="4814226"/>
              <a:ext cx="3935564" cy="526379"/>
              <a:chOff x="316840" y="4685109"/>
              <a:chExt cx="5412176" cy="750622"/>
            </a:xfrm>
          </p:grpSpPr>
          <p:pic>
            <p:nvPicPr>
              <p:cNvPr id="13" name="Picture 12">
                <a:extLst>
                  <a:ext uri="{FF2B5EF4-FFF2-40B4-BE49-F238E27FC236}">
                    <a16:creationId xmlns:a16="http://schemas.microsoft.com/office/drawing/2014/main" id="{6CC072E0-ABC3-3240-8D1B-089014A5F7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840" y="4685109"/>
                <a:ext cx="3528732" cy="716632"/>
              </a:xfrm>
              <a:prstGeom prst="rect">
                <a:avLst/>
              </a:prstGeom>
            </p:spPr>
          </p:pic>
          <p:pic>
            <p:nvPicPr>
              <p:cNvPr id="14" name="Picture 13">
                <a:extLst>
                  <a:ext uri="{FF2B5EF4-FFF2-40B4-BE49-F238E27FC236}">
                    <a16:creationId xmlns:a16="http://schemas.microsoft.com/office/drawing/2014/main" id="{3620AF9A-84DD-644A-81D5-D98B56657AC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33688" y="4719100"/>
                <a:ext cx="1895328" cy="716631"/>
              </a:xfrm>
              <a:prstGeom prst="rect">
                <a:avLst/>
              </a:prstGeom>
            </p:spPr>
          </p:pic>
        </p:grpSp>
        <p:pic>
          <p:nvPicPr>
            <p:cNvPr id="17" name="Picture 16">
              <a:extLst>
                <a:ext uri="{FF2B5EF4-FFF2-40B4-BE49-F238E27FC236}">
                  <a16:creationId xmlns:a16="http://schemas.microsoft.com/office/drawing/2014/main" id="{161AA1EC-9D9F-8742-99F4-A57D139AC2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1739" y="5688504"/>
              <a:ext cx="3144511" cy="350236"/>
            </a:xfrm>
            <a:prstGeom prst="rect">
              <a:avLst/>
            </a:prstGeom>
          </p:spPr>
        </p:pic>
        <p:cxnSp>
          <p:nvCxnSpPr>
            <p:cNvPr id="19" name="Straight Arrow Connector 18">
              <a:extLst>
                <a:ext uri="{FF2B5EF4-FFF2-40B4-BE49-F238E27FC236}">
                  <a16:creationId xmlns:a16="http://schemas.microsoft.com/office/drawing/2014/main" id="{C0EDDF5F-E57B-5E44-BC0E-A321F117FD0E}"/>
                </a:ext>
              </a:extLst>
            </p:cNvPr>
            <p:cNvCxnSpPr/>
            <p:nvPr/>
          </p:nvCxnSpPr>
          <p:spPr>
            <a:xfrm flipH="1" flipV="1">
              <a:off x="4456590" y="5193437"/>
              <a:ext cx="1287262" cy="819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887929-1225-D143-9A3D-6ECC76E8F9F2}"/>
                </a:ext>
              </a:extLst>
            </p:cNvPr>
            <p:cNvCxnSpPr>
              <a:cxnSpLocks/>
            </p:cNvCxnSpPr>
            <p:nvPr/>
          </p:nvCxnSpPr>
          <p:spPr>
            <a:xfrm flipH="1" flipV="1">
              <a:off x="2370339" y="5957776"/>
              <a:ext cx="106531" cy="3002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FDFAA8-AA29-6844-B6D4-92755EC0E8F1}"/>
                  </a:ext>
                </a:extLst>
              </p:cNvPr>
              <p:cNvSpPr txBox="1"/>
              <p:nvPr/>
            </p:nvSpPr>
            <p:spPr>
              <a:xfrm>
                <a:off x="4222318" y="732633"/>
                <a:ext cx="7969682" cy="6502036"/>
              </a:xfrm>
              <a:prstGeom prst="rect">
                <a:avLst/>
              </a:prstGeom>
              <a:noFill/>
            </p:spPr>
            <p:txBody>
              <a:bodyPr wrap="none" rtlCol="0">
                <a:spAutoFit/>
              </a:bodyPr>
              <a:lstStyle/>
              <a:p>
                <a:r>
                  <a:rPr lang="en-SI" dirty="0">
                    <a:solidFill>
                      <a:schemeClr val="accent1"/>
                    </a:solidFill>
                  </a:rPr>
                  <a:t>Side product: </a:t>
                </a:r>
                <a:r>
                  <a:rPr lang="en-SI" b="1" dirty="0">
                    <a:solidFill>
                      <a:schemeClr val="accent1"/>
                    </a:solidFill>
                  </a:rPr>
                  <a:t>random number generator test</a:t>
                </a:r>
              </a:p>
              <a:p>
                <a:pPr marL="285750" indent="-285750">
                  <a:buFont typeface="Arial" panose="020B0604020202020204" pitchFamily="34" charset="0"/>
                  <a:buChar char="•"/>
                </a:pPr>
                <a:r>
                  <a:rPr lang="en-SI" dirty="0"/>
                  <a:t>Discretize the plane </a:t>
                </a:r>
                <a14:m>
                  <m:oMath xmlns:m="http://schemas.openxmlformats.org/officeDocument/2006/math">
                    <m:d>
                      <m:dPr>
                        <m:ctrlPr>
                          <a:rPr lang="en-SI" i="1" smtClean="0">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e>
                    </m:d>
                    <m:r>
                      <a:rPr lang="en-SI"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0,1</m:t>
                            </m:r>
                          </m:e>
                        </m:d>
                        <m:r>
                          <a:rPr lang="en-GB" b="0" i="1" smtClean="0">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0,1</m:t>
                            </m:r>
                          </m:e>
                        </m:d>
                      </m:e>
                    </m:d>
                  </m:oMath>
                </a14:m>
                <a:endParaRPr lang="en-SI" dirty="0"/>
              </a:p>
              <a:p>
                <a:pPr marL="285750" indent="-285750">
                  <a:buFont typeface="Arial" panose="020B0604020202020204" pitchFamily="34" charset="0"/>
                  <a:buChar char="•"/>
                </a:pPr>
                <a:r>
                  <a:rPr lang="en-SI" dirty="0"/>
                  <a:t>Order (label) the cells from 1 to </a:t>
                </a:r>
                <a:r>
                  <a:rPr lang="en-SI" i="1" dirty="0"/>
                  <a:t>N</a:t>
                </a:r>
                <a:r>
                  <a:rPr lang="en-SI" dirty="0"/>
                  <a:t> </a:t>
                </a:r>
              </a:p>
              <a:p>
                <a:pPr marL="285750" indent="-285750">
                  <a:buFont typeface="Arial" panose="020B0604020202020204" pitchFamily="34" charset="0"/>
                  <a:buChar char="•"/>
                </a:pPr>
                <a:r>
                  <a:rPr lang="en-SI" dirty="0"/>
                  <a:t>Initially all cells are empty</a:t>
                </a:r>
              </a:p>
              <a:p>
                <a:pPr marL="285750" indent="-285750">
                  <a:buFont typeface="Arial" panose="020B0604020202020204" pitchFamily="34" charset="0"/>
                  <a:buChar char="•"/>
                </a:pPr>
                <a:r>
                  <a:rPr lang="en-SI" dirty="0"/>
                  <a:t>Choose random numbers with a generator and assign a cell to each number</a:t>
                </a:r>
              </a:p>
              <a:p>
                <a:pPr marL="285750" indent="-285750">
                  <a:buFont typeface="Arial" panose="020B0604020202020204" pitchFamily="34" charset="0"/>
                  <a:buChar char="•"/>
                </a:pPr>
                <a:r>
                  <a:rPr lang="en-SI" dirty="0"/>
                  <a:t>Once you visit the cell, it is full</a:t>
                </a:r>
              </a:p>
              <a:p>
                <a:pPr marL="285750" indent="-285750">
                  <a:buFont typeface="Arial" panose="020B0604020202020204" pitchFamily="34" charset="0"/>
                  <a:buChar char="•"/>
                </a:pPr>
                <a:r>
                  <a:rPr lang="en-SI" dirty="0"/>
                  <a:t>Follow how the fraction of full cells </a:t>
                </a:r>
                <a14:m>
                  <m:oMath xmlns:m="http://schemas.openxmlformats.org/officeDocument/2006/math">
                    <m:r>
                      <a:rPr lang="en-SI" i="1" smtClean="0">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𝑗</m:t>
                    </m:r>
                    <m:r>
                      <a:rPr lang="en-GB" b="0" i="1" smtClean="0">
                        <a:latin typeface="Cambria Math" panose="02040503050406030204" pitchFamily="18" charset="0"/>
                        <a:ea typeface="Cambria Math" panose="02040503050406030204" pitchFamily="18" charset="0"/>
                      </a:rPr>
                      <m:t>)</m:t>
                    </m:r>
                  </m:oMath>
                </a14:m>
                <a:r>
                  <a:rPr lang="en-SI" dirty="0"/>
                  <a:t> grows with time (steps) </a:t>
                </a:r>
                <a:r>
                  <a:rPr lang="en-SI" i="1" dirty="0"/>
                  <a:t>j</a:t>
                </a:r>
                <a:endParaRPr lang="en-SI" dirty="0"/>
              </a:p>
              <a:p>
                <a:pPr marL="285750" indent="-285750">
                  <a:buFont typeface="Arial" panose="020B0604020202020204" pitchFamily="34" charset="0"/>
                  <a:buChar char="•"/>
                </a:pPr>
                <a:r>
                  <a:rPr lang="en-SI" dirty="0"/>
                  <a:t>Analytically, if numbers are random, we expect</a:t>
                </a:r>
              </a:p>
              <a:p>
                <a:pPr marL="285750" indent="-285750">
                  <a:buFont typeface="Arial" panose="020B0604020202020204" pitchFamily="34" charset="0"/>
                  <a:buChar char="•"/>
                </a:pPr>
                <a:endParaRPr lang="en-SI" dirty="0"/>
              </a:p>
              <a:p>
                <a:endParaRPr lang="en-SI" dirty="0"/>
              </a:p>
              <a:p>
                <a:pPr marL="285750" indent="-285750">
                  <a:buFont typeface="Arial" panose="020B0604020202020204" pitchFamily="34" charset="0"/>
                  <a:buChar char="•"/>
                </a:pPr>
                <a:r>
                  <a:rPr lang="en-GB" dirty="0"/>
                  <a:t>A</a:t>
                </a:r>
                <a:r>
                  <a:rPr lang="en-SI" dirty="0"/>
                  <a:t>nd we can also calculate the </a:t>
                </a:r>
                <a:r>
                  <a:rPr lang="en-SI"/>
                  <a:t>standard deviation</a:t>
                </a:r>
              </a:p>
              <a:p>
                <a:endParaRPr lang="en-SI"/>
              </a:p>
              <a:p>
                <a:pPr marL="285750" indent="-285750">
                  <a:buFont typeface="Arial" panose="020B0604020202020204" pitchFamily="34" charset="0"/>
                  <a:buChar char="•"/>
                </a:pPr>
                <a:endParaRPr lang="en-SI" dirty="0"/>
              </a:p>
              <a:p>
                <a:pPr marL="285750" indent="-285750">
                  <a:buFont typeface="Arial" panose="020B0604020202020204" pitchFamily="34" charset="0"/>
                  <a:buChar char="•"/>
                </a:pPr>
                <a:r>
                  <a:rPr lang="en-SI" dirty="0"/>
                  <a:t>From a good random generator we expect that it </a:t>
                </a:r>
                <a:r>
                  <a:rPr lang="en-SI" b="1" dirty="0"/>
                  <a:t>fills up the plane expontnially </a:t>
                </a:r>
              </a:p>
              <a:p>
                <a:r>
                  <a:rPr lang="en-SI" dirty="0"/>
                  <a:t>       and that it stays within one </a:t>
                </a:r>
                <a14:m>
                  <m:oMath xmlns:m="http://schemas.openxmlformats.org/officeDocument/2006/math">
                    <m:r>
                      <a:rPr lang="en-SI"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 </m:t>
                    </m:r>
                  </m:oMath>
                </a14:m>
                <a:r>
                  <a:rPr lang="en-SI" dirty="0"/>
                  <a:t>to the analytical result</a:t>
                </a:r>
              </a:p>
              <a:p>
                <a:pPr marL="285750" indent="-285750">
                  <a:buFont typeface="Arial" panose="020B0604020202020204" pitchFamily="34" charset="0"/>
                  <a:buChar char="•"/>
                </a:pPr>
                <a:endParaRPr lang="en-SI" dirty="0"/>
              </a:p>
              <a:p>
                <a:pPr marL="285750" indent="-285750">
                  <a:buFont typeface="Arial" panose="020B0604020202020204" pitchFamily="34" charset="0"/>
                  <a:buChar char="•"/>
                </a:pPr>
                <a:r>
                  <a:rPr lang="en-SI" dirty="0"/>
                  <a:t>We tested the random generators from Numerical Recepies (Press et al.) and </a:t>
                </a:r>
              </a:p>
              <a:p>
                <a:r>
                  <a:rPr lang="en-SI" dirty="0"/>
                  <a:t>       as you can see, not all of them are good.</a:t>
                </a:r>
              </a:p>
              <a:p>
                <a:endParaRPr lang="en-SI" dirty="0"/>
              </a:p>
              <a:p>
                <a:pPr marL="285750" indent="-285750">
                  <a:buFont typeface="Arial" panose="020B0604020202020204" pitchFamily="34" charset="0"/>
                  <a:buChar char="•"/>
                </a:pPr>
                <a:r>
                  <a:rPr lang="en-SI" dirty="0"/>
                  <a:t>Surprisingly, ran0, which is the simple congruential generator with </a:t>
                </a:r>
                <a:endParaRPr lang="en-GB" b="0" i="1" dirty="0">
                  <a:latin typeface="Cambria Math" panose="02040503050406030204" pitchFamily="18" charset="0"/>
                </a:endParaRPr>
              </a:p>
              <a:p>
                <a14:m>
                  <m:oMath xmlns:m="http://schemas.openxmlformats.org/officeDocument/2006/math">
                    <m:r>
                      <a:rPr lang="en-GB" i="1">
                        <a:latin typeface="Cambria Math" panose="02040503050406030204" pitchFamily="18" charset="0"/>
                      </a:rPr>
                      <m:t> </m:t>
                    </m:r>
                    <m:r>
                      <a:rPr lang="en-GB" b="0" i="1" smtClean="0">
                        <a:latin typeface="Cambria Math" panose="02040503050406030204" pitchFamily="18" charset="0"/>
                      </a:rPr>
                      <m:t>      </m:t>
                    </m:r>
                    <m:r>
                      <a:rPr lang="en-GB" b="0" i="1" smtClean="0">
                        <a:latin typeface="Cambria Math" panose="02040503050406030204" pitchFamily="18" charset="0"/>
                      </a:rPr>
                      <m:t>𝐴</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7</m:t>
                        </m:r>
                      </m:e>
                      <m:sup>
                        <m:r>
                          <a:rPr lang="en-GB" b="0" i="1" smtClean="0">
                            <a:latin typeface="Cambria Math" panose="02040503050406030204" pitchFamily="18" charset="0"/>
                          </a:rPr>
                          <m:t>5</m:t>
                        </m:r>
                      </m:sup>
                    </m:sSup>
                    <m:r>
                      <a:rPr lang="en-GB" b="0" i="1" smtClean="0">
                        <a:latin typeface="Cambria Math" panose="02040503050406030204" pitchFamily="18" charset="0"/>
                      </a:rPr>
                      <m:t>,  </m:t>
                    </m:r>
                    <m:r>
                      <a:rPr lang="en-GB" b="0" i="1" smtClean="0">
                        <a:latin typeface="Cambria Math" panose="02040503050406030204" pitchFamily="18" charset="0"/>
                      </a:rPr>
                      <m:t>𝐵</m:t>
                    </m:r>
                    <m:r>
                      <a:rPr lang="en-GB" b="0" i="1" smtClean="0">
                        <a:latin typeface="Cambria Math" panose="02040503050406030204" pitchFamily="18" charset="0"/>
                      </a:rPr>
                      <m:t>=0,   </m:t>
                    </m:r>
                    <m:r>
                      <a:rPr lang="en-GB" b="0" i="1" smtClean="0">
                        <a:latin typeface="Cambria Math" panose="02040503050406030204" pitchFamily="18" charset="0"/>
                      </a:rPr>
                      <m:t>𝑀</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31</m:t>
                        </m:r>
                      </m:sup>
                    </m:sSup>
                    <m:r>
                      <a:rPr lang="en-GB" b="0" i="1" smtClean="0">
                        <a:latin typeface="Cambria Math" panose="02040503050406030204" pitchFamily="18" charset="0"/>
                      </a:rPr>
                      <m:t>−1</m:t>
                    </m:r>
                  </m:oMath>
                </a14:m>
                <a:r>
                  <a:rPr lang="en-SI" dirty="0"/>
                  <a:t> , seems to be the best (ran3 is also good).</a:t>
                </a:r>
              </a:p>
              <a:p>
                <a:endParaRPr lang="en-SI" dirty="0"/>
              </a:p>
              <a:p>
                <a:endParaRPr lang="en-SI" dirty="0"/>
              </a:p>
            </p:txBody>
          </p:sp>
        </mc:Choice>
        <mc:Fallback xmlns="">
          <p:sp>
            <p:nvSpPr>
              <p:cNvPr id="16" name="TextBox 15">
                <a:extLst>
                  <a:ext uri="{FF2B5EF4-FFF2-40B4-BE49-F238E27FC236}">
                    <a16:creationId xmlns:a16="http://schemas.microsoft.com/office/drawing/2014/main" id="{60FDFAA8-AA29-6844-B6D4-92755EC0E8F1}"/>
                  </a:ext>
                </a:extLst>
              </p:cNvPr>
              <p:cNvSpPr txBox="1">
                <a:spLocks noRot="1" noChangeAspect="1" noMove="1" noResize="1" noEditPoints="1" noAdjustHandles="1" noChangeArrowheads="1" noChangeShapeType="1" noTextEdit="1"/>
              </p:cNvSpPr>
              <p:nvPr/>
            </p:nvSpPr>
            <p:spPr>
              <a:xfrm>
                <a:off x="4222318" y="732633"/>
                <a:ext cx="7969682" cy="6502036"/>
              </a:xfrm>
              <a:prstGeom prst="rect">
                <a:avLst/>
              </a:prstGeom>
              <a:blipFill>
                <a:blip r:embed="rId5"/>
                <a:stretch>
                  <a:fillRect l="-636" t="-39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8A48385-B852-8F44-9C74-15175235225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28158" b="19994"/>
          <a:stretch/>
        </p:blipFill>
        <p:spPr>
          <a:xfrm>
            <a:off x="35007" y="2689226"/>
            <a:ext cx="4187311" cy="3986491"/>
          </a:xfrm>
          <a:prstGeom prst="rect">
            <a:avLst/>
          </a:prstGeom>
        </p:spPr>
      </p:pic>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p:pic>
        <p:nvPicPr>
          <p:cNvPr id="8" name="Picture 7">
            <a:extLst>
              <a:ext uri="{FF2B5EF4-FFF2-40B4-BE49-F238E27FC236}">
                <a16:creationId xmlns:a16="http://schemas.microsoft.com/office/drawing/2014/main" id="{4B4DF255-3C64-DC48-81A3-7DD64CD96D2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363" y="966800"/>
            <a:ext cx="3805430" cy="1544357"/>
          </a:xfrm>
          <a:prstGeom prst="rect">
            <a:avLst/>
          </a:prstGeom>
          <a:ln w="38100">
            <a:solidFill>
              <a:schemeClr val="accent1"/>
            </a:solidFill>
          </a:ln>
        </p:spPr>
      </p:pic>
      <p:sp>
        <p:nvSpPr>
          <p:cNvPr id="9" name="TextBox 8">
            <a:extLst>
              <a:ext uri="{FF2B5EF4-FFF2-40B4-BE49-F238E27FC236}">
                <a16:creationId xmlns:a16="http://schemas.microsoft.com/office/drawing/2014/main" id="{25B43E46-132F-7D41-8806-8EB2BFE008A0}"/>
              </a:ext>
            </a:extLst>
          </p:cNvPr>
          <p:cNvSpPr txBox="1"/>
          <p:nvPr/>
        </p:nvSpPr>
        <p:spPr>
          <a:xfrm>
            <a:off x="89363" y="565627"/>
            <a:ext cx="3054682" cy="369332"/>
          </a:xfrm>
          <a:prstGeom prst="rect">
            <a:avLst/>
          </a:prstGeom>
          <a:noFill/>
        </p:spPr>
        <p:txBody>
          <a:bodyPr wrap="none" rtlCol="0">
            <a:spAutoFit/>
          </a:bodyPr>
          <a:lstStyle/>
          <a:p>
            <a:r>
              <a:rPr lang="en-SI" b="1" dirty="0">
                <a:solidFill>
                  <a:schemeClr val="accent1"/>
                </a:solidFill>
              </a:rPr>
              <a:t>My research work from 1997: </a:t>
            </a:r>
          </a:p>
        </p:txBody>
      </p:sp>
      <p:cxnSp>
        <p:nvCxnSpPr>
          <p:cNvPr id="24" name="Straight Arrow Connector 23">
            <a:extLst>
              <a:ext uri="{FF2B5EF4-FFF2-40B4-BE49-F238E27FC236}">
                <a16:creationId xmlns:a16="http://schemas.microsoft.com/office/drawing/2014/main" id="{82820F5C-5957-E94F-A4AF-9F7699E13A08}"/>
              </a:ext>
            </a:extLst>
          </p:cNvPr>
          <p:cNvCxnSpPr>
            <a:cxnSpLocks/>
          </p:cNvCxnSpPr>
          <p:nvPr/>
        </p:nvCxnSpPr>
        <p:spPr>
          <a:xfrm flipH="1" flipV="1">
            <a:off x="3535246" y="4849190"/>
            <a:ext cx="1778843" cy="179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595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1DECE82-3474-DA4D-896C-E249EC452209}"/>
                  </a:ext>
                </a:extLst>
              </p:cNvPr>
              <p:cNvSpPr/>
              <p:nvPr/>
            </p:nvSpPr>
            <p:spPr>
              <a:xfrm>
                <a:off x="584106" y="943617"/>
                <a:ext cx="10851031" cy="5489644"/>
              </a:xfrm>
              <a:prstGeom prst="rect">
                <a:avLst/>
              </a:prstGeom>
            </p:spPr>
            <p:txBody>
              <a:bodyPr wrap="square">
                <a:spAutoFit/>
              </a:bodyPr>
              <a:lstStyle/>
              <a:p>
                <a:r>
                  <a:rPr lang="en-GB" b="1" dirty="0">
                    <a:sym typeface="Wingdings" pitchFamily="2" charset="2"/>
                  </a:rPr>
                  <a:t>OTHER DISTRIBUTIONS</a:t>
                </a:r>
              </a:p>
              <a:p>
                <a:endParaRPr lang="en-GB" b="1" dirty="0">
                  <a:sym typeface="Wingdings" pitchFamily="2" charset="2"/>
                </a:endParaRPr>
              </a:p>
              <a:p>
                <a:r>
                  <a:rPr lang="en-SI" dirty="0"/>
                  <a:t>Asume that we manage to get a good source of random numbers with a flat (uniform) distribution </a:t>
                </a:r>
              </a:p>
              <a:p>
                <a:endParaRPr lang="en-SI" dirty="0"/>
              </a:p>
              <a:p>
                <a:r>
                  <a:rPr lang="en-SI" dirty="0"/>
                  <a:t>In some (many) applications, we need numbers that are distributed according to a different function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oMath>
                </a14:m>
                <a:r>
                  <a:rPr lang="en-SI" dirty="0"/>
                  <a:t>. </a:t>
                </a:r>
              </a:p>
              <a:p>
                <a:endParaRPr lang="en-SI" dirty="0"/>
              </a:p>
              <a:p>
                <a:r>
                  <a:rPr lang="en-SI" dirty="0"/>
                  <a:t>From cumulative: </a:t>
                </a:r>
                <a14:m>
                  <m:oMath xmlns:m="http://schemas.openxmlformats.org/officeDocument/2006/math">
                    <m:nary>
                      <m:naryPr>
                        <m:ctrlPr>
                          <a:rPr lang="en-SI" i="1" smtClean="0">
                            <a:latin typeface="Cambria Math" panose="02040503050406030204" pitchFamily="18" charset="0"/>
                          </a:rPr>
                        </m:ctrlPr>
                      </m:naryPr>
                      <m:sub>
                        <m:r>
                          <m:rPr>
                            <m:brk m:alnAt="23"/>
                          </m:rPr>
                          <a:rPr lang="en-GB" b="0" i="1" smtClean="0">
                            <a:latin typeface="Cambria Math" panose="02040503050406030204" pitchFamily="18" charset="0"/>
                          </a:rPr>
                          <m:t>0</m:t>
                        </m:r>
                      </m:sub>
                      <m:sup>
                        <m:r>
                          <a:rPr lang="en-GB" b="0" i="1" smtClean="0">
                            <a:latin typeface="Cambria Math" panose="02040503050406030204" pitchFamily="18" charset="0"/>
                          </a:rPr>
                          <m:t>𝑥</m:t>
                        </m:r>
                      </m:sup>
                      <m:e>
                        <m:r>
                          <a:rPr lang="en-GB" b="0" i="1" smtClean="0">
                            <a:latin typeface="Cambria Math" panose="02040503050406030204" pitchFamily="18" charset="0"/>
                          </a:rPr>
                          <m:t>𝑑𝑥</m:t>
                        </m:r>
                        <m:r>
                          <a:rPr lang="en-GB" b="0" i="1" smtClean="0">
                            <a:latin typeface="Cambria Math" panose="02040503050406030204" pitchFamily="18" charset="0"/>
                          </a:rPr>
                          <m:t>=</m:t>
                        </m:r>
                        <m:nary>
                          <m:naryPr>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0</m:t>
                            </m:r>
                          </m:sub>
                          <m:sup>
                            <m:r>
                              <a:rPr lang="en-GB" b="0" i="1" smtClean="0">
                                <a:latin typeface="Cambria Math" panose="02040503050406030204" pitchFamily="18" charset="0"/>
                              </a:rPr>
                              <m:t>𝑦</m:t>
                            </m:r>
                          </m:sup>
                          <m:e>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𝑦</m:t>
                                </m:r>
                              </m:e>
                            </m:d>
                            <m:r>
                              <a:rPr lang="en-GB" b="0" i="1" smtClean="0">
                                <a:latin typeface="Cambria Math" panose="02040503050406030204" pitchFamily="18" charset="0"/>
                              </a:rPr>
                              <m:t>𝑑𝑦</m:t>
                            </m:r>
                            <m:r>
                              <a:rPr lang="en-GB" b="0" i="1" smtClean="0">
                                <a:latin typeface="Cambria Math" panose="02040503050406030204" pitchFamily="18" charset="0"/>
                              </a:rPr>
                              <m:t>=</m:t>
                            </m:r>
                            <m:r>
                              <a:rPr lang="en-GB" b="0" i="1" smtClean="0">
                                <a:latin typeface="Cambria Math" panose="02040503050406030204" pitchFamily="18" charset="0"/>
                              </a:rPr>
                              <m:t>𝐹</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e>
                        </m:nary>
                      </m:e>
                    </m:nary>
                  </m:oMath>
                </a14:m>
                <a:r>
                  <a:rPr lang="en-SI" dirty="0"/>
                  <a:t>, applying the inverse operation:  </a:t>
                </a:r>
                <a14:m>
                  <m:oMath xmlns:m="http://schemas.openxmlformats.org/officeDocument/2006/math">
                    <m:sSup>
                      <m:sSupPr>
                        <m:ctrlPr>
                          <a:rPr lang="en-SI" i="1" smtClean="0">
                            <a:latin typeface="Cambria Math" panose="02040503050406030204" pitchFamily="18" charset="0"/>
                          </a:rPr>
                        </m:ctrlPr>
                      </m:sSupPr>
                      <m:e>
                        <m:r>
                          <a:rPr lang="en-GB" b="0" i="1" smtClean="0">
                            <a:latin typeface="Cambria Math" panose="02040503050406030204" pitchFamily="18" charset="0"/>
                          </a:rPr>
                          <m:t>𝐹</m:t>
                        </m:r>
                      </m:e>
                      <m:sup>
                        <m:r>
                          <a:rPr lang="en-GB" b="0" i="1" smtClean="0">
                            <a:latin typeface="Cambria Math" panose="02040503050406030204" pitchFamily="18" charset="0"/>
                          </a:rPr>
                          <m:t>−1</m:t>
                        </m:r>
                      </m:sup>
                    </m:sSup>
                    <m:d>
                      <m:dPr>
                        <m:begChr m:val="{"/>
                        <m:endChr m:val="}"/>
                        <m:ctrlPr>
                          <a:rPr lang="en-SI" i="1" smtClean="0">
                            <a:latin typeface="Cambria Math" panose="02040503050406030204" pitchFamily="18" charset="0"/>
                          </a:rPr>
                        </m:ctrlPr>
                      </m:dPr>
                      <m:e>
                        <m:r>
                          <a:rPr lang="en-GB" b="0" i="1" smtClean="0">
                            <a:latin typeface="Cambria Math" panose="02040503050406030204" pitchFamily="18" charset="0"/>
                          </a:rPr>
                          <m:t>𝐹</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e>
                    </m:d>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𝐹</m:t>
                        </m:r>
                      </m:e>
                      <m:sup>
                        <m:r>
                          <a:rPr lang="en-GB" b="0" i="1" smtClean="0">
                            <a:latin typeface="Cambria Math" panose="02040503050406030204" pitchFamily="18" charset="0"/>
                          </a:rPr>
                          <m:t>−1</m:t>
                        </m:r>
                      </m:sup>
                    </m:sSup>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endParaRPr lang="en-SI" dirty="0"/>
              </a:p>
              <a:p>
                <a:endParaRPr lang="en-SI" dirty="0"/>
              </a:p>
              <a:p>
                <a:r>
                  <a:rPr lang="en-SI" dirty="0"/>
                  <a:t>For instance, if we need numbers to be distributed </a:t>
                </a:r>
                <a:r>
                  <a:rPr lang="en-SI" b="1" dirty="0"/>
                  <a:t>exponentially</a:t>
                </a:r>
                <a:r>
                  <a:rPr lang="en-SI" dirty="0"/>
                  <a:t>, </a:t>
                </a:r>
                <a14:m>
                  <m:oMath xmlns:m="http://schemas.openxmlformats.org/officeDocument/2006/math">
                    <m:r>
                      <a:rPr lang="en-GB" b="0" i="1" smtClean="0">
                        <a:solidFill>
                          <a:srgbClr val="FF0000"/>
                        </a:solidFill>
                        <a:latin typeface="Cambria Math" panose="02040503050406030204" pitchFamily="18" charset="0"/>
                      </a:rPr>
                      <m:t>𝑓</m:t>
                    </m:r>
                    <m:d>
                      <m:dPr>
                        <m:ctrlPr>
                          <a:rPr lang="en-GB" i="1" smtClean="0">
                            <a:solidFill>
                              <a:srgbClr val="FF0000"/>
                            </a:solidFill>
                            <a:latin typeface="Cambria Math" panose="02040503050406030204" pitchFamily="18" charset="0"/>
                          </a:rPr>
                        </m:ctrlPr>
                      </m:dPr>
                      <m:e>
                        <m:r>
                          <a:rPr lang="en-GB" b="0" i="1" smtClean="0">
                            <a:solidFill>
                              <a:srgbClr val="FF0000"/>
                            </a:solidFill>
                            <a:latin typeface="Cambria Math" panose="02040503050406030204" pitchFamily="18" charset="0"/>
                          </a:rPr>
                          <m:t>𝑦</m:t>
                        </m:r>
                      </m:e>
                    </m:d>
                    <m:r>
                      <a:rPr lang="en-GB" b="0" i="1" smtClean="0">
                        <a:solidFill>
                          <a:srgbClr val="FF0000"/>
                        </a:solidFill>
                        <a:latin typeface="Cambria Math" panose="02040503050406030204" pitchFamily="18" charset="0"/>
                      </a:rPr>
                      <m:t>=</m:t>
                    </m:r>
                    <m:sSup>
                      <m:sSupPr>
                        <m:ctrlPr>
                          <a:rPr lang="en-GB" i="1" smtClean="0">
                            <a:solidFill>
                              <a:srgbClr val="FF0000"/>
                            </a:solidFill>
                            <a:latin typeface="Cambria Math" panose="02040503050406030204" pitchFamily="18" charset="0"/>
                          </a:rPr>
                        </m:ctrlPr>
                      </m:sSupPr>
                      <m:e>
                        <m:r>
                          <a:rPr lang="en-GB" b="0" i="1" smtClean="0">
                            <a:solidFill>
                              <a:srgbClr val="FF0000"/>
                            </a:solidFill>
                            <a:latin typeface="Cambria Math" panose="02040503050406030204" pitchFamily="18" charset="0"/>
                          </a:rPr>
                          <m:t>𝑒</m:t>
                        </m:r>
                      </m:e>
                      <m:sup>
                        <m:r>
                          <a:rPr lang="en-GB" b="0" i="1"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𝑦</m:t>
                        </m:r>
                      </m:sup>
                    </m:sSup>
                  </m:oMath>
                </a14:m>
                <a:r>
                  <a:rPr lang="en-SI" dirty="0"/>
                  <a:t>, we find</a:t>
                </a:r>
              </a:p>
              <a:p>
                <a:endParaRPr lang="en-SI"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𝑦</m:t>
                          </m:r>
                        </m:e>
                      </m:d>
                      <m:r>
                        <a:rPr lang="en-GB" b="0" i="1" smtClean="0">
                          <a:latin typeface="Cambria Math" panose="02040503050406030204" pitchFamily="18" charset="0"/>
                        </a:rPr>
                        <m:t>=</m:t>
                      </m:r>
                      <m:nary>
                        <m:naryPr>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0</m:t>
                          </m:r>
                        </m:sub>
                        <m:sup>
                          <m:r>
                            <a:rPr lang="en-GB" b="0" i="1" smtClean="0">
                              <a:latin typeface="Cambria Math" panose="02040503050406030204" pitchFamily="18" charset="0"/>
                            </a:rPr>
                            <m:t>𝑦</m:t>
                          </m:r>
                        </m:sup>
                        <m:e>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i="1">
                                  <a:latin typeface="Cambria Math" panose="02040503050406030204" pitchFamily="18" charset="0"/>
                                </a:rPr>
                                <m:t>𝑦</m:t>
                              </m:r>
                            </m:sup>
                          </m:sSup>
                          <m:r>
                            <a:rPr lang="en-GB" b="0" i="1" smtClean="0">
                              <a:latin typeface="Cambria Math" panose="02040503050406030204" pitchFamily="18" charset="0"/>
                            </a:rPr>
                            <m:t>𝑑𝑦</m:t>
                          </m:r>
                          <m:r>
                            <a:rPr lang="en-GB" b="0" i="1" smtClean="0">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i="1">
                                  <a:latin typeface="Cambria Math" panose="02040503050406030204" pitchFamily="18" charset="0"/>
                                </a:rPr>
                                <m:t>𝑦</m:t>
                              </m:r>
                            </m:sup>
                          </m:sSup>
                          <m:r>
                            <a:rPr lang="en-GB" b="0" i="1" smtClean="0">
                              <a:latin typeface="Cambria Math" panose="02040503050406030204" pitchFamily="18" charset="0"/>
                            </a:rPr>
                            <m:t>=</m:t>
                          </m:r>
                          <m:r>
                            <a:rPr lang="en-GB" b="0" i="1" smtClean="0">
                              <a:latin typeface="Cambria Math" panose="02040503050406030204" pitchFamily="18" charset="0"/>
                            </a:rPr>
                            <m:t>𝑥</m:t>
                          </m:r>
                        </m:e>
                      </m:nary>
                    </m:oMath>
                  </m:oMathPara>
                </a14:m>
                <a:endParaRPr lang="en-SI" dirty="0"/>
              </a:p>
              <a:p>
                <a:pPr/>
                <a14:m>
                  <m:oMathPara xmlns:m="http://schemas.openxmlformats.org/officeDocument/2006/math">
                    <m:oMathParaPr>
                      <m:jc m:val="centerGroup"/>
                    </m:oMathParaPr>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i="1">
                              <a:latin typeface="Cambria Math" panose="02040503050406030204" pitchFamily="18" charset="0"/>
                            </a:rPr>
                            <m:t>𝑦</m:t>
                          </m:r>
                        </m:sup>
                      </m:sSup>
                      <m:r>
                        <a:rPr lang="en-GB" b="0" i="1" smtClean="0">
                          <a:latin typeface="Cambria Math" panose="02040503050406030204" pitchFamily="18" charset="0"/>
                        </a:rPr>
                        <m:t>=1−</m:t>
                      </m:r>
                      <m:r>
                        <a:rPr lang="en-GB" b="0" i="1" smtClean="0">
                          <a:latin typeface="Cambria Math" panose="02040503050406030204" pitchFamily="18" charset="0"/>
                        </a:rPr>
                        <m:t>𝑥</m:t>
                      </m:r>
                    </m:oMath>
                  </m:oMathPara>
                </a14:m>
                <a:endParaRPr lang="en-SI"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m:rPr>
                          <m:sty m:val="p"/>
                        </m:rPr>
                        <a:rPr lang="en-GB" b="0" i="0" smtClean="0">
                          <a:latin typeface="Cambria Math" panose="02040503050406030204" pitchFamily="18" charset="0"/>
                        </a:rPr>
                        <m:t>ln</m:t>
                      </m:r>
                      <m:r>
                        <a:rPr lang="en-GB" b="0" i="1" smtClean="0">
                          <a:latin typeface="Cambria Math" panose="02040503050406030204" pitchFamily="18" charset="0"/>
                        </a:rPr>
                        <m:t>⁡(1−</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SI" dirty="0"/>
              </a:p>
              <a:p>
                <a:endParaRPr lang="en-SI" dirty="0"/>
              </a:p>
              <a:p>
                <a:r>
                  <a:rPr lang="en-SI" dirty="0"/>
                  <a:t>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SI" dirty="0"/>
                  <a:t> are drawn from a flat distribution then </a:t>
                </a:r>
                <a14:m>
                  <m:oMath xmlns:m="http://schemas.openxmlformats.org/officeDocument/2006/math">
                    <m:sSub>
                      <m:sSubPr>
                        <m:ctrlPr>
                          <a:rPr lang="en-SI"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m:rPr>
                        <m:sty m:val="p"/>
                      </m:rPr>
                      <a:rPr lang="en-GB" b="0" i="0" smtClean="0">
                        <a:latin typeface="Cambria Math" panose="02040503050406030204" pitchFamily="18" charset="0"/>
                      </a:rPr>
                      <m:t>ln</m:t>
                    </m:r>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oMath>
                </a14:m>
                <a:r>
                  <a:rPr lang="en-SI" dirty="0"/>
                  <a:t> or </a:t>
                </a:r>
                <a14:m>
                  <m:oMath xmlns:m="http://schemas.openxmlformats.org/officeDocument/2006/math">
                    <m:sSub>
                      <m:sSubPr>
                        <m:ctrlPr>
                          <a:rPr lang="en-SI" i="1" smtClean="0">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𝑦</m:t>
                        </m:r>
                      </m:e>
                      <m:sub>
                        <m:r>
                          <a:rPr lang="en-GB" i="1">
                            <a:solidFill>
                              <a:srgbClr val="FF0000"/>
                            </a:solidFill>
                            <a:latin typeface="Cambria Math" panose="02040503050406030204" pitchFamily="18" charset="0"/>
                          </a:rPr>
                          <m:t>𝑖</m:t>
                        </m:r>
                      </m:sub>
                    </m:sSub>
                    <m:r>
                      <a:rPr lang="en-GB" i="1">
                        <a:solidFill>
                          <a:srgbClr val="FF0000"/>
                        </a:solidFill>
                        <a:latin typeface="Cambria Math" panose="02040503050406030204" pitchFamily="18" charset="0"/>
                      </a:rPr>
                      <m:t>=−</m:t>
                    </m:r>
                    <m:r>
                      <m:rPr>
                        <m:sty m:val="p"/>
                      </m:rPr>
                      <a:rPr lang="en-GB">
                        <a:solidFill>
                          <a:srgbClr val="FF0000"/>
                        </a:solidFill>
                        <a:latin typeface="Cambria Math" panose="02040503050406030204" pitchFamily="18" charset="0"/>
                      </a:rPr>
                      <m:t>ln</m:t>
                    </m:r>
                    <m:r>
                      <a:rPr lang="en-GB" i="1">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𝑥</m:t>
                        </m:r>
                      </m:e>
                      <m:sub>
                        <m:r>
                          <a:rPr lang="en-GB" i="1">
                            <a:solidFill>
                              <a:srgbClr val="FF0000"/>
                            </a:solidFill>
                            <a:latin typeface="Cambria Math" panose="02040503050406030204" pitchFamily="18" charset="0"/>
                          </a:rPr>
                          <m:t>𝑖</m:t>
                        </m:r>
                      </m:sub>
                    </m:sSub>
                    <m:r>
                      <a:rPr lang="en-GB" i="1">
                        <a:solidFill>
                          <a:srgbClr val="FF0000"/>
                        </a:solidFill>
                        <a:latin typeface="Cambria Math" panose="02040503050406030204" pitchFamily="18" charset="0"/>
                      </a:rPr>
                      <m:t>)</m:t>
                    </m:r>
                  </m:oMath>
                </a14:m>
                <a:r>
                  <a:rPr lang="en-SI" dirty="0">
                    <a:solidFill>
                      <a:srgbClr val="FF0000"/>
                    </a:solidFill>
                  </a:rPr>
                  <a:t> </a:t>
                </a:r>
                <a:r>
                  <a:rPr lang="en-SI" dirty="0"/>
                  <a:t>will be distributed exponentially.</a:t>
                </a:r>
              </a:p>
              <a:p>
                <a:endParaRPr lang="en-SI" dirty="0"/>
              </a:p>
              <a:p>
                <a:r>
                  <a:rPr lang="en-SI" dirty="0"/>
                  <a:t>Exponential distribution comes about naturally when a system has distinct energy levels </a:t>
                </a:r>
                <a14:m>
                  <m:oMath xmlns:m="http://schemas.openxmlformats.org/officeDocument/2006/math">
                    <m:sSub>
                      <m:sSubPr>
                        <m:ctrlPr>
                          <a:rPr lang="en-SI"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0 </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1</m:t>
                        </m:r>
                      </m:sub>
                    </m:sSub>
                    <m:r>
                      <a:rPr lang="en-GB" b="0" i="1" smtClean="0">
                        <a:latin typeface="Cambria Math" panose="02040503050406030204" pitchFamily="18" charset="0"/>
                      </a:rPr>
                      <m:t>, … </m:t>
                    </m:r>
                  </m:oMath>
                </a14:m>
                <a:r>
                  <a:rPr lang="en-SI" dirty="0"/>
                  <a:t> and we want to know the probability for the system to be a state </a:t>
                </a:r>
                <a14:m>
                  <m:oMath xmlns:m="http://schemas.openxmlformats.org/officeDocument/2006/math">
                    <m:r>
                      <a:rPr lang="en-GB" b="0" i="1" smtClean="0">
                        <a:latin typeface="Cambria Math" panose="02040503050406030204" pitchFamily="18" charset="0"/>
                      </a:rPr>
                      <m:t>𝑖</m:t>
                    </m:r>
                  </m:oMath>
                </a14:m>
                <a:r>
                  <a:rPr lang="en-SI" dirty="0"/>
                  <a:t>. This is given by the Boltzmann ratio: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𝑒</m:t>
                        </m:r>
                      </m:e>
                      <m:sup>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𝐸</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𝐸</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𝑘</m:t>
                            </m:r>
                          </m:e>
                          <m:sub>
                            <m:r>
                              <a:rPr lang="en-GB" b="0" i="1" smtClean="0">
                                <a:latin typeface="Cambria Math" panose="02040503050406030204" pitchFamily="18" charset="0"/>
                                <a:ea typeface="Cambria Math" panose="02040503050406030204" pitchFamily="18" charset="0"/>
                              </a:rPr>
                              <m:t>𝐵</m:t>
                            </m:r>
                          </m:sub>
                        </m:sSub>
                        <m:r>
                          <a:rPr lang="en-GB" b="0" i="1" smtClean="0">
                            <a:latin typeface="Cambria Math" panose="02040503050406030204" pitchFamily="18" charset="0"/>
                            <a:ea typeface="Cambria Math" panose="02040503050406030204" pitchFamily="18" charset="0"/>
                          </a:rPr>
                          <m:t>𝑇</m:t>
                        </m:r>
                      </m:sup>
                    </m:sSup>
                  </m:oMath>
                </a14:m>
                <a:r>
                  <a:rPr lang="en-SI" dirty="0"/>
                  <a:t>.</a:t>
                </a:r>
              </a:p>
            </p:txBody>
          </p:sp>
        </mc:Choice>
        <mc:Fallback xmlns="">
          <p:sp>
            <p:nvSpPr>
              <p:cNvPr id="3" name="Rectangle 2">
                <a:extLst>
                  <a:ext uri="{FF2B5EF4-FFF2-40B4-BE49-F238E27FC236}">
                    <a16:creationId xmlns:a16="http://schemas.microsoft.com/office/drawing/2014/main" id="{31DECE82-3474-DA4D-896C-E249EC452209}"/>
                  </a:ext>
                </a:extLst>
              </p:cNvPr>
              <p:cNvSpPr>
                <a:spLocks noRot="1" noChangeAspect="1" noMove="1" noResize="1" noEditPoints="1" noAdjustHandles="1" noChangeArrowheads="1" noChangeShapeType="1" noTextEdit="1"/>
              </p:cNvSpPr>
              <p:nvPr/>
            </p:nvSpPr>
            <p:spPr>
              <a:xfrm>
                <a:off x="584106" y="943617"/>
                <a:ext cx="10851031" cy="5489644"/>
              </a:xfrm>
              <a:prstGeom prst="rect">
                <a:avLst/>
              </a:prstGeom>
              <a:blipFill>
                <a:blip r:embed="rId2"/>
                <a:stretch>
                  <a:fillRect l="-585" t="-463" r="-234" b="-926"/>
                </a:stretch>
              </a:blipFill>
            </p:spPr>
            <p:txBody>
              <a:bodyPr/>
              <a:lstStyle/>
              <a:p>
                <a:r>
                  <a:rPr lang="en-GB">
                    <a:noFill/>
                  </a:rPr>
                  <a:t> </a:t>
                </a:r>
              </a:p>
            </p:txBody>
          </p:sp>
        </mc:Fallback>
      </mc:AlternateContent>
    </p:spTree>
    <p:extLst>
      <p:ext uri="{BB962C8B-B14F-4D97-AF65-F5344CB8AC3E}">
        <p14:creationId xmlns:p14="http://schemas.microsoft.com/office/powerpoint/2010/main" val="2360402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1DECE82-3474-DA4D-896C-E249EC452209}"/>
                  </a:ext>
                </a:extLst>
              </p:cNvPr>
              <p:cNvSpPr/>
              <p:nvPr/>
            </p:nvSpPr>
            <p:spPr>
              <a:xfrm>
                <a:off x="561246" y="775977"/>
                <a:ext cx="11455494" cy="5833648"/>
              </a:xfrm>
              <a:prstGeom prst="rect">
                <a:avLst/>
              </a:prstGeom>
            </p:spPr>
            <p:txBody>
              <a:bodyPr wrap="square">
                <a:spAutoFit/>
              </a:bodyPr>
              <a:lstStyle/>
              <a:p>
                <a:r>
                  <a:rPr lang="en-GB" b="1" dirty="0">
                    <a:sym typeface="Wingdings" pitchFamily="2" charset="2"/>
                  </a:rPr>
                  <a:t>OTHER DISTRIBUTIONS</a:t>
                </a:r>
              </a:p>
              <a:p>
                <a:endParaRPr lang="en-GB" b="1" dirty="0">
                  <a:sym typeface="Wingdings" pitchFamily="2" charset="2"/>
                </a:endParaRPr>
              </a:p>
              <a:p>
                <a:r>
                  <a:rPr lang="en-GB" dirty="0"/>
                  <a:t>Gaussian distribution</a:t>
                </a:r>
                <a:r>
                  <a:rPr lang="en-SI" dirty="0"/>
                  <a:t>, </a:t>
                </a:r>
                <a14:m>
                  <m:oMath xmlns:m="http://schemas.openxmlformats.org/officeDocument/2006/math">
                    <m:r>
                      <a:rPr lang="en-GB" b="0" i="1" smtClean="0">
                        <a:solidFill>
                          <a:srgbClr val="FF0000"/>
                        </a:solidFill>
                        <a:latin typeface="Cambria Math" panose="02040503050406030204" pitchFamily="18" charset="0"/>
                      </a:rPr>
                      <m:t>𝑔</m:t>
                    </m:r>
                    <m:d>
                      <m:dPr>
                        <m:ctrlPr>
                          <a:rPr lang="en-GB" i="1" smtClean="0">
                            <a:solidFill>
                              <a:srgbClr val="FF0000"/>
                            </a:solidFill>
                            <a:latin typeface="Cambria Math" panose="02040503050406030204" pitchFamily="18" charset="0"/>
                          </a:rPr>
                        </m:ctrlPr>
                      </m:dPr>
                      <m:e>
                        <m:r>
                          <a:rPr lang="en-GB" b="0" i="1" smtClean="0">
                            <a:solidFill>
                              <a:srgbClr val="FF0000"/>
                            </a:solidFill>
                            <a:latin typeface="Cambria Math" panose="02040503050406030204" pitchFamily="18" charset="0"/>
                          </a:rPr>
                          <m:t>𝑦</m:t>
                        </m:r>
                      </m:e>
                    </m:d>
                    <m:r>
                      <a:rPr lang="en-GB" b="0" i="1" smtClean="0">
                        <a:solidFill>
                          <a:srgbClr val="FF0000"/>
                        </a:solidFill>
                        <a:latin typeface="Cambria Math" panose="02040503050406030204" pitchFamily="18" charset="0"/>
                      </a:rPr>
                      <m:t>=</m:t>
                    </m:r>
                    <m:sSup>
                      <m:sSupPr>
                        <m:ctrlPr>
                          <a:rPr lang="en-GB" i="1" smtClean="0">
                            <a:solidFill>
                              <a:srgbClr val="FF0000"/>
                            </a:solidFill>
                            <a:latin typeface="Cambria Math" panose="02040503050406030204" pitchFamily="18" charset="0"/>
                          </a:rPr>
                        </m:ctrlPr>
                      </m:sSupPr>
                      <m:e>
                        <m:f>
                          <m:fPr>
                            <m:ctrlPr>
                              <a:rPr lang="en-GB"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1</m:t>
                            </m:r>
                          </m:num>
                          <m:den>
                            <m:rad>
                              <m:radPr>
                                <m:degHide m:val="on"/>
                                <m:ctrlPr>
                                  <a:rPr lang="en-GB" i="1" smtClean="0">
                                    <a:solidFill>
                                      <a:srgbClr val="FF0000"/>
                                    </a:solidFill>
                                    <a:latin typeface="Cambria Math" panose="02040503050406030204" pitchFamily="18" charset="0"/>
                                  </a:rPr>
                                </m:ctrlPr>
                              </m:radPr>
                              <m:deg/>
                              <m:e>
                                <m:r>
                                  <a:rPr lang="en-GB" b="0" i="1" smtClean="0">
                                    <a:solidFill>
                                      <a:srgbClr val="FF0000"/>
                                    </a:solidFill>
                                    <a:latin typeface="Cambria Math" panose="02040503050406030204" pitchFamily="18" charset="0"/>
                                  </a:rPr>
                                  <m:t>2</m:t>
                                </m:r>
                                <m:r>
                                  <a:rPr lang="en-GB" b="0" i="1" smtClean="0">
                                    <a:solidFill>
                                      <a:srgbClr val="FF0000"/>
                                    </a:solidFill>
                                    <a:latin typeface="Cambria Math" panose="02040503050406030204" pitchFamily="18" charset="0"/>
                                    <a:ea typeface="Cambria Math" panose="02040503050406030204" pitchFamily="18" charset="0"/>
                                  </a:rPr>
                                  <m:t>𝜋𝜎</m:t>
                                </m:r>
                              </m:e>
                            </m:rad>
                          </m:den>
                        </m:f>
                        <m:r>
                          <a:rPr lang="en-GB" b="0" i="1" smtClean="0">
                            <a:solidFill>
                              <a:srgbClr val="FF0000"/>
                            </a:solidFill>
                            <a:latin typeface="Cambria Math" panose="02040503050406030204" pitchFamily="18" charset="0"/>
                          </a:rPr>
                          <m:t>𝑒</m:t>
                        </m:r>
                      </m:e>
                      <m:sup>
                        <m:r>
                          <a:rPr lang="en-GB" b="0" i="1" smtClean="0">
                            <a:solidFill>
                              <a:srgbClr val="FF0000"/>
                            </a:solidFill>
                            <a:latin typeface="Cambria Math" panose="02040503050406030204" pitchFamily="18" charset="0"/>
                          </a:rPr>
                          <m:t>−</m:t>
                        </m:r>
                        <m:sSup>
                          <m:sSupPr>
                            <m:ctrlPr>
                              <a:rPr lang="en-GB" b="0" i="1" smtClean="0">
                                <a:solidFill>
                                  <a:srgbClr val="FF0000"/>
                                </a:solidFill>
                                <a:latin typeface="Cambria Math" panose="02040503050406030204" pitchFamily="18" charset="0"/>
                              </a:rPr>
                            </m:ctrlPr>
                          </m:sSupPr>
                          <m:e>
                            <m:r>
                              <a:rPr lang="en-GB" b="0" i="1" smtClean="0">
                                <a:solidFill>
                                  <a:srgbClr val="FF0000"/>
                                </a:solidFill>
                                <a:latin typeface="Cambria Math" panose="02040503050406030204" pitchFamily="18" charset="0"/>
                              </a:rPr>
                              <m:t>𝑦</m:t>
                            </m:r>
                          </m:e>
                          <m:sup>
                            <m:r>
                              <a:rPr lang="en-GB" b="0" i="1" smtClean="0">
                                <a:solidFill>
                                  <a:srgbClr val="FF0000"/>
                                </a:solidFill>
                                <a:latin typeface="Cambria Math" panose="02040503050406030204" pitchFamily="18" charset="0"/>
                              </a:rPr>
                              <m:t>2</m:t>
                            </m:r>
                          </m:sup>
                        </m:sSup>
                        <m:r>
                          <a:rPr lang="en-GB" b="0" i="1" smtClean="0">
                            <a:solidFill>
                              <a:srgbClr val="FF0000"/>
                            </a:solidFill>
                            <a:latin typeface="Cambria Math" panose="02040503050406030204" pitchFamily="18" charset="0"/>
                          </a:rPr>
                          <m:t>/2</m:t>
                        </m:r>
                        <m:sSup>
                          <m:sSupPr>
                            <m:ctrlPr>
                              <a:rPr lang="en-GB" b="0" i="1" smtClean="0">
                                <a:solidFill>
                                  <a:srgbClr val="FF0000"/>
                                </a:solidFill>
                                <a:latin typeface="Cambria Math" panose="02040503050406030204" pitchFamily="18" charset="0"/>
                              </a:rPr>
                            </m:ctrlPr>
                          </m:sSupPr>
                          <m:e>
                            <m:r>
                              <a:rPr lang="en-GB" b="0" i="1" smtClean="0">
                                <a:solidFill>
                                  <a:srgbClr val="FF0000"/>
                                </a:solidFill>
                                <a:latin typeface="Cambria Math" panose="02040503050406030204" pitchFamily="18" charset="0"/>
                                <a:ea typeface="Cambria Math" panose="02040503050406030204" pitchFamily="18" charset="0"/>
                              </a:rPr>
                              <m:t>𝜎</m:t>
                            </m:r>
                          </m:e>
                          <m:sup>
                            <m:r>
                              <a:rPr lang="en-GB" b="0" i="1" smtClean="0">
                                <a:solidFill>
                                  <a:srgbClr val="FF0000"/>
                                </a:solidFill>
                                <a:latin typeface="Cambria Math" panose="02040503050406030204" pitchFamily="18" charset="0"/>
                              </a:rPr>
                              <m:t>2</m:t>
                            </m:r>
                          </m:sup>
                        </m:sSup>
                      </m:sup>
                    </m:sSup>
                  </m:oMath>
                </a14:m>
                <a:r>
                  <a:rPr lang="en-SI" dirty="0"/>
                  <a:t>, ia another useful distribution for physics. </a:t>
                </a:r>
                <a14:m>
                  <m:oMath xmlns:m="http://schemas.openxmlformats.org/officeDocument/2006/math">
                    <m:r>
                      <a:rPr lang="en-SI" i="1" smtClean="0">
                        <a:latin typeface="Cambria Math" panose="02040503050406030204" pitchFamily="18" charset="0"/>
                        <a:ea typeface="Cambria Math" panose="02040503050406030204" pitchFamily="18" charset="0"/>
                      </a:rPr>
                      <m:t>𝜎</m:t>
                    </m:r>
                  </m:oMath>
                </a14:m>
                <a:r>
                  <a:rPr lang="en-SI" dirty="0"/>
                  <a:t> is the variance, which we can set to 1. Other values of the variance can be modelled by rescaling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𝜎</m:t>
                    </m:r>
                  </m:oMath>
                </a14:m>
                <a:r>
                  <a:rPr lang="en-SI" dirty="0"/>
                  <a:t>.</a:t>
                </a:r>
              </a:p>
              <a:p>
                <a:endParaRPr lang="en-SI" dirty="0"/>
              </a:p>
              <a:p>
                <a:r>
                  <a:rPr lang="en-SI" dirty="0"/>
                  <a:t>In order to construct a Gaussian-distributed set of random numbers, we consider two sets, one with a uniform distribution </a:t>
                </a: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𝜑</m:t>
                        </m:r>
                      </m:e>
                    </m:d>
                    <m:r>
                      <a:rPr lang="en-GB" b="0" i="1" smtClean="0">
                        <a:latin typeface="Cambria Math" panose="02040503050406030204" pitchFamily="18" charset="0"/>
                        <a:ea typeface="Cambria Math" panose="02040503050406030204" pitchFamily="18" charset="0"/>
                      </a:rPr>
                      <m:t>=1</m:t>
                    </m:r>
                  </m:oMath>
                </a14:m>
                <a:r>
                  <a:rPr lang="en-SI" dirty="0"/>
                  <a:t> for </a:t>
                </a:r>
                <a14:m>
                  <m:oMath xmlns:m="http://schemas.openxmlformats.org/officeDocument/2006/math">
                    <m:r>
                      <a:rPr lang="en-SI" i="1" smtClean="0">
                        <a:latin typeface="Cambria Math" panose="02040503050406030204" pitchFamily="18" charset="0"/>
                        <a:ea typeface="Cambria Math" panose="02040503050406030204" pitchFamily="18" charset="0"/>
                      </a:rPr>
                      <m:t>𝜑</m:t>
                    </m:r>
                    <m:r>
                      <a:rPr lang="en-SI" i="1" smtClean="0">
                        <a:latin typeface="Cambria Math" panose="02040503050406030204" pitchFamily="18" charset="0"/>
                        <a:ea typeface="Cambria Math" panose="02040503050406030204" pitchFamily="18" charset="0"/>
                      </a:rPr>
                      <m:t>∈</m:t>
                    </m:r>
                    <m:d>
                      <m:dPr>
                        <m:begChr m:val="["/>
                        <m:endChr m:val="]"/>
                        <m:ctrlPr>
                          <a:rPr lang="en-SI"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0,2</m:t>
                        </m:r>
                        <m:r>
                          <a:rPr lang="en-GB" b="0" i="1" smtClean="0">
                            <a:latin typeface="Cambria Math" panose="02040503050406030204" pitchFamily="18" charset="0"/>
                            <a:ea typeface="Cambria Math" panose="02040503050406030204" pitchFamily="18" charset="0"/>
                          </a:rPr>
                          <m:t>𝜋</m:t>
                        </m:r>
                      </m:e>
                    </m:d>
                  </m:oMath>
                </a14:m>
                <a:r>
                  <a:rPr lang="en-SI" dirty="0"/>
                  <a:t> and one with exponential distribution, </a:t>
                </a:r>
                <a14:m>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𝑡</m:t>
                        </m:r>
                      </m:sup>
                    </m:sSup>
                  </m:oMath>
                </a14:m>
                <a:r>
                  <a:rPr lang="en-SI" dirty="0"/>
                  <a:t> for </a:t>
                </a:r>
                <a14:m>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m:t>
                        </m:r>
                      </m:e>
                    </m:d>
                  </m:oMath>
                </a14:m>
                <a:r>
                  <a:rPr lang="en-SI" dirty="0"/>
                  <a:t>. We can construct two sets with a Gaussian distribution by first relating the product of the uniform and exponential distribution to a product of two Gaussians:</a:t>
                </a:r>
              </a:p>
              <a:p>
                <a:pPr/>
                <a14:m>
                  <m:oMathPara xmlns:m="http://schemas.openxmlformats.org/officeDocument/2006/math">
                    <m:oMathParaPr>
                      <m:jc m:val="centerGroup"/>
                    </m:oMathParaPr>
                    <m:oMath xmlns:m="http://schemas.openxmlformats.org/officeDocument/2006/math">
                      <m:f>
                        <m:fPr>
                          <m:ctrlPr>
                            <a:rPr lang="en-SI"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den>
                      </m:f>
                      <m:r>
                        <a:rPr lang="en-GB" b="0" i="1" smtClean="0">
                          <a:latin typeface="Cambria Math" panose="02040503050406030204" pitchFamily="18" charset="0"/>
                        </a:rPr>
                        <m:t> </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𝜙</m:t>
                          </m:r>
                        </m:e>
                      </m:d>
                      <m:r>
                        <a:rPr lang="en-GB" b="0" i="1" smtClean="0">
                          <a:latin typeface="Cambria Math" panose="02040503050406030204" pitchFamily="18" charset="0"/>
                          <a:ea typeface="Cambria Math" panose="02040503050406030204" pitchFamily="18" charset="0"/>
                        </a:rPr>
                        <m:t>𝑑</m:t>
                      </m:r>
                      <m:r>
                        <a:rPr lang="en-GB" b="0"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𝑝</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𝑡</m:t>
                          </m:r>
                        </m:e>
                      </m:d>
                      <m:r>
                        <a:rPr lang="en-GB" b="0" i="1" smtClean="0">
                          <a:latin typeface="Cambria Math" panose="02040503050406030204" pitchFamily="18" charset="0"/>
                          <a:ea typeface="Cambria Math" panose="02040503050406030204" pitchFamily="18" charset="0"/>
                        </a:rPr>
                        <m:t>𝑑𝑡</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𝑔</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𝑥</m:t>
                          </m:r>
                        </m:e>
                      </m:d>
                      <m:r>
                        <a:rPr lang="en-GB" b="0" i="1" smtClean="0">
                          <a:latin typeface="Cambria Math" panose="02040503050406030204" pitchFamily="18" charset="0"/>
                          <a:ea typeface="Cambria Math" panose="02040503050406030204" pitchFamily="18" charset="0"/>
                        </a:rPr>
                        <m:t>𝑑𝑥</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𝑔</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𝑑𝑦</m:t>
                      </m:r>
                    </m:oMath>
                  </m:oMathPara>
                </a14:m>
                <a:endParaRPr lang="en-SI" dirty="0"/>
              </a:p>
              <a:p>
                <a:pPr/>
                <a14:m>
                  <m:oMathPara xmlns:m="http://schemas.openxmlformats.org/officeDocument/2006/math">
                    <m:oMathParaPr>
                      <m:jc m:val="centerGroup"/>
                    </m:oMathParaPr>
                    <m:oMath xmlns:m="http://schemas.openxmlformats.org/officeDocument/2006/math">
                      <m:sSup>
                        <m:sSupPr>
                          <m:ctrlPr>
                            <a:rPr lang="en-SI"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𝑡</m:t>
                          </m:r>
                        </m:sup>
                      </m:sSup>
                      <m:r>
                        <a:rPr lang="en-GB" b="0" i="1" smtClean="0">
                          <a:latin typeface="Cambria Math" panose="02040503050406030204" pitchFamily="18" charset="0"/>
                        </a:rPr>
                        <m:t>𝑑𝑡𝑑</m:t>
                      </m:r>
                      <m:r>
                        <a:rPr lang="en-GB" b="0" i="1" smtClean="0">
                          <a:latin typeface="Cambria Math" panose="02040503050406030204" pitchFamily="18" charset="0"/>
                          <a:ea typeface="Cambria Math" panose="02040503050406030204" pitchFamily="18" charset="0"/>
                        </a:rPr>
                        <m:t>𝜑</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𝑒</m:t>
                          </m:r>
                        </m:e>
                        <m:sup>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𝑥</m:t>
                              </m:r>
                            </m:e>
                            <m:sup>
                              <m:r>
                                <a:rPr lang="en-GB" b="0" i="1" smtClean="0">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𝑦</m:t>
                              </m:r>
                            </m:e>
                            <m:sup>
                              <m:r>
                                <a:rPr lang="en-GB" b="0" i="1" smtClean="0">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𝑑𝑥𝑑𝑦</m:t>
                      </m:r>
                    </m:oMath>
                  </m:oMathPara>
                </a14:m>
                <a:endParaRPr lang="en-SI" dirty="0"/>
              </a:p>
              <a:p>
                <a:r>
                  <a:rPr lang="en-SI" dirty="0"/>
                  <a:t>This can be seen as a transformation from a polar to Cartesian coordinate system:</a:t>
                </a:r>
              </a:p>
              <a:p>
                <a:endParaRPr lang="en-SI"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2</m:t>
                          </m:r>
                          <m:r>
                            <a:rPr lang="en-GB" b="0" i="1" smtClean="0">
                              <a:latin typeface="Cambria Math" panose="02040503050406030204" pitchFamily="18" charset="0"/>
                            </a:rPr>
                            <m:t>𝑡</m:t>
                          </m:r>
                        </m:e>
                      </m:rad>
                      <m:func>
                        <m:funcPr>
                          <m:ctrlPr>
                            <a:rPr lang="en-GB" b="0" i="1" smtClean="0">
                              <a:latin typeface="Cambria Math" panose="02040503050406030204" pitchFamily="18" charset="0"/>
                            </a:rPr>
                          </m:ctrlPr>
                        </m:funcPr>
                        <m:fName>
                          <m:r>
                            <a:rPr lang="en-GB" b="0" i="0" smtClean="0">
                              <a:latin typeface="Cambria Math" panose="02040503050406030204" pitchFamily="18" charset="0"/>
                            </a:rPr>
                            <m:t> </m:t>
                          </m:r>
                          <m:r>
                            <m:rPr>
                              <m:sty m:val="p"/>
                            </m:rPr>
                            <a:rPr lang="en-GB" b="0" i="0" smtClean="0">
                              <a:latin typeface="Cambria Math" panose="02040503050406030204" pitchFamily="18" charset="0"/>
                            </a:rPr>
                            <m:t>cos</m:t>
                          </m:r>
                        </m:fName>
                        <m:e>
                          <m:r>
                            <a:rPr lang="en-GB" b="0" i="1" smtClean="0">
                              <a:latin typeface="Cambria Math" panose="02040503050406030204" pitchFamily="18" charset="0"/>
                              <a:ea typeface="Cambria Math" panose="02040503050406030204" pitchFamily="18" charset="0"/>
                            </a:rPr>
                            <m:t>𝜑</m:t>
                          </m:r>
                        </m:e>
                      </m:func>
                    </m:oMath>
                  </m:oMathPara>
                </a14:m>
                <a:endParaRPr lang="en-GB" b="0" dirty="0"/>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i="1">
                          <a:latin typeface="Cambria Math" panose="02040503050406030204" pitchFamily="18" charset="0"/>
                        </a:rPr>
                        <m:t>=</m:t>
                      </m:r>
                      <m:rad>
                        <m:radPr>
                          <m:degHide m:val="on"/>
                          <m:ctrlPr>
                            <a:rPr lang="en-GB" i="1">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rPr>
                            <m:t>𝑡</m:t>
                          </m:r>
                        </m:e>
                      </m:rad>
                      <m:r>
                        <a:rPr lang="en-GB" b="0" i="1" smtClean="0">
                          <a:latin typeface="Cambria Math" panose="02040503050406030204" pitchFamily="18" charset="0"/>
                        </a:rPr>
                        <m:t> </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ea typeface="Cambria Math" panose="02040503050406030204" pitchFamily="18" charset="0"/>
                            </a:rPr>
                            <m:t>𝜑</m:t>
                          </m:r>
                        </m:e>
                      </m:func>
                    </m:oMath>
                  </m:oMathPara>
                </a14:m>
                <a:endParaRPr lang="en-SI" dirty="0"/>
              </a:p>
              <a:p>
                <a:r>
                  <a:rPr lang="en-SI" dirty="0">
                    <a:solidFill>
                      <a:srgbClr val="FF0000"/>
                    </a:solidFill>
                  </a:rPr>
                  <a:t>Again, if </a:t>
                </a:r>
                <a14:m>
                  <m:oMath xmlns:m="http://schemas.openxmlformats.org/officeDocument/2006/math">
                    <m:r>
                      <a:rPr lang="en-SI" i="1">
                        <a:solidFill>
                          <a:srgbClr val="FF0000"/>
                        </a:solidFill>
                        <a:latin typeface="Cambria Math" panose="02040503050406030204" pitchFamily="18" charset="0"/>
                        <a:ea typeface="Cambria Math" panose="02040503050406030204" pitchFamily="18" charset="0"/>
                      </a:rPr>
                      <m:t>𝜑</m:t>
                    </m:r>
                  </m:oMath>
                </a14:m>
                <a:r>
                  <a:rPr lang="en-SI" dirty="0">
                    <a:solidFill>
                      <a:srgbClr val="FF0000"/>
                    </a:solidFill>
                  </a:rPr>
                  <a:t> and </a:t>
                </a:r>
                <a14:m>
                  <m:oMath xmlns:m="http://schemas.openxmlformats.org/officeDocument/2006/math">
                    <m:r>
                      <a:rPr lang="en-GB" i="1">
                        <a:solidFill>
                          <a:srgbClr val="FF0000"/>
                        </a:solidFill>
                        <a:latin typeface="Cambria Math" panose="02040503050406030204" pitchFamily="18" charset="0"/>
                      </a:rPr>
                      <m:t>𝑡</m:t>
                    </m:r>
                  </m:oMath>
                </a14:m>
                <a:r>
                  <a:rPr lang="en-SI" dirty="0">
                    <a:solidFill>
                      <a:srgbClr val="FF0000"/>
                    </a:solidFill>
                  </a:rPr>
                  <a:t> are chosen from uniform and exponential distributions, </a:t>
                </a:r>
                <a14:m>
                  <m:oMath xmlns:m="http://schemas.openxmlformats.org/officeDocument/2006/math">
                    <m:r>
                      <a:rPr lang="en-GB" i="1">
                        <a:solidFill>
                          <a:srgbClr val="FF0000"/>
                        </a:solidFill>
                        <a:latin typeface="Cambria Math" panose="02040503050406030204" pitchFamily="18" charset="0"/>
                      </a:rPr>
                      <m:t>𝑥</m:t>
                    </m:r>
                  </m:oMath>
                </a14:m>
                <a:r>
                  <a:rPr lang="en-SI" dirty="0">
                    <a:solidFill>
                      <a:srgbClr val="FF0000"/>
                    </a:solidFill>
                  </a:rPr>
                  <a:t> and </a:t>
                </a:r>
                <a14:m>
                  <m:oMath xmlns:m="http://schemas.openxmlformats.org/officeDocument/2006/math">
                    <m:r>
                      <a:rPr lang="en-GB" i="1">
                        <a:solidFill>
                          <a:srgbClr val="FF0000"/>
                        </a:solidFill>
                        <a:latin typeface="Cambria Math" panose="02040503050406030204" pitchFamily="18" charset="0"/>
                      </a:rPr>
                      <m:t>𝑦</m:t>
                    </m:r>
                  </m:oMath>
                </a14:m>
                <a:r>
                  <a:rPr lang="en-SI" dirty="0">
                    <a:solidFill>
                      <a:srgbClr val="FF0000"/>
                    </a:solidFill>
                  </a:rPr>
                  <a:t> will be Gaussian distributed. </a:t>
                </a:r>
              </a:p>
              <a:p>
                <a:endParaRPr lang="en-SI" dirty="0">
                  <a:solidFill>
                    <a:srgbClr val="FF0000"/>
                  </a:solidFill>
                </a:endParaRPr>
              </a:p>
              <a:p>
                <a:r>
                  <a:rPr lang="en-SI" dirty="0"/>
                  <a:t>In a similar way as above for exponential and Gaussian, we can in principle generate any distribution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oMath>
                </a14:m>
                <a:r>
                  <a:rPr lang="en-SI" dirty="0"/>
                  <a:t> numerically.</a:t>
                </a:r>
              </a:p>
              <a:p>
                <a:endParaRPr lang="en-SI" dirty="0"/>
              </a:p>
            </p:txBody>
          </p:sp>
        </mc:Choice>
        <mc:Fallback xmlns="">
          <p:sp>
            <p:nvSpPr>
              <p:cNvPr id="3" name="Rectangle 2">
                <a:extLst>
                  <a:ext uri="{FF2B5EF4-FFF2-40B4-BE49-F238E27FC236}">
                    <a16:creationId xmlns:a16="http://schemas.microsoft.com/office/drawing/2014/main" id="{31DECE82-3474-DA4D-896C-E249EC452209}"/>
                  </a:ext>
                </a:extLst>
              </p:cNvPr>
              <p:cNvSpPr>
                <a:spLocks noRot="1" noChangeAspect="1" noMove="1" noResize="1" noEditPoints="1" noAdjustHandles="1" noChangeArrowheads="1" noChangeShapeType="1" noTextEdit="1"/>
              </p:cNvSpPr>
              <p:nvPr/>
            </p:nvSpPr>
            <p:spPr>
              <a:xfrm>
                <a:off x="561246" y="775977"/>
                <a:ext cx="11455494" cy="5833648"/>
              </a:xfrm>
              <a:prstGeom prst="rect">
                <a:avLst/>
              </a:prstGeom>
              <a:blipFill>
                <a:blip r:embed="rId2"/>
                <a:stretch>
                  <a:fillRect l="-443" t="-217"/>
                </a:stretch>
              </a:blipFill>
            </p:spPr>
            <p:txBody>
              <a:bodyPr/>
              <a:lstStyle/>
              <a:p>
                <a:r>
                  <a:rPr lang="en-GB">
                    <a:noFill/>
                  </a:rPr>
                  <a:t> </a:t>
                </a:r>
              </a:p>
            </p:txBody>
          </p:sp>
        </mc:Fallback>
      </mc:AlternateContent>
    </p:spTree>
    <p:extLst>
      <p:ext uri="{BB962C8B-B14F-4D97-AF65-F5344CB8AC3E}">
        <p14:creationId xmlns:p14="http://schemas.microsoft.com/office/powerpoint/2010/main" val="667968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p:sp>
        <p:nvSpPr>
          <p:cNvPr id="3" name="Rectangle 2">
            <a:extLst>
              <a:ext uri="{FF2B5EF4-FFF2-40B4-BE49-F238E27FC236}">
                <a16:creationId xmlns:a16="http://schemas.microsoft.com/office/drawing/2014/main" id="{31DECE82-3474-DA4D-896C-E249EC452209}"/>
              </a:ext>
            </a:extLst>
          </p:cNvPr>
          <p:cNvSpPr/>
          <p:nvPr/>
        </p:nvSpPr>
        <p:spPr>
          <a:xfrm>
            <a:off x="584106" y="989337"/>
            <a:ext cx="10851031" cy="4524315"/>
          </a:xfrm>
          <a:prstGeom prst="rect">
            <a:avLst/>
          </a:prstGeom>
        </p:spPr>
        <p:txBody>
          <a:bodyPr wrap="square">
            <a:spAutoFit/>
          </a:bodyPr>
          <a:lstStyle/>
          <a:p>
            <a:r>
              <a:rPr lang="en-GB" b="1" dirty="0">
                <a:solidFill>
                  <a:srgbClr val="FF0000"/>
                </a:solidFill>
                <a:sym typeface="Wingdings" pitchFamily="2" charset="2"/>
              </a:rPr>
              <a:t>HOME EXERCISE:</a:t>
            </a:r>
            <a:r>
              <a:rPr lang="en-GB" dirty="0">
                <a:solidFill>
                  <a:srgbClr val="FF0000"/>
                </a:solidFill>
                <a:sym typeface="Wingdings" pitchFamily="2" charset="2"/>
              </a:rPr>
              <a:t> </a:t>
            </a:r>
            <a:r>
              <a:rPr lang="en-GB" b="1" dirty="0">
                <a:sym typeface="Wingdings" pitchFamily="2" charset="2"/>
              </a:rPr>
              <a:t>Testing random numbers</a:t>
            </a:r>
          </a:p>
          <a:p>
            <a:endParaRPr lang="en-GB" b="1" dirty="0">
              <a:sym typeface="Wingdings" pitchFamily="2" charset="2"/>
            </a:endParaRPr>
          </a:p>
          <a:p>
            <a:pPr marL="285750" indent="-285750">
              <a:buFont typeface="Arial" panose="020B0604020202020204" pitchFamily="34" charset="0"/>
              <a:buChar char="•"/>
            </a:pPr>
            <a:r>
              <a:rPr lang="en-GB" dirty="0">
                <a:sym typeface="Wingdings" pitchFamily="2" charset="2"/>
              </a:rPr>
              <a:t>Choose a few random number generators that you can think of</a:t>
            </a:r>
          </a:p>
          <a:p>
            <a:pPr marL="285750" indent="-285750">
              <a:buFont typeface="Arial" panose="020B0604020202020204" pitchFamily="34" charset="0"/>
              <a:buChar char="•"/>
            </a:pPr>
            <a:r>
              <a:rPr lang="en-GB" dirty="0">
                <a:sym typeface="Wingdings" pitchFamily="2" charset="2"/>
              </a:rPr>
              <a:t>Test how </a:t>
            </a:r>
            <a:r>
              <a:rPr lang="en-GB" b="1" dirty="0">
                <a:solidFill>
                  <a:srgbClr val="FF0000"/>
                </a:solidFill>
                <a:sym typeface="Wingdings" pitchFamily="2" charset="2"/>
              </a:rPr>
              <a:t>uniform</a:t>
            </a:r>
            <a:r>
              <a:rPr lang="en-GB" dirty="0">
                <a:sym typeface="Wingdings" pitchFamily="2" charset="2"/>
              </a:rPr>
              <a:t> and </a:t>
            </a:r>
            <a:r>
              <a:rPr lang="en-GB" b="1" dirty="0">
                <a:solidFill>
                  <a:srgbClr val="FF0000"/>
                </a:solidFill>
                <a:sym typeface="Wingdings" pitchFamily="2" charset="2"/>
              </a:rPr>
              <a:t>independent</a:t>
            </a:r>
            <a:r>
              <a:rPr lang="en-GB" dirty="0">
                <a:sym typeface="Wingdings" pitchFamily="2" charset="2"/>
              </a:rPr>
              <a:t> they are and discuss the </a:t>
            </a:r>
            <a:r>
              <a:rPr lang="en-GB" b="1" dirty="0">
                <a:solidFill>
                  <a:srgbClr val="FF0000"/>
                </a:solidFill>
                <a:sym typeface="Wingdings" pitchFamily="2" charset="2"/>
              </a:rPr>
              <a:t>periodicity of the generated sequence</a:t>
            </a:r>
          </a:p>
          <a:p>
            <a:pPr marL="285750" indent="-285750">
              <a:buFont typeface="Arial" panose="020B0604020202020204" pitchFamily="34" charset="0"/>
              <a:buChar char="•"/>
            </a:pPr>
            <a:r>
              <a:rPr lang="en-GB" dirty="0">
                <a:sym typeface="Wingdings" pitchFamily="2" charset="2"/>
              </a:rPr>
              <a:t>Perform the test of how they fill the plane that we discussed</a:t>
            </a:r>
          </a:p>
          <a:p>
            <a:pPr marL="285750" indent="-285750">
              <a:buFont typeface="Arial" panose="020B0604020202020204" pitchFamily="34" charset="0"/>
              <a:buChar char="•"/>
            </a:pPr>
            <a:endParaRPr lang="en-GB" dirty="0">
              <a:sym typeface="Wingdings" pitchFamily="2" charset="2"/>
            </a:endParaRPr>
          </a:p>
          <a:p>
            <a:pPr marL="285750" indent="-285750">
              <a:buFont typeface="Arial" panose="020B0604020202020204" pitchFamily="34" charset="0"/>
              <a:buChar char="•"/>
            </a:pPr>
            <a:endParaRPr lang="en-GB" dirty="0">
              <a:sym typeface="Wingdings" pitchFamily="2" charset="2"/>
            </a:endParaRPr>
          </a:p>
          <a:p>
            <a:endParaRPr lang="en-GB" dirty="0">
              <a:sym typeface="Wingdings" pitchFamily="2" charset="2"/>
            </a:endParaRPr>
          </a:p>
          <a:p>
            <a:r>
              <a:rPr lang="en-GB" b="1" dirty="0">
                <a:sym typeface="Wingdings" pitchFamily="2" charset="2"/>
              </a:rPr>
              <a:t>Hints: </a:t>
            </a:r>
          </a:p>
          <a:p>
            <a:endParaRPr lang="en-GB" b="1" dirty="0">
              <a:sym typeface="Wingdings" pitchFamily="2" charset="2"/>
            </a:endParaRPr>
          </a:p>
          <a:p>
            <a:pPr marL="285750" indent="-285750">
              <a:buFontTx/>
              <a:buChar char="-"/>
            </a:pPr>
            <a:r>
              <a:rPr lang="en-GB" dirty="0">
                <a:sym typeface="Wingdings" pitchFamily="2" charset="2"/>
              </a:rPr>
              <a:t>Most programming languages have built-in random number generators. </a:t>
            </a:r>
          </a:p>
          <a:p>
            <a:pPr marL="285750" indent="-285750">
              <a:buFontTx/>
              <a:buChar char="-"/>
            </a:pPr>
            <a:r>
              <a:rPr lang="en-GB" dirty="0">
                <a:sym typeface="Wingdings" pitchFamily="2" charset="2"/>
              </a:rPr>
              <a:t>You can be creative in the way you create numbers, even if the “quality” is bad </a:t>
            </a:r>
          </a:p>
          <a:p>
            <a:endParaRPr lang="en-GB" dirty="0">
              <a:sym typeface="Wingdings" pitchFamily="2" charset="2"/>
            </a:endParaRPr>
          </a:p>
          <a:p>
            <a:pPr marL="285750" indent="-285750">
              <a:buFontTx/>
              <a:buChar char="-"/>
            </a:pPr>
            <a:r>
              <a:rPr lang="en-GB" dirty="0">
                <a:solidFill>
                  <a:srgbClr val="FF0000"/>
                </a:solidFill>
                <a:sym typeface="Wingdings" pitchFamily="2" charset="2"/>
              </a:rPr>
              <a:t>Having a good random number generator is crucial for most computer simulations of materials where we extract the physical properties by </a:t>
            </a:r>
            <a:r>
              <a:rPr lang="en-GB" b="1" dirty="0">
                <a:solidFill>
                  <a:srgbClr val="FF0000"/>
                </a:solidFill>
                <a:sym typeface="Wingdings" pitchFamily="2" charset="2"/>
              </a:rPr>
              <a:t>averaging over fluctuations at the thermodynamic equilibrium</a:t>
            </a:r>
            <a:r>
              <a:rPr lang="en-GB" dirty="0">
                <a:solidFill>
                  <a:srgbClr val="FF0000"/>
                </a:solidFill>
                <a:sym typeface="Wingdings" pitchFamily="2" charset="2"/>
              </a:rPr>
              <a:t>!!  </a:t>
            </a:r>
          </a:p>
          <a:p>
            <a:pPr marL="285750" indent="-285750">
              <a:buFontTx/>
              <a:buChar char="-"/>
            </a:pPr>
            <a:endParaRPr lang="en-SI" dirty="0"/>
          </a:p>
        </p:txBody>
      </p:sp>
    </p:spTree>
    <p:extLst>
      <p:ext uri="{BB962C8B-B14F-4D97-AF65-F5344CB8AC3E}">
        <p14:creationId xmlns:p14="http://schemas.microsoft.com/office/powerpoint/2010/main" val="3048371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1DECE82-3474-DA4D-896C-E249EC452209}"/>
                  </a:ext>
                </a:extLst>
              </p:cNvPr>
              <p:cNvSpPr/>
              <p:nvPr/>
            </p:nvSpPr>
            <p:spPr>
              <a:xfrm>
                <a:off x="201514" y="917418"/>
                <a:ext cx="7576024" cy="3139321"/>
              </a:xfrm>
              <a:prstGeom prst="rect">
                <a:avLst/>
              </a:prstGeom>
            </p:spPr>
            <p:txBody>
              <a:bodyPr wrap="square">
                <a:spAutoFit/>
              </a:bodyPr>
              <a:lstStyle/>
              <a:p>
                <a:r>
                  <a:rPr lang="en-GB" b="1" dirty="0">
                    <a:solidFill>
                      <a:srgbClr val="FF0000"/>
                    </a:solidFill>
                    <a:sym typeface="Wingdings" pitchFamily="2" charset="2"/>
                  </a:rPr>
                  <a:t>HOME EXERCISE:</a:t>
                </a:r>
                <a:r>
                  <a:rPr lang="en-GB" dirty="0">
                    <a:solidFill>
                      <a:srgbClr val="FF0000"/>
                    </a:solidFill>
                    <a:sym typeface="Wingdings" pitchFamily="2" charset="2"/>
                  </a:rPr>
                  <a:t> </a:t>
                </a:r>
                <a:r>
                  <a:rPr lang="en-GB" b="1" dirty="0">
                    <a:sym typeface="Wingdings" pitchFamily="2" charset="2"/>
                  </a:rPr>
                  <a:t>PERCOLATION TRESHOLD</a:t>
                </a:r>
              </a:p>
              <a:p>
                <a:endParaRPr lang="en-GB" b="1" dirty="0">
                  <a:sym typeface="Wingdings" pitchFamily="2" charset="2"/>
                </a:endParaRPr>
              </a:p>
              <a:p>
                <a:pPr marL="285750" indent="-285750">
                  <a:buFont typeface="Arial" panose="020B0604020202020204" pitchFamily="34" charset="0"/>
                  <a:buChar char="•"/>
                </a:pPr>
                <a:r>
                  <a:rPr lang="en-GB" dirty="0">
                    <a:sym typeface="Wingdings" pitchFamily="2" charset="2"/>
                  </a:rPr>
                  <a:t>Imagine the following exercise: divide a square into </a:t>
                </a:r>
                <a14:m>
                  <m:oMath xmlns:m="http://schemas.openxmlformats.org/officeDocument/2006/math">
                    <m:r>
                      <a:rPr lang="en-GB" b="0" i="1" smtClean="0">
                        <a:latin typeface="Cambria Math" panose="02040503050406030204" pitchFamily="18" charset="0"/>
                        <a:sym typeface="Wingdings" pitchFamily="2" charset="2"/>
                      </a:rPr>
                      <m:t>𝑁</m:t>
                    </m:r>
                    <m:r>
                      <a:rPr lang="en-GB" b="0" i="1" smtClean="0">
                        <a:latin typeface="Cambria Math" panose="02040503050406030204" pitchFamily="18" charset="0"/>
                        <a:ea typeface="Cambria Math" panose="02040503050406030204" pitchFamily="18" charset="0"/>
                        <a:sym typeface="Wingdings" pitchFamily="2" charset="2"/>
                      </a:rPr>
                      <m:t>×</m:t>
                    </m:r>
                    <m:r>
                      <a:rPr lang="en-GB" b="0" i="1" smtClean="0">
                        <a:latin typeface="Cambria Math" panose="02040503050406030204" pitchFamily="18" charset="0"/>
                        <a:ea typeface="Cambria Math" panose="02040503050406030204" pitchFamily="18" charset="0"/>
                        <a:sym typeface="Wingdings" pitchFamily="2" charset="2"/>
                      </a:rPr>
                      <m:t>𝑁</m:t>
                    </m:r>
                  </m:oMath>
                </a14:m>
                <a:r>
                  <a:rPr lang="en-GB" i="1" dirty="0">
                    <a:sym typeface="Wingdings" pitchFamily="2" charset="2"/>
                  </a:rPr>
                  <a:t> </a:t>
                </a:r>
                <a:r>
                  <a:rPr lang="en-GB" dirty="0">
                    <a:sym typeface="Wingdings" pitchFamily="2" charset="2"/>
                  </a:rPr>
                  <a:t>smaller squares</a:t>
                </a:r>
              </a:p>
              <a:p>
                <a:pPr marL="285750" indent="-285750">
                  <a:buFont typeface="Arial" panose="020B0604020202020204" pitchFamily="34" charset="0"/>
                  <a:buChar char="•"/>
                </a:pPr>
                <a:r>
                  <a:rPr lang="en-GB" dirty="0">
                    <a:sym typeface="Wingdings" pitchFamily="2" charset="2"/>
                  </a:rPr>
                  <a:t>Choose a probability </a:t>
                </a:r>
                <a14:m>
                  <m:oMath xmlns:m="http://schemas.openxmlformats.org/officeDocument/2006/math">
                    <m:r>
                      <a:rPr lang="en-GB" b="0" i="1" smtClean="0">
                        <a:latin typeface="Cambria Math" panose="02040503050406030204" pitchFamily="18" charset="0"/>
                        <a:sym typeface="Wingdings" pitchFamily="2" charset="2"/>
                      </a:rPr>
                      <m:t>𝑝</m:t>
                    </m:r>
                  </m:oMath>
                </a14:m>
                <a:r>
                  <a:rPr lang="en-GB" dirty="0">
                    <a:sym typeface="Wingdings" pitchFamily="2" charset="2"/>
                  </a:rPr>
                  <a:t> and colour each square with this probability</a:t>
                </a:r>
              </a:p>
              <a:p>
                <a:pPr marL="285750" indent="-285750">
                  <a:buFont typeface="Arial" panose="020B0604020202020204" pitchFamily="34" charset="0"/>
                  <a:buChar char="•"/>
                </a:pPr>
                <a:r>
                  <a:rPr lang="en-GB" dirty="0">
                    <a:sym typeface="Wingdings" pitchFamily="2" charset="2"/>
                  </a:rPr>
                  <a:t>Each time you colour the squares, you create a </a:t>
                </a:r>
                <a:r>
                  <a:rPr lang="en-GB" b="1" dirty="0">
                    <a:sym typeface="Wingdings" pitchFamily="2" charset="2"/>
                  </a:rPr>
                  <a:t>configuration</a:t>
                </a:r>
              </a:p>
              <a:p>
                <a:pPr marL="285750" indent="-285750">
                  <a:buFont typeface="Arial" panose="020B0604020202020204" pitchFamily="34" charset="0"/>
                  <a:buChar char="•"/>
                </a:pPr>
                <a:r>
                  <a:rPr lang="en-GB" dirty="0">
                    <a:sym typeface="Wingdings" pitchFamily="2" charset="2"/>
                  </a:rPr>
                  <a:t>A configuration is </a:t>
                </a:r>
                <a:r>
                  <a:rPr lang="en-GB" b="1" dirty="0">
                    <a:sym typeface="Wingdings" pitchFamily="2" charset="2"/>
                  </a:rPr>
                  <a:t>percolating </a:t>
                </a:r>
                <a:r>
                  <a:rPr lang="en-GB" dirty="0">
                    <a:sym typeface="Wingdings" pitchFamily="2" charset="2"/>
                  </a:rPr>
                  <a:t>if it spans the system from side to side </a:t>
                </a:r>
              </a:p>
              <a:p>
                <a:endParaRPr lang="en-GB" b="1" dirty="0">
                  <a:sym typeface="Wingdings" pitchFamily="2" charset="2"/>
                </a:endParaRPr>
              </a:p>
              <a:p>
                <a:r>
                  <a:rPr lang="en-GB" b="1" dirty="0">
                    <a:sym typeface="Wingdings" pitchFamily="2" charset="2"/>
                  </a:rPr>
                  <a:t>QUESTION: </a:t>
                </a:r>
                <a:r>
                  <a:rPr lang="en-GB" b="1" dirty="0">
                    <a:solidFill>
                      <a:srgbClr val="FF0000"/>
                    </a:solidFill>
                    <a:sym typeface="Wingdings" pitchFamily="2" charset="2"/>
                  </a:rPr>
                  <a:t>What is the probability of percolation for given </a:t>
                </a:r>
                <a14:m>
                  <m:oMath xmlns:m="http://schemas.openxmlformats.org/officeDocument/2006/math">
                    <m:r>
                      <a:rPr lang="en-GB" i="1">
                        <a:solidFill>
                          <a:srgbClr val="FF0000"/>
                        </a:solidFill>
                        <a:latin typeface="Cambria Math" panose="02040503050406030204" pitchFamily="18" charset="0"/>
                        <a:sym typeface="Wingdings" pitchFamily="2" charset="2"/>
                      </a:rPr>
                      <m:t>𝑝</m:t>
                    </m:r>
                  </m:oMath>
                </a14:m>
                <a:r>
                  <a:rPr lang="en-GB" b="1" dirty="0">
                    <a:solidFill>
                      <a:srgbClr val="FF0000"/>
                    </a:solidFill>
                    <a:sym typeface="Wingdings" pitchFamily="2" charset="2"/>
                  </a:rPr>
                  <a:t> and </a:t>
                </a:r>
                <a14:m>
                  <m:oMath xmlns:m="http://schemas.openxmlformats.org/officeDocument/2006/math">
                    <m:r>
                      <a:rPr lang="en-GB" i="1">
                        <a:solidFill>
                          <a:srgbClr val="FF0000"/>
                        </a:solidFill>
                        <a:latin typeface="Cambria Math" panose="02040503050406030204" pitchFamily="18" charset="0"/>
                        <a:sym typeface="Wingdings" pitchFamily="2" charset="2"/>
                      </a:rPr>
                      <m:t>𝑁</m:t>
                    </m:r>
                  </m:oMath>
                </a14:m>
                <a:r>
                  <a:rPr lang="en-GB" b="1" dirty="0">
                    <a:solidFill>
                      <a:srgbClr val="FF0000"/>
                    </a:solidFill>
                    <a:sym typeface="Wingdings" pitchFamily="2" charset="2"/>
                  </a:rPr>
                  <a:t>?</a:t>
                </a:r>
                <a:endParaRPr lang="en-GB" dirty="0">
                  <a:solidFill>
                    <a:srgbClr val="FF0000"/>
                  </a:solidFill>
                  <a:sym typeface="Wingdings" pitchFamily="2" charset="2"/>
                </a:endParaRPr>
              </a:p>
              <a:p>
                <a:pPr marL="285750" indent="-285750">
                  <a:buFont typeface="Arial" panose="020B0604020202020204" pitchFamily="34" charset="0"/>
                  <a:buChar char="•"/>
                </a:pPr>
                <a:endParaRPr lang="en-GB" dirty="0">
                  <a:sym typeface="Wingdings" pitchFamily="2" charset="2"/>
                </a:endParaRPr>
              </a:p>
              <a:p>
                <a:endParaRPr lang="en-GB" dirty="0">
                  <a:sym typeface="Wingdings" pitchFamily="2" charset="2"/>
                </a:endParaRPr>
              </a:p>
              <a:p>
                <a:pPr marL="285750" indent="-285750">
                  <a:buFontTx/>
                  <a:buChar char="-"/>
                </a:pPr>
                <a:endParaRPr lang="en-SI" dirty="0"/>
              </a:p>
            </p:txBody>
          </p:sp>
        </mc:Choice>
        <mc:Fallback xmlns="">
          <p:sp>
            <p:nvSpPr>
              <p:cNvPr id="3" name="Rectangle 2">
                <a:extLst>
                  <a:ext uri="{FF2B5EF4-FFF2-40B4-BE49-F238E27FC236}">
                    <a16:creationId xmlns:a16="http://schemas.microsoft.com/office/drawing/2014/main" id="{31DECE82-3474-DA4D-896C-E249EC452209}"/>
                  </a:ext>
                </a:extLst>
              </p:cNvPr>
              <p:cNvSpPr>
                <a:spLocks noRot="1" noChangeAspect="1" noMove="1" noResize="1" noEditPoints="1" noAdjustHandles="1" noChangeArrowheads="1" noChangeShapeType="1" noTextEdit="1"/>
              </p:cNvSpPr>
              <p:nvPr/>
            </p:nvSpPr>
            <p:spPr>
              <a:xfrm>
                <a:off x="201514" y="917418"/>
                <a:ext cx="7576024" cy="3139321"/>
              </a:xfrm>
              <a:prstGeom prst="rect">
                <a:avLst/>
              </a:prstGeom>
              <a:blipFill>
                <a:blip r:embed="rId2"/>
                <a:stretch>
                  <a:fillRect l="-503" t="-810"/>
                </a:stretch>
              </a:blipFill>
            </p:spPr>
            <p:txBody>
              <a:bodyPr/>
              <a:lstStyle/>
              <a:p>
                <a:r>
                  <a:rPr lang="en-SI">
                    <a:noFill/>
                  </a:rPr>
                  <a:t> </a:t>
                </a:r>
              </a:p>
            </p:txBody>
          </p:sp>
        </mc:Fallback>
      </mc:AlternateContent>
      <p:graphicFrame>
        <p:nvGraphicFramePr>
          <p:cNvPr id="4" name="Table 3">
            <a:extLst>
              <a:ext uri="{FF2B5EF4-FFF2-40B4-BE49-F238E27FC236}">
                <a16:creationId xmlns:a16="http://schemas.microsoft.com/office/drawing/2014/main" id="{B4A66ACB-0D2E-6D4B-95F8-0A324ED57880}"/>
              </a:ext>
            </a:extLst>
          </p:cNvPr>
          <p:cNvGraphicFramePr>
            <a:graphicFrameLocks noGrp="1"/>
          </p:cNvGraphicFramePr>
          <p:nvPr/>
        </p:nvGraphicFramePr>
        <p:xfrm>
          <a:off x="7966469" y="772162"/>
          <a:ext cx="1950948" cy="1917288"/>
        </p:xfrm>
        <a:graphic>
          <a:graphicData uri="http://schemas.openxmlformats.org/drawingml/2006/table">
            <a:tbl>
              <a:tblPr firstRow="1" bandRow="1">
                <a:tableStyleId>{5940675A-B579-460E-94D1-54222C63F5DA}</a:tableStyleId>
              </a:tblPr>
              <a:tblGrid>
                <a:gridCol w="318500">
                  <a:extLst>
                    <a:ext uri="{9D8B030D-6E8A-4147-A177-3AD203B41FA5}">
                      <a16:colId xmlns:a16="http://schemas.microsoft.com/office/drawing/2014/main" val="829810591"/>
                    </a:ext>
                  </a:extLst>
                </a:gridCol>
                <a:gridCol w="331816">
                  <a:extLst>
                    <a:ext uri="{9D8B030D-6E8A-4147-A177-3AD203B41FA5}">
                      <a16:colId xmlns:a16="http://schemas.microsoft.com/office/drawing/2014/main" val="814452897"/>
                    </a:ext>
                  </a:extLst>
                </a:gridCol>
                <a:gridCol w="325158">
                  <a:extLst>
                    <a:ext uri="{9D8B030D-6E8A-4147-A177-3AD203B41FA5}">
                      <a16:colId xmlns:a16="http://schemas.microsoft.com/office/drawing/2014/main" val="1246724550"/>
                    </a:ext>
                  </a:extLst>
                </a:gridCol>
                <a:gridCol w="325158">
                  <a:extLst>
                    <a:ext uri="{9D8B030D-6E8A-4147-A177-3AD203B41FA5}">
                      <a16:colId xmlns:a16="http://schemas.microsoft.com/office/drawing/2014/main" val="990784166"/>
                    </a:ext>
                  </a:extLst>
                </a:gridCol>
                <a:gridCol w="325158">
                  <a:extLst>
                    <a:ext uri="{9D8B030D-6E8A-4147-A177-3AD203B41FA5}">
                      <a16:colId xmlns:a16="http://schemas.microsoft.com/office/drawing/2014/main" val="2531385077"/>
                    </a:ext>
                  </a:extLst>
                </a:gridCol>
                <a:gridCol w="325158">
                  <a:extLst>
                    <a:ext uri="{9D8B030D-6E8A-4147-A177-3AD203B41FA5}">
                      <a16:colId xmlns:a16="http://schemas.microsoft.com/office/drawing/2014/main" val="2320405839"/>
                    </a:ext>
                  </a:extLst>
                </a:gridCol>
              </a:tblGrid>
              <a:tr h="319548">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tc>
                <a:extLst>
                  <a:ext uri="{0D108BD9-81ED-4DB2-BD59-A6C34878D82A}">
                    <a16:rowId xmlns:a16="http://schemas.microsoft.com/office/drawing/2014/main" val="301368195"/>
                  </a:ext>
                </a:extLst>
              </a:tr>
              <a:tr h="319548">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solidFill>
                      <a:schemeClr val="tx1">
                        <a:lumMod val="75000"/>
                        <a:lumOff val="25000"/>
                      </a:schemeClr>
                    </a:solidFill>
                  </a:tcPr>
                </a:tc>
                <a:tc>
                  <a:txBody>
                    <a:bodyPr/>
                    <a:lstStyle/>
                    <a:p>
                      <a:endParaRPr lang="en-SI" sz="1000"/>
                    </a:p>
                  </a:txBody>
                  <a:tcPr>
                    <a:solidFill>
                      <a:schemeClr val="tx1">
                        <a:lumMod val="75000"/>
                        <a:lumOff val="25000"/>
                      </a:schemeClr>
                    </a:solidFill>
                  </a:tcPr>
                </a:tc>
                <a:tc>
                  <a:txBody>
                    <a:bodyPr/>
                    <a:lstStyle/>
                    <a:p>
                      <a:endParaRPr lang="en-SI" sz="1000"/>
                    </a:p>
                  </a:txBody>
                  <a:tcPr/>
                </a:tc>
                <a:extLst>
                  <a:ext uri="{0D108BD9-81ED-4DB2-BD59-A6C34878D82A}">
                    <a16:rowId xmlns:a16="http://schemas.microsoft.com/office/drawing/2014/main" val="1172619766"/>
                  </a:ext>
                </a:extLst>
              </a:tr>
              <a:tr h="319548">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solidFill>
                      <a:schemeClr val="tx1">
                        <a:lumMod val="75000"/>
                        <a:lumOff val="25000"/>
                      </a:schemeClr>
                    </a:solidFill>
                  </a:tcPr>
                </a:tc>
                <a:tc>
                  <a:txBody>
                    <a:bodyPr/>
                    <a:lstStyle/>
                    <a:p>
                      <a:endParaRPr lang="en-SI" sz="1000"/>
                    </a:p>
                  </a:txBody>
                  <a:tcPr/>
                </a:tc>
                <a:extLst>
                  <a:ext uri="{0D108BD9-81ED-4DB2-BD59-A6C34878D82A}">
                    <a16:rowId xmlns:a16="http://schemas.microsoft.com/office/drawing/2014/main" val="289251018"/>
                  </a:ext>
                </a:extLst>
              </a:tr>
              <a:tr h="319548">
                <a:tc>
                  <a:txBody>
                    <a:bodyPr/>
                    <a:lstStyle/>
                    <a:p>
                      <a:endParaRPr lang="en-SI" sz="1000"/>
                    </a:p>
                  </a:txBody>
                  <a:tcPr/>
                </a:tc>
                <a:tc>
                  <a:txBody>
                    <a:bodyPr/>
                    <a:lstStyle/>
                    <a:p>
                      <a:endParaRPr lang="en-SI" sz="1000"/>
                    </a:p>
                  </a:txBody>
                  <a:tcPr/>
                </a:tc>
                <a:tc>
                  <a:txBody>
                    <a:bodyPr/>
                    <a:lstStyle/>
                    <a:p>
                      <a:endParaRPr lang="en-SI" sz="1000"/>
                    </a:p>
                  </a:txBody>
                  <a:tcPr>
                    <a:solidFill>
                      <a:schemeClr val="tx1">
                        <a:lumMod val="75000"/>
                        <a:lumOff val="25000"/>
                      </a:schemeClr>
                    </a:solidFill>
                  </a:tcPr>
                </a:tc>
                <a:tc>
                  <a:txBody>
                    <a:bodyPr/>
                    <a:lstStyle/>
                    <a:p>
                      <a:endParaRPr lang="en-SI" sz="1000"/>
                    </a:p>
                  </a:txBody>
                  <a:tcPr/>
                </a:tc>
                <a:tc>
                  <a:txBody>
                    <a:bodyPr/>
                    <a:lstStyle/>
                    <a:p>
                      <a:endParaRPr lang="en-SI" sz="1000"/>
                    </a:p>
                  </a:txBody>
                  <a:tcPr/>
                </a:tc>
                <a:tc>
                  <a:txBody>
                    <a:bodyPr/>
                    <a:lstStyle/>
                    <a:p>
                      <a:endParaRPr lang="en-SI" sz="1000"/>
                    </a:p>
                  </a:txBody>
                  <a:tcPr/>
                </a:tc>
                <a:extLst>
                  <a:ext uri="{0D108BD9-81ED-4DB2-BD59-A6C34878D82A}">
                    <a16:rowId xmlns:a16="http://schemas.microsoft.com/office/drawing/2014/main" val="1380497070"/>
                  </a:ext>
                </a:extLst>
              </a:tr>
              <a:tr h="319548">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tc>
                <a:extLst>
                  <a:ext uri="{0D108BD9-81ED-4DB2-BD59-A6C34878D82A}">
                    <a16:rowId xmlns:a16="http://schemas.microsoft.com/office/drawing/2014/main" val="4256245313"/>
                  </a:ext>
                </a:extLst>
              </a:tr>
              <a:tr h="319548">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solidFill>
                      <a:schemeClr val="tx1">
                        <a:lumMod val="75000"/>
                        <a:lumOff val="25000"/>
                      </a:schemeClr>
                    </a:solidFill>
                  </a:tcPr>
                </a:tc>
                <a:tc>
                  <a:txBody>
                    <a:bodyPr/>
                    <a:lstStyle/>
                    <a:p>
                      <a:endParaRPr lang="en-SI" sz="1000"/>
                    </a:p>
                  </a:txBody>
                  <a:tcPr>
                    <a:solidFill>
                      <a:schemeClr val="tx1">
                        <a:lumMod val="75000"/>
                        <a:lumOff val="25000"/>
                      </a:schemeClr>
                    </a:solidFill>
                  </a:tcPr>
                </a:tc>
                <a:tc>
                  <a:txBody>
                    <a:bodyPr/>
                    <a:lstStyle/>
                    <a:p>
                      <a:endParaRPr lang="en-SI" sz="1000" dirty="0"/>
                    </a:p>
                  </a:txBody>
                  <a:tcPr/>
                </a:tc>
                <a:extLst>
                  <a:ext uri="{0D108BD9-81ED-4DB2-BD59-A6C34878D82A}">
                    <a16:rowId xmlns:a16="http://schemas.microsoft.com/office/drawing/2014/main" val="3080666573"/>
                  </a:ext>
                </a:extLst>
              </a:tr>
            </a:tbl>
          </a:graphicData>
        </a:graphic>
      </p:graphicFrame>
      <p:graphicFrame>
        <p:nvGraphicFramePr>
          <p:cNvPr id="6" name="Table 5">
            <a:extLst>
              <a:ext uri="{FF2B5EF4-FFF2-40B4-BE49-F238E27FC236}">
                <a16:creationId xmlns:a16="http://schemas.microsoft.com/office/drawing/2014/main" id="{3146955B-FD20-F940-8C80-81576FA624DF}"/>
              </a:ext>
            </a:extLst>
          </p:cNvPr>
          <p:cNvGraphicFramePr>
            <a:graphicFrameLocks noGrp="1"/>
          </p:cNvGraphicFramePr>
          <p:nvPr/>
        </p:nvGraphicFramePr>
        <p:xfrm>
          <a:off x="7966469" y="2979393"/>
          <a:ext cx="1968641" cy="1917288"/>
        </p:xfrm>
        <a:graphic>
          <a:graphicData uri="http://schemas.openxmlformats.org/drawingml/2006/table">
            <a:tbl>
              <a:tblPr firstRow="1" bandRow="1">
                <a:tableStyleId>{5940675A-B579-460E-94D1-54222C63F5DA}</a:tableStyleId>
              </a:tblPr>
              <a:tblGrid>
                <a:gridCol w="318500">
                  <a:extLst>
                    <a:ext uri="{9D8B030D-6E8A-4147-A177-3AD203B41FA5}">
                      <a16:colId xmlns:a16="http://schemas.microsoft.com/office/drawing/2014/main" val="829810591"/>
                    </a:ext>
                  </a:extLst>
                </a:gridCol>
                <a:gridCol w="331816">
                  <a:extLst>
                    <a:ext uri="{9D8B030D-6E8A-4147-A177-3AD203B41FA5}">
                      <a16:colId xmlns:a16="http://schemas.microsoft.com/office/drawing/2014/main" val="814452897"/>
                    </a:ext>
                  </a:extLst>
                </a:gridCol>
                <a:gridCol w="325158">
                  <a:extLst>
                    <a:ext uri="{9D8B030D-6E8A-4147-A177-3AD203B41FA5}">
                      <a16:colId xmlns:a16="http://schemas.microsoft.com/office/drawing/2014/main" val="1246724550"/>
                    </a:ext>
                  </a:extLst>
                </a:gridCol>
                <a:gridCol w="325158">
                  <a:extLst>
                    <a:ext uri="{9D8B030D-6E8A-4147-A177-3AD203B41FA5}">
                      <a16:colId xmlns:a16="http://schemas.microsoft.com/office/drawing/2014/main" val="990784166"/>
                    </a:ext>
                  </a:extLst>
                </a:gridCol>
                <a:gridCol w="325158">
                  <a:extLst>
                    <a:ext uri="{9D8B030D-6E8A-4147-A177-3AD203B41FA5}">
                      <a16:colId xmlns:a16="http://schemas.microsoft.com/office/drawing/2014/main" val="2531385077"/>
                    </a:ext>
                  </a:extLst>
                </a:gridCol>
                <a:gridCol w="342851">
                  <a:extLst>
                    <a:ext uri="{9D8B030D-6E8A-4147-A177-3AD203B41FA5}">
                      <a16:colId xmlns:a16="http://schemas.microsoft.com/office/drawing/2014/main" val="2320405839"/>
                    </a:ext>
                  </a:extLst>
                </a:gridCol>
              </a:tblGrid>
              <a:tr h="319548">
                <a:tc>
                  <a:txBody>
                    <a:bodyPr/>
                    <a:lstStyle/>
                    <a:p>
                      <a:endParaRPr lang="en-SI" sz="1000"/>
                    </a:p>
                  </a:txBody>
                  <a:tcPr/>
                </a:tc>
                <a:tc>
                  <a:txBody>
                    <a:bodyPr/>
                    <a:lstStyle/>
                    <a:p>
                      <a:endParaRPr lang="en-SI" sz="1000"/>
                    </a:p>
                  </a:txBody>
                  <a:tcPr/>
                </a:tc>
                <a:tc>
                  <a:txBody>
                    <a:bodyPr/>
                    <a:lstStyle/>
                    <a:p>
                      <a:endParaRPr lang="en-SI" sz="1000"/>
                    </a:p>
                  </a:txBody>
                  <a:tcPr>
                    <a:solidFill>
                      <a:srgbClr val="FF0000"/>
                    </a:solidFill>
                  </a:tcPr>
                </a:tc>
                <a:tc>
                  <a:txBody>
                    <a:bodyPr/>
                    <a:lstStyle/>
                    <a:p>
                      <a:endParaRPr lang="en-SI" sz="1000"/>
                    </a:p>
                  </a:txBody>
                  <a:tcPr/>
                </a:tc>
                <a:tc>
                  <a:txBody>
                    <a:bodyPr/>
                    <a:lstStyle/>
                    <a:p>
                      <a:endParaRPr lang="en-SI" sz="1000"/>
                    </a:p>
                  </a:txBody>
                  <a:tcPr/>
                </a:tc>
                <a:tc>
                  <a:txBody>
                    <a:bodyPr/>
                    <a:lstStyle/>
                    <a:p>
                      <a:endParaRPr lang="en-SI" sz="1000"/>
                    </a:p>
                  </a:txBody>
                  <a:tcPr/>
                </a:tc>
                <a:extLst>
                  <a:ext uri="{0D108BD9-81ED-4DB2-BD59-A6C34878D82A}">
                    <a16:rowId xmlns:a16="http://schemas.microsoft.com/office/drawing/2014/main" val="301368195"/>
                  </a:ext>
                </a:extLst>
              </a:tr>
              <a:tr h="319548">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solidFill>
                      <a:srgbClr val="FF0000"/>
                    </a:solidFill>
                  </a:tcPr>
                </a:tc>
                <a:tc>
                  <a:txBody>
                    <a:bodyPr/>
                    <a:lstStyle/>
                    <a:p>
                      <a:endParaRPr lang="en-SI" sz="1000"/>
                    </a:p>
                  </a:txBody>
                  <a:tcPr>
                    <a:solidFill>
                      <a:srgbClr val="FF0000"/>
                    </a:solidFill>
                  </a:tcPr>
                </a:tc>
                <a:tc>
                  <a:txBody>
                    <a:bodyPr/>
                    <a:lstStyle/>
                    <a:p>
                      <a:endParaRPr lang="en-SI" sz="1000"/>
                    </a:p>
                  </a:txBody>
                  <a:tcPr>
                    <a:solidFill>
                      <a:srgbClr val="FF0000"/>
                    </a:solidFill>
                  </a:tcPr>
                </a:tc>
                <a:extLst>
                  <a:ext uri="{0D108BD9-81ED-4DB2-BD59-A6C34878D82A}">
                    <a16:rowId xmlns:a16="http://schemas.microsoft.com/office/drawing/2014/main" val="1172619766"/>
                  </a:ext>
                </a:extLst>
              </a:tr>
              <a:tr h="319548">
                <a:tc>
                  <a:txBody>
                    <a:bodyPr/>
                    <a:lstStyle/>
                    <a:p>
                      <a:endParaRPr lang="en-SI" sz="1000"/>
                    </a:p>
                  </a:txBody>
                  <a:tcPr>
                    <a:solidFill>
                      <a:srgbClr val="FF0000"/>
                    </a:solidFill>
                  </a:tcPr>
                </a:tc>
                <a:tc>
                  <a:txBody>
                    <a:bodyPr/>
                    <a:lstStyle/>
                    <a:p>
                      <a:endParaRPr lang="en-SI" sz="1000"/>
                    </a:p>
                  </a:txBody>
                  <a:tcPr>
                    <a:solidFill>
                      <a:srgbClr val="FF0000"/>
                    </a:solidFill>
                  </a:tcPr>
                </a:tc>
                <a:tc>
                  <a:txBody>
                    <a:bodyPr/>
                    <a:lstStyle/>
                    <a:p>
                      <a:endParaRPr lang="en-SI" sz="1000"/>
                    </a:p>
                  </a:txBody>
                  <a:tcPr/>
                </a:tc>
                <a:tc>
                  <a:txBody>
                    <a:bodyPr/>
                    <a:lstStyle/>
                    <a:p>
                      <a:endParaRPr lang="en-SI" sz="1000"/>
                    </a:p>
                  </a:txBody>
                  <a:tcPr/>
                </a:tc>
                <a:tc>
                  <a:txBody>
                    <a:bodyPr/>
                    <a:lstStyle/>
                    <a:p>
                      <a:endParaRPr lang="en-SI" sz="1000"/>
                    </a:p>
                  </a:txBody>
                  <a:tcPr>
                    <a:solidFill>
                      <a:srgbClr val="FF0000"/>
                    </a:solidFill>
                  </a:tcPr>
                </a:tc>
                <a:tc>
                  <a:txBody>
                    <a:bodyPr/>
                    <a:lstStyle/>
                    <a:p>
                      <a:endParaRPr lang="en-SI" sz="1000"/>
                    </a:p>
                  </a:txBody>
                  <a:tcPr/>
                </a:tc>
                <a:extLst>
                  <a:ext uri="{0D108BD9-81ED-4DB2-BD59-A6C34878D82A}">
                    <a16:rowId xmlns:a16="http://schemas.microsoft.com/office/drawing/2014/main" val="289251018"/>
                  </a:ext>
                </a:extLst>
              </a:tr>
              <a:tr h="319548">
                <a:tc>
                  <a:txBody>
                    <a:bodyPr/>
                    <a:lstStyle/>
                    <a:p>
                      <a:endParaRPr lang="en-SI" sz="1000"/>
                    </a:p>
                  </a:txBody>
                  <a:tcPr/>
                </a:tc>
                <a:tc>
                  <a:txBody>
                    <a:bodyPr/>
                    <a:lstStyle/>
                    <a:p>
                      <a:endParaRPr lang="en-SI" sz="1000"/>
                    </a:p>
                  </a:txBody>
                  <a:tcPr>
                    <a:solidFill>
                      <a:srgbClr val="FF0000"/>
                    </a:solidFill>
                  </a:tcPr>
                </a:tc>
                <a:tc>
                  <a:txBody>
                    <a:bodyPr/>
                    <a:lstStyle/>
                    <a:p>
                      <a:endParaRPr lang="en-SI" sz="1000"/>
                    </a:p>
                  </a:txBody>
                  <a:tcPr>
                    <a:solidFill>
                      <a:srgbClr val="FF0000"/>
                    </a:solidFill>
                  </a:tcPr>
                </a:tc>
                <a:tc>
                  <a:txBody>
                    <a:bodyPr/>
                    <a:lstStyle/>
                    <a:p>
                      <a:endParaRPr lang="en-SI" sz="1000"/>
                    </a:p>
                  </a:txBody>
                  <a:tcPr>
                    <a:solidFill>
                      <a:srgbClr val="FF0000"/>
                    </a:solidFill>
                  </a:tcPr>
                </a:tc>
                <a:tc>
                  <a:txBody>
                    <a:bodyPr/>
                    <a:lstStyle/>
                    <a:p>
                      <a:endParaRPr lang="en-SI" sz="1000"/>
                    </a:p>
                  </a:txBody>
                  <a:tcPr>
                    <a:solidFill>
                      <a:srgbClr val="FF0000"/>
                    </a:solidFill>
                  </a:tcPr>
                </a:tc>
                <a:tc>
                  <a:txBody>
                    <a:bodyPr/>
                    <a:lstStyle/>
                    <a:p>
                      <a:endParaRPr lang="en-SI" sz="1000"/>
                    </a:p>
                  </a:txBody>
                  <a:tcPr/>
                </a:tc>
                <a:extLst>
                  <a:ext uri="{0D108BD9-81ED-4DB2-BD59-A6C34878D82A}">
                    <a16:rowId xmlns:a16="http://schemas.microsoft.com/office/drawing/2014/main" val="1380497070"/>
                  </a:ext>
                </a:extLst>
              </a:tr>
              <a:tr h="319548">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tc>
                <a:tc>
                  <a:txBody>
                    <a:bodyPr/>
                    <a:lstStyle/>
                    <a:p>
                      <a:endParaRPr lang="en-SI" sz="1000"/>
                    </a:p>
                  </a:txBody>
                  <a:tcPr/>
                </a:tc>
                <a:extLst>
                  <a:ext uri="{0D108BD9-81ED-4DB2-BD59-A6C34878D82A}">
                    <a16:rowId xmlns:a16="http://schemas.microsoft.com/office/drawing/2014/main" val="4256245313"/>
                  </a:ext>
                </a:extLst>
              </a:tr>
              <a:tr h="319548">
                <a:tc>
                  <a:txBody>
                    <a:bodyPr/>
                    <a:lstStyle/>
                    <a:p>
                      <a:endParaRPr lang="en-SI" sz="1000"/>
                    </a:p>
                  </a:txBody>
                  <a:tcPr/>
                </a:tc>
                <a:tc>
                  <a:txBody>
                    <a:bodyPr/>
                    <a:lstStyle/>
                    <a:p>
                      <a:endParaRPr lang="en-SI" sz="1000"/>
                    </a:p>
                  </a:txBody>
                  <a:tcPr>
                    <a:solidFill>
                      <a:srgbClr val="FF0000"/>
                    </a:solidFill>
                  </a:tcPr>
                </a:tc>
                <a:tc>
                  <a:txBody>
                    <a:bodyPr/>
                    <a:lstStyle/>
                    <a:p>
                      <a:endParaRPr lang="en-SI" sz="1000"/>
                    </a:p>
                  </a:txBody>
                  <a:tcPr/>
                </a:tc>
                <a:tc>
                  <a:txBody>
                    <a:bodyPr/>
                    <a:lstStyle/>
                    <a:p>
                      <a:endParaRPr lang="en-SI" sz="1000"/>
                    </a:p>
                  </a:txBody>
                  <a:tcPr>
                    <a:solidFill>
                      <a:srgbClr val="FF0000"/>
                    </a:solidFill>
                  </a:tcPr>
                </a:tc>
                <a:tc>
                  <a:txBody>
                    <a:bodyPr/>
                    <a:lstStyle/>
                    <a:p>
                      <a:endParaRPr lang="en-SI" sz="1000"/>
                    </a:p>
                  </a:txBody>
                  <a:tcPr>
                    <a:solidFill>
                      <a:srgbClr val="FF0000"/>
                    </a:solidFill>
                  </a:tcPr>
                </a:tc>
                <a:tc>
                  <a:txBody>
                    <a:bodyPr/>
                    <a:lstStyle/>
                    <a:p>
                      <a:endParaRPr lang="en-SI" sz="1000"/>
                    </a:p>
                  </a:txBody>
                  <a:tcPr/>
                </a:tc>
                <a:extLst>
                  <a:ext uri="{0D108BD9-81ED-4DB2-BD59-A6C34878D82A}">
                    <a16:rowId xmlns:a16="http://schemas.microsoft.com/office/drawing/2014/main" val="3080666573"/>
                  </a:ext>
                </a:extLst>
              </a:tr>
            </a:tbl>
          </a:graphicData>
        </a:graphic>
      </p:graphicFrame>
      <p:sp>
        <p:nvSpPr>
          <p:cNvPr id="7" name="TextBox 6">
            <a:extLst>
              <a:ext uri="{FF2B5EF4-FFF2-40B4-BE49-F238E27FC236}">
                <a16:creationId xmlns:a16="http://schemas.microsoft.com/office/drawing/2014/main" id="{390BB79F-0C3C-DB4A-AD17-1D6820357AE4}"/>
              </a:ext>
            </a:extLst>
          </p:cNvPr>
          <p:cNvSpPr txBox="1"/>
          <p:nvPr/>
        </p:nvSpPr>
        <p:spPr>
          <a:xfrm>
            <a:off x="10038781" y="1379759"/>
            <a:ext cx="1950948" cy="646331"/>
          </a:xfrm>
          <a:prstGeom prst="rect">
            <a:avLst/>
          </a:prstGeom>
          <a:noFill/>
        </p:spPr>
        <p:txBody>
          <a:bodyPr wrap="square" rtlCol="0">
            <a:spAutoFit/>
          </a:bodyPr>
          <a:lstStyle/>
          <a:p>
            <a:r>
              <a:rPr lang="en-GB" dirty="0"/>
              <a:t>N</a:t>
            </a:r>
            <a:r>
              <a:rPr lang="en-SI"/>
              <a:t>on-percolating configuration</a:t>
            </a:r>
          </a:p>
        </p:txBody>
      </p:sp>
      <p:sp>
        <p:nvSpPr>
          <p:cNvPr id="8" name="TextBox 7">
            <a:extLst>
              <a:ext uri="{FF2B5EF4-FFF2-40B4-BE49-F238E27FC236}">
                <a16:creationId xmlns:a16="http://schemas.microsoft.com/office/drawing/2014/main" id="{9ACCED53-8E89-1745-BE82-204A1FDF2FAB}"/>
              </a:ext>
            </a:extLst>
          </p:cNvPr>
          <p:cNvSpPr txBox="1"/>
          <p:nvPr/>
        </p:nvSpPr>
        <p:spPr>
          <a:xfrm>
            <a:off x="10124041" y="3495114"/>
            <a:ext cx="1950948" cy="923330"/>
          </a:xfrm>
          <a:prstGeom prst="rect">
            <a:avLst/>
          </a:prstGeom>
          <a:noFill/>
        </p:spPr>
        <p:txBody>
          <a:bodyPr wrap="square" rtlCol="0">
            <a:spAutoFit/>
          </a:bodyPr>
          <a:lstStyle/>
          <a:p>
            <a:r>
              <a:rPr lang="en-GB" dirty="0"/>
              <a:t>Horizontally </a:t>
            </a:r>
            <a:r>
              <a:rPr lang="en-SI"/>
              <a:t>percolating configuration</a:t>
            </a:r>
          </a:p>
        </p:txBody>
      </p:sp>
    </p:spTree>
    <p:extLst>
      <p:ext uri="{BB962C8B-B14F-4D97-AF65-F5344CB8AC3E}">
        <p14:creationId xmlns:p14="http://schemas.microsoft.com/office/powerpoint/2010/main" val="2201350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0" y="266424"/>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b="1" dirty="0"/>
              <a:t> </a:t>
            </a:r>
            <a:r>
              <a:rPr lang="en-GB" sz="2800" b="1" i="1" dirty="0"/>
              <a:t>COMPUTER SIMULATIONS</a:t>
            </a:r>
            <a:r>
              <a:rPr lang="en-GB" sz="2800" i="1" dirty="0"/>
              <a:t> 		 	   STATISTICAL MECHANICS BASIS</a:t>
            </a:r>
            <a:endParaRPr lang="en-SI" sz="2800" b="1">
              <a:solidFill>
                <a:srgbClr val="FF0000"/>
              </a:solidFill>
            </a:endParaRPr>
          </a:p>
        </p:txBody>
      </p:sp>
      <p:pic>
        <p:nvPicPr>
          <p:cNvPr id="3" name="Picture 2" descr="A close up of text on a whiteboard&#10;&#10;Description automatically generated">
            <a:extLst>
              <a:ext uri="{FF2B5EF4-FFF2-40B4-BE49-F238E27FC236}">
                <a16:creationId xmlns:a16="http://schemas.microsoft.com/office/drawing/2014/main" id="{2E4A078A-D5D5-2A4B-9479-4EFDF48848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6458" t="5142" r="52779" b="4930"/>
          <a:stretch/>
        </p:blipFill>
        <p:spPr>
          <a:xfrm rot="5400000">
            <a:off x="3475644" y="-2315782"/>
            <a:ext cx="5240711" cy="11489563"/>
          </a:xfrm>
          <a:prstGeom prst="rect">
            <a:avLst/>
          </a:prstGeom>
        </p:spPr>
      </p:pic>
      <p:sp>
        <p:nvSpPr>
          <p:cNvPr id="2" name="Rectangle 1">
            <a:extLst>
              <a:ext uri="{FF2B5EF4-FFF2-40B4-BE49-F238E27FC236}">
                <a16:creationId xmlns:a16="http://schemas.microsoft.com/office/drawing/2014/main" id="{57C17E8F-5C56-D546-6139-F53510F51702}"/>
              </a:ext>
            </a:extLst>
          </p:cNvPr>
          <p:cNvSpPr/>
          <p:nvPr/>
        </p:nvSpPr>
        <p:spPr>
          <a:xfrm>
            <a:off x="661182" y="3756074"/>
            <a:ext cx="11029070" cy="229328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F0DD73-1BB5-AF63-DAF5-D010913FCB74}"/>
              </a:ext>
            </a:extLst>
          </p:cNvPr>
          <p:cNvSpPr txBox="1"/>
          <p:nvPr/>
        </p:nvSpPr>
        <p:spPr>
          <a:xfrm>
            <a:off x="2734601" y="6226450"/>
            <a:ext cx="7848880" cy="523220"/>
          </a:xfrm>
          <a:prstGeom prst="rect">
            <a:avLst/>
          </a:prstGeom>
          <a:noFill/>
        </p:spPr>
        <p:txBody>
          <a:bodyPr wrap="none" rtlCol="0">
            <a:spAutoFit/>
          </a:bodyPr>
          <a:lstStyle/>
          <a:p>
            <a:r>
              <a:rPr lang="en-US" sz="2800" dirty="0">
                <a:solidFill>
                  <a:srgbClr val="FF0000"/>
                </a:solidFill>
              </a:rPr>
              <a:t>Simple but non-trivial: important laws follow directly</a:t>
            </a:r>
          </a:p>
        </p:txBody>
      </p:sp>
      <p:sp>
        <p:nvSpPr>
          <p:cNvPr id="7" name="Slide Number Placeholder 6">
            <a:extLst>
              <a:ext uri="{FF2B5EF4-FFF2-40B4-BE49-F238E27FC236}">
                <a16:creationId xmlns:a16="http://schemas.microsoft.com/office/drawing/2014/main" id="{2C64E01F-13B1-C21E-5C49-BCDB7D6432C3}"/>
              </a:ext>
            </a:extLst>
          </p:cNvPr>
          <p:cNvSpPr>
            <a:spLocks noGrp="1"/>
          </p:cNvSpPr>
          <p:nvPr>
            <p:ph type="sldNum" sz="quarter" idx="12"/>
          </p:nvPr>
        </p:nvSpPr>
        <p:spPr/>
        <p:txBody>
          <a:bodyPr/>
          <a:lstStyle/>
          <a:p>
            <a:fld id="{9C500B1B-5A23-E34C-AFD7-F809790A889D}" type="slidenum">
              <a:rPr lang="en-SI" sz="1800" b="1" smtClean="0">
                <a:solidFill>
                  <a:schemeClr val="tx1"/>
                </a:solidFill>
              </a:rPr>
              <a:t>2</a:t>
            </a:fld>
            <a:endParaRPr lang="en-SI" sz="1800" b="1">
              <a:solidFill>
                <a:schemeClr val="tx1"/>
              </a:solidFill>
            </a:endParaRPr>
          </a:p>
        </p:txBody>
      </p:sp>
    </p:spTree>
    <p:extLst>
      <p:ext uri="{BB962C8B-B14F-4D97-AF65-F5344CB8AC3E}">
        <p14:creationId xmlns:p14="http://schemas.microsoft.com/office/powerpoint/2010/main" val="211164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1DECE82-3474-DA4D-896C-E249EC452209}"/>
                  </a:ext>
                </a:extLst>
              </p:cNvPr>
              <p:cNvSpPr/>
              <p:nvPr/>
            </p:nvSpPr>
            <p:spPr>
              <a:xfrm>
                <a:off x="623300" y="749725"/>
                <a:ext cx="11109788" cy="6186309"/>
              </a:xfrm>
              <a:prstGeom prst="rect">
                <a:avLst/>
              </a:prstGeom>
            </p:spPr>
            <p:txBody>
              <a:bodyPr wrap="square">
                <a:spAutoFit/>
              </a:bodyPr>
              <a:lstStyle/>
              <a:p>
                <a:r>
                  <a:rPr lang="en-GB" b="1" dirty="0">
                    <a:solidFill>
                      <a:srgbClr val="FF0000"/>
                    </a:solidFill>
                    <a:sym typeface="Wingdings" pitchFamily="2" charset="2"/>
                  </a:rPr>
                  <a:t>HOME EXERCISE:</a:t>
                </a:r>
                <a:r>
                  <a:rPr lang="en-GB" dirty="0">
                    <a:solidFill>
                      <a:srgbClr val="FF0000"/>
                    </a:solidFill>
                    <a:sym typeface="Wingdings" pitchFamily="2" charset="2"/>
                  </a:rPr>
                  <a:t> </a:t>
                </a:r>
                <a:r>
                  <a:rPr lang="en-GB" b="1" dirty="0">
                    <a:sym typeface="Wingdings" pitchFamily="2" charset="2"/>
                  </a:rPr>
                  <a:t>PERCOLATION TRESHOLD</a:t>
                </a:r>
              </a:p>
              <a:p>
                <a:pPr marL="285750" indent="-285750">
                  <a:buFont typeface="Arial" panose="020B0604020202020204" pitchFamily="34" charset="0"/>
                  <a:buChar char="•"/>
                </a:pPr>
                <a:r>
                  <a:rPr lang="en-GB" dirty="0">
                    <a:sym typeface="Wingdings" pitchFamily="2" charset="2"/>
                  </a:rPr>
                  <a:t>Imagine the following exercise: divide a square into </a:t>
                </a:r>
                <a14:m>
                  <m:oMath xmlns:m="http://schemas.openxmlformats.org/officeDocument/2006/math">
                    <m:r>
                      <a:rPr lang="en-GB" b="0" i="1" smtClean="0">
                        <a:latin typeface="Cambria Math" panose="02040503050406030204" pitchFamily="18" charset="0"/>
                        <a:sym typeface="Wingdings" pitchFamily="2" charset="2"/>
                      </a:rPr>
                      <m:t>𝑁</m:t>
                    </m:r>
                    <m:r>
                      <a:rPr lang="en-GB" b="0" i="1" smtClean="0">
                        <a:latin typeface="Cambria Math" panose="02040503050406030204" pitchFamily="18" charset="0"/>
                        <a:ea typeface="Cambria Math" panose="02040503050406030204" pitchFamily="18" charset="0"/>
                        <a:sym typeface="Wingdings" pitchFamily="2" charset="2"/>
                      </a:rPr>
                      <m:t>×</m:t>
                    </m:r>
                    <m:r>
                      <a:rPr lang="en-GB" b="0" i="1" smtClean="0">
                        <a:latin typeface="Cambria Math" panose="02040503050406030204" pitchFamily="18" charset="0"/>
                        <a:ea typeface="Cambria Math" panose="02040503050406030204" pitchFamily="18" charset="0"/>
                        <a:sym typeface="Wingdings" pitchFamily="2" charset="2"/>
                      </a:rPr>
                      <m:t>𝑁</m:t>
                    </m:r>
                  </m:oMath>
                </a14:m>
                <a:r>
                  <a:rPr lang="en-GB" i="1" dirty="0">
                    <a:sym typeface="Wingdings" pitchFamily="2" charset="2"/>
                  </a:rPr>
                  <a:t> </a:t>
                </a:r>
                <a:r>
                  <a:rPr lang="en-GB" dirty="0">
                    <a:sym typeface="Wingdings" pitchFamily="2" charset="2"/>
                  </a:rPr>
                  <a:t>smaller squares</a:t>
                </a:r>
              </a:p>
              <a:p>
                <a:pPr marL="285750" indent="-285750">
                  <a:buFont typeface="Arial" panose="020B0604020202020204" pitchFamily="34" charset="0"/>
                  <a:buChar char="•"/>
                </a:pPr>
                <a:r>
                  <a:rPr lang="en-GB" dirty="0">
                    <a:sym typeface="Wingdings" pitchFamily="2" charset="2"/>
                  </a:rPr>
                  <a:t>Choose a probability </a:t>
                </a:r>
                <a14:m>
                  <m:oMath xmlns:m="http://schemas.openxmlformats.org/officeDocument/2006/math">
                    <m:r>
                      <a:rPr lang="en-GB" b="0" i="1" smtClean="0">
                        <a:latin typeface="Cambria Math" panose="02040503050406030204" pitchFamily="18" charset="0"/>
                        <a:sym typeface="Wingdings" pitchFamily="2" charset="2"/>
                      </a:rPr>
                      <m:t>𝑝</m:t>
                    </m:r>
                  </m:oMath>
                </a14:m>
                <a:r>
                  <a:rPr lang="en-GB" dirty="0">
                    <a:sym typeface="Wingdings" pitchFamily="2" charset="2"/>
                  </a:rPr>
                  <a:t> and colour each square with this probability</a:t>
                </a:r>
              </a:p>
              <a:p>
                <a:pPr marL="285750" indent="-285750">
                  <a:buFont typeface="Arial" panose="020B0604020202020204" pitchFamily="34" charset="0"/>
                  <a:buChar char="•"/>
                </a:pPr>
                <a:r>
                  <a:rPr lang="en-GB" dirty="0">
                    <a:sym typeface="Wingdings" pitchFamily="2" charset="2"/>
                  </a:rPr>
                  <a:t>Each time you colour the squares, you create a </a:t>
                </a:r>
                <a:r>
                  <a:rPr lang="en-GB" b="1" dirty="0">
                    <a:sym typeface="Wingdings" pitchFamily="2" charset="2"/>
                  </a:rPr>
                  <a:t>configuration</a:t>
                </a:r>
              </a:p>
              <a:p>
                <a:pPr marL="285750" indent="-285750">
                  <a:buFont typeface="Arial" panose="020B0604020202020204" pitchFamily="34" charset="0"/>
                  <a:buChar char="•"/>
                </a:pPr>
                <a:r>
                  <a:rPr lang="en-GB" dirty="0">
                    <a:sym typeface="Wingdings" pitchFamily="2" charset="2"/>
                  </a:rPr>
                  <a:t>A configuration is </a:t>
                </a:r>
                <a:r>
                  <a:rPr lang="en-GB" b="1" dirty="0">
                    <a:sym typeface="Wingdings" pitchFamily="2" charset="2"/>
                  </a:rPr>
                  <a:t>percolating </a:t>
                </a:r>
                <a:r>
                  <a:rPr lang="en-GB" dirty="0">
                    <a:sym typeface="Wingdings" pitchFamily="2" charset="2"/>
                  </a:rPr>
                  <a:t>if it spans the system from side to side </a:t>
                </a:r>
              </a:p>
              <a:p>
                <a:endParaRPr lang="en-GB" b="1" dirty="0">
                  <a:sym typeface="Wingdings" pitchFamily="2" charset="2"/>
                </a:endParaRPr>
              </a:p>
              <a:p>
                <a:r>
                  <a:rPr lang="en-GB" b="1" dirty="0">
                    <a:sym typeface="Wingdings" pitchFamily="2" charset="2"/>
                  </a:rPr>
                  <a:t>QUESTION: </a:t>
                </a:r>
              </a:p>
              <a:p>
                <a:r>
                  <a:rPr lang="en-GB" b="1" dirty="0">
                    <a:solidFill>
                      <a:srgbClr val="FF0000"/>
                    </a:solidFill>
                    <a:sym typeface="Wingdings" pitchFamily="2" charset="2"/>
                  </a:rPr>
                  <a:t>What is the probability of percolation for given </a:t>
                </a:r>
                <a14:m>
                  <m:oMath xmlns:m="http://schemas.openxmlformats.org/officeDocument/2006/math">
                    <m:r>
                      <a:rPr lang="en-GB" i="1">
                        <a:solidFill>
                          <a:srgbClr val="FF0000"/>
                        </a:solidFill>
                        <a:latin typeface="Cambria Math" panose="02040503050406030204" pitchFamily="18" charset="0"/>
                        <a:sym typeface="Wingdings" pitchFamily="2" charset="2"/>
                      </a:rPr>
                      <m:t>𝑝</m:t>
                    </m:r>
                  </m:oMath>
                </a14:m>
                <a:r>
                  <a:rPr lang="en-GB" b="1" dirty="0">
                    <a:solidFill>
                      <a:srgbClr val="FF0000"/>
                    </a:solidFill>
                    <a:sym typeface="Wingdings" pitchFamily="2" charset="2"/>
                  </a:rPr>
                  <a:t> and </a:t>
                </a:r>
                <a14:m>
                  <m:oMath xmlns:m="http://schemas.openxmlformats.org/officeDocument/2006/math">
                    <m:r>
                      <a:rPr lang="en-GB" i="1">
                        <a:solidFill>
                          <a:srgbClr val="FF0000"/>
                        </a:solidFill>
                        <a:latin typeface="Cambria Math" panose="02040503050406030204" pitchFamily="18" charset="0"/>
                        <a:sym typeface="Wingdings" pitchFamily="2" charset="2"/>
                      </a:rPr>
                      <m:t>𝑁</m:t>
                    </m:r>
                  </m:oMath>
                </a14:m>
                <a:r>
                  <a:rPr lang="en-GB" b="1" dirty="0">
                    <a:solidFill>
                      <a:srgbClr val="FF0000"/>
                    </a:solidFill>
                    <a:sym typeface="Wingdings" pitchFamily="2" charset="2"/>
                  </a:rPr>
                  <a:t>?</a:t>
                </a:r>
                <a:endParaRPr lang="en-GB" dirty="0">
                  <a:sym typeface="Wingdings" pitchFamily="2" charset="2"/>
                </a:endParaRPr>
              </a:p>
              <a:p>
                <a:r>
                  <a:rPr lang="en-GB" b="1" dirty="0">
                    <a:sym typeface="Wingdings" pitchFamily="2" charset="2"/>
                  </a:rPr>
                  <a:t>APPROACH: </a:t>
                </a:r>
              </a:p>
              <a:p>
                <a:pPr marL="285750" indent="-285750">
                  <a:buFont typeface="Arial" panose="020B0604020202020204" pitchFamily="34" charset="0"/>
                  <a:buChar char="•"/>
                </a:pPr>
                <a:r>
                  <a:rPr lang="en-GB" dirty="0">
                    <a:solidFill>
                      <a:schemeClr val="tx1"/>
                    </a:solidFill>
                    <a:sym typeface="Wingdings" pitchFamily="2" charset="2"/>
                  </a:rPr>
                  <a:t>Choose </a:t>
                </a:r>
                <a14:m>
                  <m:oMath xmlns:m="http://schemas.openxmlformats.org/officeDocument/2006/math">
                    <m:r>
                      <a:rPr lang="en-GB" i="1">
                        <a:solidFill>
                          <a:schemeClr val="tx1"/>
                        </a:solidFill>
                        <a:latin typeface="Cambria Math" panose="02040503050406030204" pitchFamily="18" charset="0"/>
                        <a:sym typeface="Wingdings" pitchFamily="2" charset="2"/>
                      </a:rPr>
                      <m:t>𝑝</m:t>
                    </m:r>
                  </m:oMath>
                </a14:m>
                <a:r>
                  <a:rPr lang="en-GB" b="1" dirty="0">
                    <a:solidFill>
                      <a:schemeClr val="tx1"/>
                    </a:solidFill>
                    <a:sym typeface="Wingdings" pitchFamily="2" charset="2"/>
                  </a:rPr>
                  <a:t> </a:t>
                </a:r>
                <a:r>
                  <a:rPr lang="en-GB" dirty="0">
                    <a:solidFill>
                      <a:schemeClr val="tx1"/>
                    </a:solidFill>
                    <a:sym typeface="Wingdings" pitchFamily="2" charset="2"/>
                  </a:rPr>
                  <a:t>and</a:t>
                </a:r>
                <a:r>
                  <a:rPr lang="en-GB" b="1" dirty="0">
                    <a:solidFill>
                      <a:schemeClr val="tx1"/>
                    </a:solidFill>
                    <a:sym typeface="Wingdings" pitchFamily="2" charset="2"/>
                  </a:rPr>
                  <a:t> </a:t>
                </a:r>
                <a14:m>
                  <m:oMath xmlns:m="http://schemas.openxmlformats.org/officeDocument/2006/math">
                    <m:r>
                      <a:rPr lang="en-GB" i="1">
                        <a:solidFill>
                          <a:schemeClr val="tx1"/>
                        </a:solidFill>
                        <a:latin typeface="Cambria Math" panose="02040503050406030204" pitchFamily="18" charset="0"/>
                        <a:sym typeface="Wingdings" pitchFamily="2" charset="2"/>
                      </a:rPr>
                      <m:t>𝑁</m:t>
                    </m:r>
                    <m:r>
                      <a:rPr lang="en-GB" i="1">
                        <a:solidFill>
                          <a:schemeClr val="tx1"/>
                        </a:solidFill>
                        <a:latin typeface="Cambria Math" panose="02040503050406030204" pitchFamily="18" charset="0"/>
                        <a:sym typeface="Wingdings" pitchFamily="2" charset="2"/>
                      </a:rPr>
                      <m:t> </m:t>
                    </m:r>
                  </m:oMath>
                </a14:m>
                <a:endParaRPr lang="en-GB" dirty="0">
                  <a:solidFill>
                    <a:schemeClr val="tx1"/>
                  </a:solidFill>
                  <a:sym typeface="Wingdings" pitchFamily="2" charset="2"/>
                </a:endParaRPr>
              </a:p>
              <a:p>
                <a:pPr marL="285750" indent="-285750">
                  <a:buFont typeface="Arial" panose="020B0604020202020204" pitchFamily="34" charset="0"/>
                  <a:buChar char="•"/>
                </a:pPr>
                <a:r>
                  <a:rPr lang="en-GB" dirty="0">
                    <a:sym typeface="Wingdings" pitchFamily="2" charset="2"/>
                  </a:rPr>
                  <a:t>Make a loop to go through all </a:t>
                </a:r>
                <a14:m>
                  <m:oMath xmlns:m="http://schemas.openxmlformats.org/officeDocument/2006/math">
                    <m:r>
                      <a:rPr lang="en-GB" i="1">
                        <a:latin typeface="Cambria Math" panose="02040503050406030204" pitchFamily="18" charset="0"/>
                        <a:sym typeface="Wingdings" pitchFamily="2" charset="2"/>
                      </a:rPr>
                      <m:t>𝑁</m:t>
                    </m:r>
                    <m:r>
                      <a:rPr lang="en-GB" i="1">
                        <a:latin typeface="Cambria Math" panose="02040503050406030204" pitchFamily="18" charset="0"/>
                        <a:ea typeface="Cambria Math" panose="02040503050406030204" pitchFamily="18" charset="0"/>
                        <a:sym typeface="Wingdings" pitchFamily="2" charset="2"/>
                      </a:rPr>
                      <m:t>×</m:t>
                    </m:r>
                    <m:r>
                      <a:rPr lang="en-GB" i="1">
                        <a:latin typeface="Cambria Math" panose="02040503050406030204" pitchFamily="18" charset="0"/>
                        <a:ea typeface="Cambria Math" panose="02040503050406030204" pitchFamily="18" charset="0"/>
                        <a:sym typeface="Wingdings" pitchFamily="2" charset="2"/>
                      </a:rPr>
                      <m:t>𝑁</m:t>
                    </m:r>
                  </m:oMath>
                </a14:m>
                <a:r>
                  <a:rPr lang="en-GB" dirty="0">
                    <a:sym typeface="Wingdings" pitchFamily="2" charset="2"/>
                  </a:rPr>
                  <a:t> small cells</a:t>
                </a:r>
              </a:p>
              <a:p>
                <a:pPr marL="285750" indent="-285750">
                  <a:buFont typeface="Arial" panose="020B0604020202020204" pitchFamily="34" charset="0"/>
                  <a:buChar char="•"/>
                </a:pPr>
                <a:r>
                  <a:rPr lang="en-GB" dirty="0">
                    <a:sym typeface="Wingdings" pitchFamily="2" charset="2"/>
                  </a:rPr>
                  <a:t>For each cell, use a random number generator to choose a number between 0 and 1</a:t>
                </a:r>
              </a:p>
              <a:p>
                <a:pPr marL="285750" indent="-285750">
                  <a:buFont typeface="Arial" panose="020B0604020202020204" pitchFamily="34" charset="0"/>
                  <a:buChar char="•"/>
                </a:pPr>
                <a:r>
                  <a:rPr lang="en-GB" dirty="0">
                    <a:sym typeface="Wingdings" pitchFamily="2" charset="2"/>
                  </a:rPr>
                  <a:t>Once you obtain a configuration, think about how to check whether it is percolating or not</a:t>
                </a:r>
              </a:p>
              <a:p>
                <a:pPr marL="285750" indent="-285750">
                  <a:buFont typeface="Arial" panose="020B0604020202020204" pitchFamily="34" charset="0"/>
                  <a:buChar char="•"/>
                </a:pPr>
                <a:r>
                  <a:rPr lang="en-GB" dirty="0">
                    <a:sym typeface="Wingdings" pitchFamily="2" charset="2"/>
                  </a:rPr>
                  <a:t>Repeat many times to obtain the probability for observing percolated configurations, </a:t>
                </a:r>
                <a14:m>
                  <m:oMath xmlns:m="http://schemas.openxmlformats.org/officeDocument/2006/math">
                    <m:sSup>
                      <m:sSupPr>
                        <m:ctrlPr>
                          <a:rPr lang="en-GB" i="1" smtClean="0">
                            <a:latin typeface="Cambria Math" panose="02040503050406030204" pitchFamily="18" charset="0"/>
                            <a:sym typeface="Wingdings" pitchFamily="2" charset="2"/>
                          </a:rPr>
                        </m:ctrlPr>
                      </m:sSupPr>
                      <m:e>
                        <m:r>
                          <a:rPr lang="en-GB" b="0" i="1" smtClean="0">
                            <a:latin typeface="Cambria Math" panose="02040503050406030204" pitchFamily="18" charset="0"/>
                            <a:sym typeface="Wingdings" pitchFamily="2" charset="2"/>
                          </a:rPr>
                          <m:t>𝑝</m:t>
                        </m:r>
                      </m:e>
                      <m:sup>
                        <m:r>
                          <a:rPr lang="en-GB" b="0" i="1" smtClean="0">
                            <a:latin typeface="Cambria Math" panose="02040503050406030204" pitchFamily="18" charset="0"/>
                            <a:sym typeface="Wingdings" pitchFamily="2" charset="2"/>
                          </a:rPr>
                          <m:t>𝑃𝐸𝑅</m:t>
                        </m:r>
                      </m:sup>
                    </m:sSup>
                  </m:oMath>
                </a14:m>
                <a:endParaRPr lang="en-GB" dirty="0">
                  <a:sym typeface="Wingdings" pitchFamily="2" charset="2"/>
                </a:endParaRPr>
              </a:p>
              <a:p>
                <a:pPr marL="285750" indent="-285750">
                  <a:buFont typeface="Arial" panose="020B0604020202020204" pitchFamily="34" charset="0"/>
                  <a:buChar char="•"/>
                </a:pPr>
                <a:r>
                  <a:rPr lang="en-GB" dirty="0">
                    <a:sym typeface="Wingdings" pitchFamily="2" charset="2"/>
                  </a:rPr>
                  <a:t>Change </a:t>
                </a:r>
                <a14:m>
                  <m:oMath xmlns:m="http://schemas.openxmlformats.org/officeDocument/2006/math">
                    <m:r>
                      <a:rPr lang="en-GB" i="1">
                        <a:latin typeface="Cambria Math" panose="02040503050406030204" pitchFamily="18" charset="0"/>
                        <a:sym typeface="Wingdings" pitchFamily="2" charset="2"/>
                      </a:rPr>
                      <m:t>𝑝</m:t>
                    </m:r>
                  </m:oMath>
                </a14:m>
                <a:r>
                  <a:rPr lang="en-GB" b="1" dirty="0">
                    <a:sym typeface="Wingdings" pitchFamily="2" charset="2"/>
                  </a:rPr>
                  <a:t> </a:t>
                </a:r>
                <a:r>
                  <a:rPr lang="en-GB" dirty="0">
                    <a:sym typeface="Wingdings" pitchFamily="2" charset="2"/>
                  </a:rPr>
                  <a:t>and</a:t>
                </a:r>
                <a:r>
                  <a:rPr lang="en-GB" b="1" dirty="0">
                    <a:sym typeface="Wingdings" pitchFamily="2" charset="2"/>
                  </a:rPr>
                  <a:t> </a:t>
                </a:r>
                <a14:m>
                  <m:oMath xmlns:m="http://schemas.openxmlformats.org/officeDocument/2006/math">
                    <m:r>
                      <a:rPr lang="en-GB" i="1">
                        <a:latin typeface="Cambria Math" panose="02040503050406030204" pitchFamily="18" charset="0"/>
                        <a:sym typeface="Wingdings" pitchFamily="2" charset="2"/>
                      </a:rPr>
                      <m:t>𝑁</m:t>
                    </m:r>
                    <m:r>
                      <a:rPr lang="en-GB" i="1">
                        <a:latin typeface="Cambria Math" panose="02040503050406030204" pitchFamily="18" charset="0"/>
                        <a:sym typeface="Wingdings" pitchFamily="2" charset="2"/>
                      </a:rPr>
                      <m:t> </m:t>
                    </m:r>
                  </m:oMath>
                </a14:m>
                <a:r>
                  <a:rPr lang="en-GB" dirty="0">
                    <a:sym typeface="Wingdings" pitchFamily="2" charset="2"/>
                  </a:rPr>
                  <a:t>and study how does the percolation probability depend on both values: </a:t>
                </a:r>
                <a14:m>
                  <m:oMath xmlns:m="http://schemas.openxmlformats.org/officeDocument/2006/math">
                    <m:sSup>
                      <m:sSupPr>
                        <m:ctrlPr>
                          <a:rPr lang="en-GB" i="1">
                            <a:latin typeface="Cambria Math" panose="02040503050406030204" pitchFamily="18" charset="0"/>
                            <a:sym typeface="Wingdings" pitchFamily="2" charset="2"/>
                          </a:rPr>
                        </m:ctrlPr>
                      </m:sSupPr>
                      <m:e>
                        <m:r>
                          <a:rPr lang="en-GB" i="1">
                            <a:latin typeface="Cambria Math" panose="02040503050406030204" pitchFamily="18" charset="0"/>
                            <a:sym typeface="Wingdings" pitchFamily="2" charset="2"/>
                          </a:rPr>
                          <m:t>𝑝</m:t>
                        </m:r>
                      </m:e>
                      <m:sup>
                        <m:r>
                          <a:rPr lang="en-GB" i="1">
                            <a:latin typeface="Cambria Math" panose="02040503050406030204" pitchFamily="18" charset="0"/>
                            <a:sym typeface="Wingdings" pitchFamily="2" charset="2"/>
                          </a:rPr>
                          <m:t>𝑃𝐸𝑅</m:t>
                        </m:r>
                      </m:sup>
                    </m:sSup>
                    <m:d>
                      <m:dPr>
                        <m:ctrlPr>
                          <a:rPr lang="en-GB" i="1" smtClean="0">
                            <a:latin typeface="Cambria Math" panose="02040503050406030204" pitchFamily="18" charset="0"/>
                            <a:sym typeface="Wingdings" pitchFamily="2" charset="2"/>
                          </a:rPr>
                        </m:ctrlPr>
                      </m:dPr>
                      <m:e>
                        <m:r>
                          <a:rPr lang="en-GB" b="0" i="1" smtClean="0">
                            <a:latin typeface="Cambria Math" panose="02040503050406030204" pitchFamily="18" charset="0"/>
                            <a:sym typeface="Wingdings" pitchFamily="2" charset="2"/>
                          </a:rPr>
                          <m:t>𝑝</m:t>
                        </m:r>
                        <m:r>
                          <a:rPr lang="en-GB" b="0" i="1" smtClean="0">
                            <a:latin typeface="Cambria Math" panose="02040503050406030204" pitchFamily="18" charset="0"/>
                            <a:sym typeface="Wingdings" pitchFamily="2" charset="2"/>
                          </a:rPr>
                          <m:t>,</m:t>
                        </m:r>
                        <m:r>
                          <a:rPr lang="en-GB" b="0" i="1" smtClean="0">
                            <a:latin typeface="Cambria Math" panose="02040503050406030204" pitchFamily="18" charset="0"/>
                            <a:sym typeface="Wingdings" pitchFamily="2" charset="2"/>
                          </a:rPr>
                          <m:t>𝑁</m:t>
                        </m:r>
                      </m:e>
                    </m:d>
                  </m:oMath>
                </a14:m>
                <a:endParaRPr lang="en-GB" dirty="0">
                  <a:sym typeface="Wingdings" pitchFamily="2" charset="2"/>
                </a:endParaRPr>
              </a:p>
              <a:p>
                <a:pPr marL="285750" indent="-285750">
                  <a:buFont typeface="Arial" panose="020B0604020202020204" pitchFamily="34" charset="0"/>
                  <a:buChar char="•"/>
                </a:pPr>
                <a:r>
                  <a:rPr lang="en-GB" dirty="0">
                    <a:solidFill>
                      <a:srgbClr val="FF0000"/>
                    </a:solidFill>
                    <a:sym typeface="Wingdings" pitchFamily="2" charset="2"/>
                  </a:rPr>
                  <a:t>Can you define a </a:t>
                </a:r>
                <a:r>
                  <a:rPr lang="en-GB" b="1" dirty="0">
                    <a:solidFill>
                      <a:srgbClr val="FF0000"/>
                    </a:solidFill>
                    <a:sym typeface="Wingdings" pitchFamily="2" charset="2"/>
                  </a:rPr>
                  <a:t>percolation threshold </a:t>
                </a:r>
                <a14:m>
                  <m:oMath xmlns:m="http://schemas.openxmlformats.org/officeDocument/2006/math">
                    <m:sSub>
                      <m:sSubPr>
                        <m:ctrlPr>
                          <a:rPr lang="en-GB" b="1" i="1" smtClean="0">
                            <a:solidFill>
                              <a:srgbClr val="FF0000"/>
                            </a:solidFill>
                            <a:latin typeface="Cambria Math" panose="02040503050406030204" pitchFamily="18" charset="0"/>
                            <a:sym typeface="Wingdings" pitchFamily="2" charset="2"/>
                          </a:rPr>
                        </m:ctrlPr>
                      </m:sSubPr>
                      <m:e>
                        <m:r>
                          <a:rPr lang="en-GB" b="1" i="1" smtClean="0">
                            <a:solidFill>
                              <a:srgbClr val="FF0000"/>
                            </a:solidFill>
                            <a:latin typeface="Cambria Math" panose="02040503050406030204" pitchFamily="18" charset="0"/>
                            <a:ea typeface="Cambria Math" panose="02040503050406030204" pitchFamily="18" charset="0"/>
                            <a:sym typeface="Wingdings" pitchFamily="2" charset="2"/>
                          </a:rPr>
                          <m:t>𝒑</m:t>
                        </m:r>
                      </m:e>
                      <m:sub>
                        <m:r>
                          <a:rPr lang="en-GB" b="1" i="1" smtClean="0">
                            <a:solidFill>
                              <a:srgbClr val="FF0000"/>
                            </a:solidFill>
                            <a:latin typeface="Cambria Math" panose="02040503050406030204" pitchFamily="18" charset="0"/>
                            <a:sym typeface="Wingdings" pitchFamily="2" charset="2"/>
                          </a:rPr>
                          <m:t>𝒄</m:t>
                        </m:r>
                      </m:sub>
                    </m:sSub>
                  </m:oMath>
                </a14:m>
                <a:r>
                  <a:rPr lang="en-GB" sz="1400" dirty="0">
                    <a:solidFill>
                      <a:srgbClr val="FF0000"/>
                    </a:solidFill>
                    <a:sym typeface="Wingdings" pitchFamily="2" charset="2"/>
                  </a:rPr>
                  <a:t> </a:t>
                </a:r>
                <a:r>
                  <a:rPr lang="en-GB" sz="1400" dirty="0">
                    <a:solidFill>
                      <a:schemeClr val="tx1"/>
                    </a:solidFill>
                    <a:sym typeface="Wingdings" pitchFamily="2" charset="2"/>
                  </a:rPr>
                  <a:t>(the critical value of </a:t>
                </a:r>
                <a14:m>
                  <m:oMath xmlns:m="http://schemas.openxmlformats.org/officeDocument/2006/math">
                    <m:r>
                      <a:rPr lang="en-GB" sz="1400" i="1">
                        <a:solidFill>
                          <a:schemeClr val="tx1"/>
                        </a:solidFill>
                        <a:latin typeface="Cambria Math" panose="02040503050406030204" pitchFamily="18" charset="0"/>
                        <a:sym typeface="Wingdings" pitchFamily="2" charset="2"/>
                      </a:rPr>
                      <m:t>𝑝</m:t>
                    </m:r>
                  </m:oMath>
                </a14:m>
                <a:r>
                  <a:rPr lang="en-GB" sz="1400" b="1" dirty="0">
                    <a:solidFill>
                      <a:schemeClr val="tx1"/>
                    </a:solidFill>
                    <a:sym typeface="Wingdings" pitchFamily="2" charset="2"/>
                  </a:rPr>
                  <a:t> </a:t>
                </a:r>
                <a:r>
                  <a:rPr lang="en-GB" sz="1400" dirty="0">
                    <a:solidFill>
                      <a:schemeClr val="tx1"/>
                    </a:solidFill>
                    <a:sym typeface="Wingdings" pitchFamily="2" charset="2"/>
                  </a:rPr>
                  <a:t>at which </a:t>
                </a:r>
                <a14:m>
                  <m:oMath xmlns:m="http://schemas.openxmlformats.org/officeDocument/2006/math">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𝑃𝐸𝑅</m:t>
                        </m:r>
                      </m:sup>
                    </m:sSup>
                    <m:r>
                      <a:rPr lang="en-GB" sz="1400" i="1">
                        <a:latin typeface="Cambria Math" panose="02040503050406030204" pitchFamily="18" charset="0"/>
                        <a:sym typeface="Wingdings" pitchFamily="2" charset="2"/>
                      </a:rPr>
                      <m:t> </m:t>
                    </m:r>
                  </m:oMath>
                </a14:m>
                <a:r>
                  <a:rPr lang="en-GB" sz="1400" dirty="0">
                    <a:solidFill>
                      <a:schemeClr val="tx1"/>
                    </a:solidFill>
                    <a:sym typeface="Wingdings" pitchFamily="2" charset="2"/>
                  </a:rPr>
                  <a:t>sharply increases from around 0 to almost 1)</a:t>
                </a:r>
                <a:r>
                  <a:rPr lang="en-GB" dirty="0">
                    <a:solidFill>
                      <a:schemeClr val="tx1"/>
                    </a:solidFill>
                    <a:sym typeface="Wingdings" pitchFamily="2" charset="2"/>
                  </a:rPr>
                  <a:t>? </a:t>
                </a:r>
                <a:endParaRPr lang="en-GB" dirty="0">
                  <a:solidFill>
                    <a:srgbClr val="FF0000"/>
                  </a:solidFill>
                  <a:sym typeface="Wingdings" pitchFamily="2" charset="2"/>
                </a:endParaRPr>
              </a:p>
              <a:p>
                <a:pPr marL="285750" indent="-285750">
                  <a:buFont typeface="Arial" panose="020B0604020202020204" pitchFamily="34" charset="0"/>
                  <a:buChar char="•"/>
                </a:pPr>
                <a:r>
                  <a:rPr lang="en-GB" dirty="0">
                    <a:sym typeface="Wingdings" pitchFamily="2" charset="2"/>
                  </a:rPr>
                  <a:t>How does this value depend on the number of cells:</a:t>
                </a:r>
                <a14:m>
                  <m:oMath xmlns:m="http://schemas.openxmlformats.org/officeDocument/2006/math">
                    <m:r>
                      <a:rPr lang="en-GB" b="0" i="0" smtClean="0">
                        <a:latin typeface="Cambria Math" panose="02040503050406030204" pitchFamily="18" charset="0"/>
                        <a:sym typeface="Wingdings" pitchFamily="2" charset="2"/>
                      </a:rPr>
                      <m:t> </m:t>
                    </m:r>
                    <m:sSub>
                      <m:sSubPr>
                        <m:ctrlPr>
                          <a:rPr lang="en-GB" i="1" smtClean="0">
                            <a:latin typeface="Cambria Math" panose="02040503050406030204" pitchFamily="18" charset="0"/>
                            <a:sym typeface="Wingdings" pitchFamily="2" charset="2"/>
                          </a:rPr>
                        </m:ctrlPr>
                      </m:sSubPr>
                      <m:e>
                        <m:r>
                          <a:rPr lang="en-GB" b="0" i="1" smtClean="0">
                            <a:latin typeface="Cambria Math" panose="02040503050406030204" pitchFamily="18" charset="0"/>
                            <a:sym typeface="Wingdings" pitchFamily="2" charset="2"/>
                          </a:rPr>
                          <m:t>𝑝</m:t>
                        </m:r>
                      </m:e>
                      <m:sub>
                        <m:r>
                          <a:rPr lang="en-GB" b="0" i="1" smtClean="0">
                            <a:latin typeface="Cambria Math" panose="02040503050406030204" pitchFamily="18" charset="0"/>
                            <a:sym typeface="Wingdings" pitchFamily="2" charset="2"/>
                          </a:rPr>
                          <m:t>𝑐</m:t>
                        </m:r>
                      </m:sub>
                    </m:sSub>
                    <m:r>
                      <a:rPr lang="en-GB" b="0" i="1" smtClean="0">
                        <a:latin typeface="Cambria Math" panose="02040503050406030204" pitchFamily="18" charset="0"/>
                        <a:sym typeface="Wingdings" pitchFamily="2" charset="2"/>
                      </a:rPr>
                      <m:t>(</m:t>
                    </m:r>
                    <m:r>
                      <a:rPr lang="en-GB" b="0" i="1" smtClean="0">
                        <a:latin typeface="Cambria Math" panose="02040503050406030204" pitchFamily="18" charset="0"/>
                        <a:sym typeface="Wingdings" pitchFamily="2" charset="2"/>
                      </a:rPr>
                      <m:t>𝑁</m:t>
                    </m:r>
                    <m:r>
                      <a:rPr lang="en-GB" b="0" i="1" smtClean="0">
                        <a:latin typeface="Cambria Math" panose="02040503050406030204" pitchFamily="18" charset="0"/>
                        <a:sym typeface="Wingdings" pitchFamily="2" charset="2"/>
                      </a:rPr>
                      <m:t>)</m:t>
                    </m:r>
                  </m:oMath>
                </a14:m>
                <a:r>
                  <a:rPr lang="en-GB" dirty="0">
                    <a:sym typeface="Wingdings" pitchFamily="2" charset="2"/>
                  </a:rPr>
                  <a:t>?</a:t>
                </a:r>
              </a:p>
              <a:p>
                <a:endParaRPr lang="en-GB" dirty="0">
                  <a:sym typeface="Wingdings" pitchFamily="2" charset="2"/>
                </a:endParaRPr>
              </a:p>
              <a:p>
                <a:r>
                  <a:rPr lang="en-GB" b="1" dirty="0">
                    <a:solidFill>
                      <a:schemeClr val="accent1"/>
                    </a:solidFill>
                    <a:sym typeface="Wingdings" pitchFamily="2" charset="2"/>
                  </a:rPr>
                  <a:t>ADDITIONAL TASK: </a:t>
                </a:r>
                <a:r>
                  <a:rPr lang="en-GB" dirty="0">
                    <a:solidFill>
                      <a:schemeClr val="tx1"/>
                    </a:solidFill>
                    <a:sym typeface="Wingdings" pitchFamily="2" charset="2"/>
                  </a:rPr>
                  <a:t>define all </a:t>
                </a:r>
                <a:r>
                  <a:rPr lang="en-GB" b="1" dirty="0">
                    <a:solidFill>
                      <a:schemeClr val="tx1"/>
                    </a:solidFill>
                    <a:sym typeface="Wingdings" pitchFamily="2" charset="2"/>
                  </a:rPr>
                  <a:t>clusters</a:t>
                </a:r>
                <a:r>
                  <a:rPr lang="en-GB" dirty="0">
                    <a:solidFill>
                      <a:schemeClr val="tx1"/>
                    </a:solidFill>
                    <a:sym typeface="Wingdings" pitchFamily="2" charset="2"/>
                  </a:rPr>
                  <a:t> in a given configuration </a:t>
                </a:r>
                <a:r>
                  <a:rPr lang="en-GB" sz="1400" i="1" dirty="0">
                    <a:solidFill>
                      <a:schemeClr val="tx1"/>
                    </a:solidFill>
                    <a:sym typeface="Wingdings" pitchFamily="2" charset="2"/>
                  </a:rPr>
                  <a:t>(areas that are connected via painted neighbours) </a:t>
                </a:r>
                <a:r>
                  <a:rPr lang="en-GB" dirty="0">
                    <a:solidFill>
                      <a:schemeClr val="tx1"/>
                    </a:solidFill>
                    <a:sym typeface="Wingdings" pitchFamily="2" charset="2"/>
                  </a:rPr>
                  <a:t>and calculate the </a:t>
                </a:r>
                <a:r>
                  <a:rPr lang="en-GB" b="1" dirty="0">
                    <a:solidFill>
                      <a:schemeClr val="tx1"/>
                    </a:solidFill>
                    <a:sym typeface="Wingdings" pitchFamily="2" charset="2"/>
                  </a:rPr>
                  <a:t>cluster size distribution </a:t>
                </a:r>
                <a:r>
                  <a:rPr lang="en-GB" dirty="0">
                    <a:solidFill>
                      <a:schemeClr val="tx1"/>
                    </a:solidFill>
                    <a:sym typeface="Wingdings" pitchFamily="2" charset="2"/>
                  </a:rPr>
                  <a:t>(histogram); Average this distribution over all created configurations at the given </a:t>
                </a:r>
                <a14:m>
                  <m:oMath xmlns:m="http://schemas.openxmlformats.org/officeDocument/2006/math">
                    <m:r>
                      <a:rPr lang="en-GB" i="1">
                        <a:solidFill>
                          <a:schemeClr val="tx1"/>
                        </a:solidFill>
                        <a:latin typeface="Cambria Math" panose="02040503050406030204" pitchFamily="18" charset="0"/>
                        <a:sym typeface="Wingdings" pitchFamily="2" charset="2"/>
                      </a:rPr>
                      <m:t>𝑝</m:t>
                    </m:r>
                  </m:oMath>
                </a14:m>
                <a:r>
                  <a:rPr lang="en-GB" b="1" dirty="0">
                    <a:solidFill>
                      <a:schemeClr val="tx1"/>
                    </a:solidFill>
                    <a:sym typeface="Wingdings" pitchFamily="2" charset="2"/>
                  </a:rPr>
                  <a:t> </a:t>
                </a:r>
                <a:r>
                  <a:rPr lang="en-GB" dirty="0">
                    <a:solidFill>
                      <a:schemeClr val="tx1"/>
                    </a:solidFill>
                    <a:sym typeface="Wingdings" pitchFamily="2" charset="2"/>
                  </a:rPr>
                  <a:t>and</a:t>
                </a:r>
                <a:r>
                  <a:rPr lang="en-GB" b="1" dirty="0">
                    <a:solidFill>
                      <a:schemeClr val="tx1"/>
                    </a:solidFill>
                    <a:sym typeface="Wingdings" pitchFamily="2" charset="2"/>
                  </a:rPr>
                  <a:t> </a:t>
                </a:r>
                <a14:m>
                  <m:oMath xmlns:m="http://schemas.openxmlformats.org/officeDocument/2006/math">
                    <m:r>
                      <a:rPr lang="en-GB" i="1">
                        <a:solidFill>
                          <a:schemeClr val="tx1"/>
                        </a:solidFill>
                        <a:latin typeface="Cambria Math" panose="02040503050406030204" pitchFamily="18" charset="0"/>
                        <a:sym typeface="Wingdings" pitchFamily="2" charset="2"/>
                      </a:rPr>
                      <m:t>𝑁</m:t>
                    </m:r>
                    <m:r>
                      <a:rPr lang="en-GB" i="1">
                        <a:solidFill>
                          <a:schemeClr val="tx1"/>
                        </a:solidFill>
                        <a:latin typeface="Cambria Math" panose="02040503050406030204" pitchFamily="18" charset="0"/>
                        <a:sym typeface="Wingdings" pitchFamily="2" charset="2"/>
                      </a:rPr>
                      <m:t> </m:t>
                    </m:r>
                  </m:oMath>
                </a14:m>
                <a:r>
                  <a:rPr lang="en-GB" dirty="0">
                    <a:solidFill>
                      <a:schemeClr val="tx1"/>
                    </a:solidFill>
                    <a:sym typeface="Wingdings" pitchFamily="2" charset="2"/>
                  </a:rPr>
                  <a:t>and plot it.</a:t>
                </a:r>
                <a:endParaRPr lang="en-GB" dirty="0">
                  <a:solidFill>
                    <a:schemeClr val="accent1"/>
                  </a:solidFill>
                  <a:sym typeface="Wingdings" pitchFamily="2" charset="2"/>
                </a:endParaRPr>
              </a:p>
              <a:p>
                <a:pPr marL="285750" indent="-285750">
                  <a:buFontTx/>
                  <a:buChar char="-"/>
                </a:pPr>
                <a:endParaRPr lang="en-SI" dirty="0"/>
              </a:p>
            </p:txBody>
          </p:sp>
        </mc:Choice>
        <mc:Fallback xmlns="">
          <p:sp>
            <p:nvSpPr>
              <p:cNvPr id="3" name="Rectangle 2">
                <a:extLst>
                  <a:ext uri="{FF2B5EF4-FFF2-40B4-BE49-F238E27FC236}">
                    <a16:creationId xmlns:a16="http://schemas.microsoft.com/office/drawing/2014/main" id="{31DECE82-3474-DA4D-896C-E249EC452209}"/>
                  </a:ext>
                </a:extLst>
              </p:cNvPr>
              <p:cNvSpPr>
                <a:spLocks noRot="1" noChangeAspect="1" noMove="1" noResize="1" noEditPoints="1" noAdjustHandles="1" noChangeArrowheads="1" noChangeShapeType="1" noTextEdit="1"/>
              </p:cNvSpPr>
              <p:nvPr/>
            </p:nvSpPr>
            <p:spPr>
              <a:xfrm>
                <a:off x="623300" y="749725"/>
                <a:ext cx="11109788" cy="6186309"/>
              </a:xfrm>
              <a:prstGeom prst="rect">
                <a:avLst/>
              </a:prstGeom>
              <a:blipFill>
                <a:blip r:embed="rId2"/>
                <a:stretch>
                  <a:fillRect l="-342" t="-205"/>
                </a:stretch>
              </a:blipFill>
            </p:spPr>
            <p:txBody>
              <a:bodyPr/>
              <a:lstStyle/>
              <a:p>
                <a:r>
                  <a:rPr lang="en-SI">
                    <a:noFill/>
                  </a:rPr>
                  <a:t> </a:t>
                </a:r>
              </a:p>
            </p:txBody>
          </p:sp>
        </mc:Fallback>
      </mc:AlternateContent>
    </p:spTree>
    <p:extLst>
      <p:ext uri="{BB962C8B-B14F-4D97-AF65-F5344CB8AC3E}">
        <p14:creationId xmlns:p14="http://schemas.microsoft.com/office/powerpoint/2010/main" val="3095396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3A556D-A38F-AF48-BC6C-46F8007F61F7}"/>
              </a:ext>
            </a:extLst>
          </p:cNvPr>
          <p:cNvSpPr txBox="1">
            <a:spLocks/>
          </p:cNvSpPr>
          <p:nvPr/>
        </p:nvSpPr>
        <p:spPr>
          <a:xfrm>
            <a:off x="0" y="2503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 NUMERICAL METHODS   	             		</a:t>
            </a:r>
            <a:r>
              <a:rPr lang="en-GB" sz="2800" b="1" dirty="0">
                <a:ea typeface="Cambria Math" panose="02040503050406030204" pitchFamily="18" charset="0"/>
              </a:rPr>
              <a:t>RANDOM NUMBERS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1DECE82-3474-DA4D-896C-E249EC452209}"/>
                  </a:ext>
                </a:extLst>
              </p:cNvPr>
              <p:cNvSpPr/>
              <p:nvPr/>
            </p:nvSpPr>
            <p:spPr>
              <a:xfrm>
                <a:off x="455488" y="1073867"/>
                <a:ext cx="11109788" cy="4524315"/>
              </a:xfrm>
              <a:prstGeom prst="rect">
                <a:avLst/>
              </a:prstGeom>
            </p:spPr>
            <p:txBody>
              <a:bodyPr wrap="square">
                <a:spAutoFit/>
              </a:bodyPr>
              <a:lstStyle/>
              <a:p>
                <a:r>
                  <a:rPr lang="en-GB" b="1" dirty="0">
                    <a:solidFill>
                      <a:schemeClr val="accent1"/>
                    </a:solidFill>
                    <a:sym typeface="Wingdings" pitchFamily="2" charset="2"/>
                  </a:rPr>
                  <a:t>REMARKS &amp; ADDITIONAL CALLENGES: </a:t>
                </a:r>
              </a:p>
              <a:p>
                <a:pPr marL="285750" indent="-285750">
                  <a:buFont typeface="Arial" panose="020B0604020202020204" pitchFamily="34" charset="0"/>
                  <a:buChar char="•"/>
                </a:pPr>
                <a:r>
                  <a:rPr lang="en-GB" dirty="0">
                    <a:sym typeface="Wingdings" pitchFamily="2" charset="2"/>
                  </a:rPr>
                  <a:t>Percolation in 1D is clearly only possible if all the sites are painted, therefore </a:t>
                </a:r>
                <a14:m>
                  <m:oMath xmlns:m="http://schemas.openxmlformats.org/officeDocument/2006/math">
                    <m:sSubSup>
                      <m:sSubSupPr>
                        <m:ctrlPr>
                          <a:rPr lang="en-GB" i="1">
                            <a:latin typeface="Cambria Math" panose="02040503050406030204" pitchFamily="18" charset="0"/>
                            <a:sym typeface="Wingdings" pitchFamily="2" charset="2"/>
                          </a:rPr>
                        </m:ctrlPr>
                      </m:sSubSupPr>
                      <m:e>
                        <m:r>
                          <a:rPr lang="en-GB" i="1">
                            <a:latin typeface="Cambria Math" panose="02040503050406030204" pitchFamily="18" charset="0"/>
                            <a:sym typeface="Wingdings" pitchFamily="2" charset="2"/>
                          </a:rPr>
                          <m:t>𝑝</m:t>
                        </m:r>
                      </m:e>
                      <m:sub>
                        <m:r>
                          <a:rPr lang="en-GB" i="1">
                            <a:latin typeface="Cambria Math" panose="02040503050406030204" pitchFamily="18" charset="0"/>
                            <a:sym typeface="Wingdings" pitchFamily="2" charset="2"/>
                          </a:rPr>
                          <m:t>𝑐</m:t>
                        </m:r>
                      </m:sub>
                      <m:sup>
                        <m:r>
                          <a:rPr lang="en-GB" i="1">
                            <a:latin typeface="Cambria Math" panose="02040503050406030204" pitchFamily="18" charset="0"/>
                            <a:sym typeface="Wingdings" pitchFamily="2" charset="2"/>
                          </a:rPr>
                          <m:t>1</m:t>
                        </m:r>
                        <m:r>
                          <a:rPr lang="en-GB" i="1">
                            <a:latin typeface="Cambria Math" panose="02040503050406030204" pitchFamily="18" charset="0"/>
                            <a:sym typeface="Wingdings" pitchFamily="2" charset="2"/>
                          </a:rPr>
                          <m:t>𝐷</m:t>
                        </m:r>
                      </m:sup>
                    </m:sSubSup>
                    <m:r>
                      <a:rPr lang="en-GB" i="1">
                        <a:latin typeface="Cambria Math" panose="02040503050406030204" pitchFamily="18" charset="0"/>
                        <a:ea typeface="Cambria Math" panose="02040503050406030204" pitchFamily="18" charset="0"/>
                        <a:sym typeface="Wingdings" pitchFamily="2" charset="2"/>
                      </a:rPr>
                      <m:t>≡1</m:t>
                    </m:r>
                  </m:oMath>
                </a14:m>
                <a:endParaRPr lang="en-GB" dirty="0">
                  <a:sym typeface="Wingdings" pitchFamily="2" charset="2"/>
                </a:endParaRPr>
              </a:p>
              <a:p>
                <a:pPr marL="285750" indent="-285750">
                  <a:buFont typeface="Arial" panose="020B0604020202020204" pitchFamily="34" charset="0"/>
                  <a:buChar char="•"/>
                </a:pPr>
                <a:r>
                  <a:rPr lang="en-GB" dirty="0">
                    <a:sym typeface="Wingdings" pitchFamily="2" charset="2"/>
                  </a:rPr>
                  <a:t>In 2D, </a:t>
                </a:r>
                <a:r>
                  <a:rPr lang="en-GB" dirty="0">
                    <a:solidFill>
                      <a:srgbClr val="FF0000"/>
                    </a:solidFill>
                    <a:sym typeface="Wingdings" pitchFamily="2" charset="2"/>
                  </a:rPr>
                  <a:t>there is no general analytical answer</a:t>
                </a:r>
              </a:p>
              <a:p>
                <a:pPr marL="285750" indent="-285750">
                  <a:buFont typeface="Arial" panose="020B0604020202020204" pitchFamily="34" charset="0"/>
                  <a:buChar char="•"/>
                </a:pPr>
                <a:r>
                  <a:rPr lang="en-GB" dirty="0">
                    <a:sym typeface="Wingdings" pitchFamily="2" charset="2"/>
                  </a:rPr>
                  <a:t>In a </a:t>
                </a:r>
                <a14:m>
                  <m:oMath xmlns:m="http://schemas.openxmlformats.org/officeDocument/2006/math">
                    <m:r>
                      <a:rPr lang="en-GB" i="1">
                        <a:latin typeface="Cambria Math" panose="02040503050406030204" pitchFamily="18" charset="0"/>
                        <a:sym typeface="Wingdings" pitchFamily="2" charset="2"/>
                      </a:rPr>
                      <m:t>2</m:t>
                    </m:r>
                    <m:r>
                      <a:rPr lang="en-GB" i="1">
                        <a:latin typeface="Cambria Math" panose="02040503050406030204" pitchFamily="18" charset="0"/>
                        <a:ea typeface="Cambria Math" panose="02040503050406030204" pitchFamily="18" charset="0"/>
                        <a:sym typeface="Wingdings" pitchFamily="2" charset="2"/>
                      </a:rPr>
                      <m:t>×2</m:t>
                    </m:r>
                  </m:oMath>
                </a14:m>
                <a:r>
                  <a:rPr lang="en-GB" i="1" dirty="0">
                    <a:sym typeface="Wingdings" pitchFamily="2" charset="2"/>
                  </a:rPr>
                  <a:t> </a:t>
                </a:r>
                <a:r>
                  <a:rPr lang="en-GB" dirty="0">
                    <a:sym typeface="Wingdings" pitchFamily="2" charset="2"/>
                  </a:rPr>
                  <a:t>system,</a:t>
                </a:r>
                <a:r>
                  <a:rPr lang="en-GB" i="1" dirty="0">
                    <a:sym typeface="Wingdings" pitchFamily="2" charset="2"/>
                  </a:rPr>
                  <a:t> </a:t>
                </a:r>
                <a:r>
                  <a:rPr lang="en-GB" dirty="0">
                    <a:sym typeface="Wingdings" pitchFamily="2" charset="2"/>
                  </a:rPr>
                  <a:t>you can derive that the percolation probability </a:t>
                </a:r>
                <a14:m>
                  <m:oMath xmlns:m="http://schemas.openxmlformats.org/officeDocument/2006/math">
                    <m:sSup>
                      <m:sSupPr>
                        <m:ctrlPr>
                          <a:rPr lang="en-GB" i="1">
                            <a:latin typeface="Cambria Math" panose="02040503050406030204" pitchFamily="18" charset="0"/>
                            <a:sym typeface="Wingdings" pitchFamily="2" charset="2"/>
                          </a:rPr>
                        </m:ctrlPr>
                      </m:sSupPr>
                      <m:e>
                        <m:r>
                          <a:rPr lang="en-GB" i="1">
                            <a:latin typeface="Cambria Math" panose="02040503050406030204" pitchFamily="18" charset="0"/>
                            <a:sym typeface="Wingdings" pitchFamily="2" charset="2"/>
                          </a:rPr>
                          <m:t>𝑝</m:t>
                        </m:r>
                      </m:e>
                      <m:sup>
                        <m:r>
                          <a:rPr lang="en-GB" i="1">
                            <a:latin typeface="Cambria Math" panose="02040503050406030204" pitchFamily="18" charset="0"/>
                            <a:sym typeface="Wingdings" pitchFamily="2" charset="2"/>
                          </a:rPr>
                          <m:t>𝑃𝐸𝑅</m:t>
                        </m:r>
                      </m:sup>
                    </m:sSup>
                    <m:r>
                      <a:rPr lang="en-GB" i="1">
                        <a:latin typeface="Cambria Math" panose="02040503050406030204" pitchFamily="18" charset="0"/>
                        <a:sym typeface="Wingdings" pitchFamily="2" charset="2"/>
                      </a:rPr>
                      <m:t> </m:t>
                    </m:r>
                  </m:oMath>
                </a14:m>
                <a:r>
                  <a:rPr lang="en-GB" dirty="0">
                    <a:sym typeface="Wingdings" pitchFamily="2" charset="2"/>
                  </a:rPr>
                  <a:t>is</a:t>
                </a:r>
              </a:p>
              <a:p>
                <a:pPr marL="285750" indent="-285750">
                  <a:buFont typeface="Arial" panose="020B0604020202020204" pitchFamily="34" charset="0"/>
                  <a:buChar char="•"/>
                </a:pPr>
                <a:r>
                  <a:rPr lang="en-GB" b="1" dirty="0">
                    <a:sym typeface="Wingdings" pitchFamily="2" charset="2"/>
                  </a:rPr>
                  <a:t>Check this with your code!</a:t>
                </a:r>
              </a:p>
              <a:p>
                <a:pPr marL="285750" indent="-285750">
                  <a:buFont typeface="Arial" panose="020B0604020202020204" pitchFamily="34" charset="0"/>
                  <a:buChar char="•"/>
                </a:pPr>
                <a:r>
                  <a:rPr lang="en-GB" b="1" dirty="0">
                    <a:sym typeface="Wingdings" pitchFamily="2" charset="2"/>
                  </a:rPr>
                  <a:t>Can you calculate the analytically threshold for </a:t>
                </a:r>
                <a14:m>
                  <m:oMath xmlns:m="http://schemas.openxmlformats.org/officeDocument/2006/math">
                    <m:r>
                      <a:rPr lang="en-GB" b="0" i="1" smtClean="0">
                        <a:latin typeface="Cambria Math" panose="02040503050406030204" pitchFamily="18" charset="0"/>
                        <a:sym typeface="Wingdings" pitchFamily="2" charset="2"/>
                      </a:rPr>
                      <m:t>3</m:t>
                    </m:r>
                    <m:r>
                      <a:rPr lang="en-GB" i="1">
                        <a:latin typeface="Cambria Math" panose="02040503050406030204" pitchFamily="18" charset="0"/>
                        <a:ea typeface="Cambria Math" panose="02040503050406030204" pitchFamily="18" charset="0"/>
                        <a:sym typeface="Wingdings" pitchFamily="2" charset="2"/>
                      </a:rPr>
                      <m:t>×</m:t>
                    </m:r>
                    <m:r>
                      <a:rPr lang="en-GB" b="0" i="1" smtClean="0">
                        <a:latin typeface="Cambria Math" panose="02040503050406030204" pitchFamily="18" charset="0"/>
                        <a:ea typeface="Cambria Math" panose="02040503050406030204" pitchFamily="18" charset="0"/>
                        <a:sym typeface="Wingdings" pitchFamily="2" charset="2"/>
                      </a:rPr>
                      <m:t>3</m:t>
                    </m:r>
                  </m:oMath>
                </a14:m>
                <a:r>
                  <a:rPr lang="en-GB" i="1" dirty="0">
                    <a:sym typeface="Wingdings" pitchFamily="2" charset="2"/>
                  </a:rPr>
                  <a:t> </a:t>
                </a:r>
                <a:r>
                  <a:rPr lang="en-GB" dirty="0">
                    <a:sym typeface="Wingdings" pitchFamily="2" charset="2"/>
                  </a:rPr>
                  <a:t>system?</a:t>
                </a:r>
              </a:p>
              <a:p>
                <a:endParaRPr lang="en-GB" dirty="0">
                  <a:sym typeface="Wingdings" pitchFamily="2" charset="2"/>
                </a:endParaRPr>
              </a:p>
              <a:p>
                <a:pPr marL="285750" indent="-285750">
                  <a:buFont typeface="Arial" panose="020B0604020202020204" pitchFamily="34" charset="0"/>
                  <a:buChar char="•"/>
                </a:pPr>
                <a:r>
                  <a:rPr lang="en-GB" dirty="0">
                    <a:sym typeface="Wingdings" pitchFamily="2" charset="2"/>
                  </a:rPr>
                  <a:t>Usually we are interested in what happens in the limit </a:t>
                </a:r>
                <a14:m>
                  <m:oMath xmlns:m="http://schemas.openxmlformats.org/officeDocument/2006/math">
                    <m:r>
                      <a:rPr lang="en-GB" b="0" i="1" smtClean="0">
                        <a:latin typeface="Cambria Math" panose="02040503050406030204" pitchFamily="18" charset="0"/>
                        <a:sym typeface="Wingdings" pitchFamily="2" charset="2"/>
                      </a:rPr>
                      <m:t>𝑁</m:t>
                    </m:r>
                    <m:r>
                      <a:rPr lang="en-GB" b="0" i="1" smtClean="0">
                        <a:latin typeface="Cambria Math" panose="02040503050406030204" pitchFamily="18" charset="0"/>
                        <a:ea typeface="Cambria Math" panose="02040503050406030204" pitchFamily="18" charset="0"/>
                        <a:sym typeface="Wingdings" pitchFamily="2" charset="2"/>
                      </a:rPr>
                      <m:t>→∞</m:t>
                    </m:r>
                  </m:oMath>
                </a14:m>
                <a:r>
                  <a:rPr lang="en-GB" dirty="0">
                    <a:sym typeface="Wingdings" pitchFamily="2" charset="2"/>
                  </a:rPr>
                  <a:t> in 2D or 3D. </a:t>
                </a:r>
              </a:p>
              <a:p>
                <a:pPr marL="285750" indent="-285750">
                  <a:buFont typeface="Arial" panose="020B0604020202020204" pitchFamily="34" charset="0"/>
                  <a:buChar char="•"/>
                </a:pPr>
                <a:r>
                  <a:rPr lang="en-GB" dirty="0">
                    <a:sym typeface="Wingdings" pitchFamily="2" charset="2"/>
                  </a:rPr>
                  <a:t>The answer depends on the type of lattice:</a:t>
                </a:r>
              </a:p>
              <a:p>
                <a:pPr marL="285750" indent="-285750">
                  <a:buFont typeface="Arial" panose="020B0604020202020204" pitchFamily="34" charset="0"/>
                  <a:buChar char="•"/>
                </a:pPr>
                <a:endParaRPr lang="en-GB" b="1" dirty="0">
                  <a:sym typeface="Wingdings" pitchFamily="2" charset="2"/>
                </a:endParaRPr>
              </a:p>
              <a:p>
                <a:pPr marL="285750" indent="-285750">
                  <a:buFont typeface="Arial" panose="020B0604020202020204" pitchFamily="34" charset="0"/>
                  <a:buChar char="•"/>
                </a:pPr>
                <a:r>
                  <a:rPr lang="en-GB" b="1" dirty="0">
                    <a:sym typeface="Wingdings" pitchFamily="2" charset="2"/>
                  </a:rPr>
                  <a:t>Can you observe a </a:t>
                </a:r>
              </a:p>
              <a:p>
                <a:r>
                  <a:rPr lang="en-GB" b="1" dirty="0">
                    <a:sym typeface="Wingdings" pitchFamily="2" charset="2"/>
                  </a:rPr>
                  <a:t>difference between square </a:t>
                </a:r>
              </a:p>
              <a:p>
                <a:r>
                  <a:rPr lang="en-GB" b="1" dirty="0">
                    <a:sym typeface="Wingdings" pitchFamily="2" charset="2"/>
                  </a:rPr>
                  <a:t>and hexagonal lattice with </a:t>
                </a:r>
              </a:p>
              <a:p>
                <a:r>
                  <a:rPr lang="en-GB" b="1" dirty="0">
                    <a:sym typeface="Wingdings" pitchFamily="2" charset="2"/>
                  </a:rPr>
                  <a:t>your code?</a:t>
                </a:r>
              </a:p>
              <a:p>
                <a:endParaRPr lang="en-GB" dirty="0">
                  <a:solidFill>
                    <a:schemeClr val="tx1"/>
                  </a:solidFill>
                  <a:sym typeface="Wingdings" pitchFamily="2" charset="2"/>
                </a:endParaRPr>
              </a:p>
              <a:p>
                <a:pPr marL="285750" indent="-285750">
                  <a:buFontTx/>
                  <a:buChar char="-"/>
                </a:pPr>
                <a:endParaRPr lang="en-SI" dirty="0"/>
              </a:p>
            </p:txBody>
          </p:sp>
        </mc:Choice>
        <mc:Fallback xmlns="">
          <p:sp>
            <p:nvSpPr>
              <p:cNvPr id="3" name="Rectangle 2">
                <a:extLst>
                  <a:ext uri="{FF2B5EF4-FFF2-40B4-BE49-F238E27FC236}">
                    <a16:creationId xmlns:a16="http://schemas.microsoft.com/office/drawing/2014/main" id="{31DECE82-3474-DA4D-896C-E249EC452209}"/>
                  </a:ext>
                </a:extLst>
              </p:cNvPr>
              <p:cNvSpPr>
                <a:spLocks noRot="1" noChangeAspect="1" noMove="1" noResize="1" noEditPoints="1" noAdjustHandles="1" noChangeArrowheads="1" noChangeShapeType="1" noTextEdit="1"/>
              </p:cNvSpPr>
              <p:nvPr/>
            </p:nvSpPr>
            <p:spPr>
              <a:xfrm>
                <a:off x="455488" y="1073867"/>
                <a:ext cx="11109788" cy="4524315"/>
              </a:xfrm>
              <a:prstGeom prst="rect">
                <a:avLst/>
              </a:prstGeom>
              <a:blipFill>
                <a:blip r:embed="rId2"/>
                <a:stretch>
                  <a:fillRect l="-572" t="-562"/>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15496591-70FE-A046-A5CB-08B2D1E4F8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10382" y="885668"/>
            <a:ext cx="5948736" cy="452063"/>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0467543-0FC8-C04C-87DF-FED5FFBC5355}"/>
                  </a:ext>
                </a:extLst>
              </p:cNvPr>
              <p:cNvSpPr/>
              <p:nvPr/>
            </p:nvSpPr>
            <p:spPr>
              <a:xfrm>
                <a:off x="8620018" y="1872112"/>
                <a:ext cx="3339101" cy="1877437"/>
              </a:xfrm>
              <a:prstGeom prst="rect">
                <a:avLst/>
              </a:prstGeom>
              <a:ln w="19050">
                <a:solidFill>
                  <a:schemeClr val="accent1"/>
                </a:solidFill>
              </a:ln>
            </p:spPr>
            <p:txBody>
              <a:bodyPr wrap="square">
                <a:spAutoFit/>
              </a:bodyPr>
              <a:lstStyle/>
              <a:p>
                <a:r>
                  <a:rPr lang="en-GB" sz="1400" b="1" dirty="0">
                    <a:sym typeface="Wingdings" pitchFamily="2" charset="2"/>
                  </a:rPr>
                  <a:t>Derivation: </a:t>
                </a:r>
                <a:r>
                  <a:rPr lang="en-GB" sz="1400" dirty="0">
                    <a:sym typeface="Wingdings" pitchFamily="2" charset="2"/>
                  </a:rPr>
                  <a:t>there are 4 percolated configurations with 2 painted cells, 4 with 3 painted cells and 1 with 4 painted cells; the probability to paint 2 cells is </a:t>
                </a:r>
                <a14:m>
                  <m:oMath xmlns:m="http://schemas.openxmlformats.org/officeDocument/2006/math">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2</m:t>
                        </m:r>
                      </m:sup>
                    </m:sSup>
                    <m:sSup>
                      <m:sSupPr>
                        <m:ctrlPr>
                          <a:rPr lang="en-GB" sz="1400" i="1">
                            <a:latin typeface="Cambria Math" panose="02040503050406030204" pitchFamily="18" charset="0"/>
                            <a:sym typeface="Wingdings" pitchFamily="2" charset="2"/>
                          </a:rPr>
                        </m:ctrlPr>
                      </m:sSupPr>
                      <m:e>
                        <m:d>
                          <m:dPr>
                            <m:ctrlPr>
                              <a:rPr lang="en-GB" sz="1400" i="1">
                                <a:latin typeface="Cambria Math" panose="02040503050406030204" pitchFamily="18" charset="0"/>
                                <a:sym typeface="Wingdings" pitchFamily="2" charset="2"/>
                              </a:rPr>
                            </m:ctrlPr>
                          </m:dPr>
                          <m:e>
                            <m:r>
                              <a:rPr lang="en-GB" sz="1400" i="1">
                                <a:latin typeface="Cambria Math" panose="02040503050406030204" pitchFamily="18" charset="0"/>
                                <a:sym typeface="Wingdings" pitchFamily="2" charset="2"/>
                              </a:rPr>
                              <m:t>1−</m:t>
                            </m:r>
                            <m:r>
                              <a:rPr lang="en-GB" sz="1400" i="1">
                                <a:latin typeface="Cambria Math" panose="02040503050406030204" pitchFamily="18" charset="0"/>
                                <a:sym typeface="Wingdings" pitchFamily="2" charset="2"/>
                              </a:rPr>
                              <m:t>𝑝</m:t>
                            </m:r>
                          </m:e>
                        </m:d>
                      </m:e>
                      <m:sup>
                        <m:r>
                          <a:rPr lang="en-GB" sz="1400" i="1">
                            <a:latin typeface="Cambria Math" panose="02040503050406030204" pitchFamily="18" charset="0"/>
                            <a:sym typeface="Wingdings" pitchFamily="2" charset="2"/>
                          </a:rPr>
                          <m:t>2</m:t>
                        </m:r>
                      </m:sup>
                    </m:sSup>
                  </m:oMath>
                </a14:m>
                <a:r>
                  <a:rPr lang="en-GB" sz="1400" dirty="0">
                    <a:sym typeface="Wingdings" pitchFamily="2" charset="2"/>
                  </a:rPr>
                  <a:t>, to paint 3 cells it is </a:t>
                </a:r>
                <a14:m>
                  <m:oMath xmlns:m="http://schemas.openxmlformats.org/officeDocument/2006/math">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3</m:t>
                        </m:r>
                      </m:sup>
                    </m:sSup>
                    <m:d>
                      <m:dPr>
                        <m:ctrlPr>
                          <a:rPr lang="en-GB" sz="1400" i="1">
                            <a:latin typeface="Cambria Math" panose="02040503050406030204" pitchFamily="18" charset="0"/>
                            <a:sym typeface="Wingdings" pitchFamily="2" charset="2"/>
                          </a:rPr>
                        </m:ctrlPr>
                      </m:dPr>
                      <m:e>
                        <m:r>
                          <a:rPr lang="en-GB" sz="1400" i="1">
                            <a:latin typeface="Cambria Math" panose="02040503050406030204" pitchFamily="18" charset="0"/>
                            <a:sym typeface="Wingdings" pitchFamily="2" charset="2"/>
                          </a:rPr>
                          <m:t>1−</m:t>
                        </m:r>
                        <m:r>
                          <a:rPr lang="en-GB" sz="1400" i="1">
                            <a:latin typeface="Cambria Math" panose="02040503050406030204" pitchFamily="18" charset="0"/>
                            <a:sym typeface="Wingdings" pitchFamily="2" charset="2"/>
                          </a:rPr>
                          <m:t>𝑝</m:t>
                        </m:r>
                      </m:e>
                    </m:d>
                  </m:oMath>
                </a14:m>
                <a:r>
                  <a:rPr lang="en-GB" sz="1400" dirty="0">
                    <a:sym typeface="Wingdings" pitchFamily="2" charset="2"/>
                  </a:rPr>
                  <a:t>, and to paint 4 cells it is </a:t>
                </a:r>
                <a14:m>
                  <m:oMath xmlns:m="http://schemas.openxmlformats.org/officeDocument/2006/math">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4</m:t>
                        </m:r>
                      </m:sup>
                    </m:sSup>
                  </m:oMath>
                </a14:m>
                <a:r>
                  <a:rPr lang="en-GB" sz="1400" dirty="0">
                    <a:sym typeface="Wingdings" pitchFamily="2" charset="2"/>
                  </a:rPr>
                  <a:t>; from this:</a:t>
                </a:r>
              </a:p>
              <a:p>
                <a:pPr/>
                <a14:m>
                  <m:oMathPara xmlns:m="http://schemas.openxmlformats.org/officeDocument/2006/math">
                    <m:oMathParaPr>
                      <m:jc m:val="centerGroup"/>
                    </m:oMathParaPr>
                    <m:oMath xmlns:m="http://schemas.openxmlformats.org/officeDocument/2006/math">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𝑃𝐸𝑅</m:t>
                          </m:r>
                        </m:sup>
                      </m:sSup>
                      <m:r>
                        <a:rPr lang="en-GB" sz="1400" i="1">
                          <a:latin typeface="Cambria Math" panose="02040503050406030204" pitchFamily="18" charset="0"/>
                          <a:sym typeface="Wingdings" pitchFamily="2" charset="2"/>
                        </a:rPr>
                        <m:t>=</m:t>
                      </m:r>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4</m:t>
                          </m:r>
                        </m:sup>
                      </m:sSup>
                      <m:r>
                        <a:rPr lang="en-GB" sz="1400" i="1">
                          <a:latin typeface="Cambria Math" panose="02040503050406030204" pitchFamily="18" charset="0"/>
                          <a:sym typeface="Wingdings" pitchFamily="2" charset="2"/>
                        </a:rPr>
                        <m:t>+4</m:t>
                      </m:r>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3</m:t>
                          </m:r>
                        </m:sup>
                      </m:sSup>
                      <m:d>
                        <m:dPr>
                          <m:ctrlPr>
                            <a:rPr lang="en-GB" sz="1400" i="1">
                              <a:latin typeface="Cambria Math" panose="02040503050406030204" pitchFamily="18" charset="0"/>
                              <a:sym typeface="Wingdings" pitchFamily="2" charset="2"/>
                            </a:rPr>
                          </m:ctrlPr>
                        </m:dPr>
                        <m:e>
                          <m:r>
                            <a:rPr lang="en-GB" sz="1400" i="1">
                              <a:latin typeface="Cambria Math" panose="02040503050406030204" pitchFamily="18" charset="0"/>
                              <a:sym typeface="Wingdings" pitchFamily="2" charset="2"/>
                            </a:rPr>
                            <m:t>1−</m:t>
                          </m:r>
                          <m:r>
                            <a:rPr lang="en-GB" sz="1400" i="1">
                              <a:latin typeface="Cambria Math" panose="02040503050406030204" pitchFamily="18" charset="0"/>
                              <a:sym typeface="Wingdings" pitchFamily="2" charset="2"/>
                            </a:rPr>
                            <m:t>𝑝</m:t>
                          </m:r>
                        </m:e>
                      </m:d>
                      <m:r>
                        <a:rPr lang="en-GB" sz="1400" i="1">
                          <a:latin typeface="Cambria Math" panose="02040503050406030204" pitchFamily="18" charset="0"/>
                          <a:sym typeface="Wingdings" pitchFamily="2" charset="2"/>
                        </a:rPr>
                        <m:t>+4</m:t>
                      </m:r>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2</m:t>
                          </m:r>
                        </m:sup>
                      </m:sSup>
                      <m:sSup>
                        <m:sSupPr>
                          <m:ctrlPr>
                            <a:rPr lang="en-GB" sz="1400" i="1">
                              <a:latin typeface="Cambria Math" panose="02040503050406030204" pitchFamily="18" charset="0"/>
                              <a:sym typeface="Wingdings" pitchFamily="2" charset="2"/>
                            </a:rPr>
                          </m:ctrlPr>
                        </m:sSupPr>
                        <m:e>
                          <m:d>
                            <m:dPr>
                              <m:ctrlPr>
                                <a:rPr lang="en-GB" sz="1400" i="1">
                                  <a:latin typeface="Cambria Math" panose="02040503050406030204" pitchFamily="18" charset="0"/>
                                  <a:sym typeface="Wingdings" pitchFamily="2" charset="2"/>
                                </a:rPr>
                              </m:ctrlPr>
                            </m:dPr>
                            <m:e>
                              <m:r>
                                <a:rPr lang="en-GB" sz="1400" i="1">
                                  <a:latin typeface="Cambria Math" panose="02040503050406030204" pitchFamily="18" charset="0"/>
                                  <a:sym typeface="Wingdings" pitchFamily="2" charset="2"/>
                                </a:rPr>
                                <m:t>1−</m:t>
                              </m:r>
                              <m:r>
                                <a:rPr lang="en-GB" sz="1400" i="1">
                                  <a:latin typeface="Cambria Math" panose="02040503050406030204" pitchFamily="18" charset="0"/>
                                  <a:sym typeface="Wingdings" pitchFamily="2" charset="2"/>
                                </a:rPr>
                                <m:t>𝑝</m:t>
                              </m:r>
                            </m:e>
                          </m:d>
                        </m:e>
                        <m:sup>
                          <m:r>
                            <a:rPr lang="en-GB" sz="1400" i="1">
                              <a:latin typeface="Cambria Math" panose="02040503050406030204" pitchFamily="18" charset="0"/>
                              <a:sym typeface="Wingdings" pitchFamily="2" charset="2"/>
                            </a:rPr>
                            <m:t>2</m:t>
                          </m:r>
                        </m:sup>
                      </m:sSup>
                      <m:r>
                        <a:rPr lang="en-GB" sz="1400" b="0" i="0" smtClean="0">
                          <a:latin typeface="Cambria Math" panose="02040503050406030204" pitchFamily="18" charset="0"/>
                          <a:sym typeface="Wingdings" pitchFamily="2" charset="2"/>
                        </a:rPr>
                        <m:t>=</m:t>
                      </m:r>
                    </m:oMath>
                  </m:oMathPara>
                </a14:m>
                <a:endParaRPr lang="en-GB" sz="1400" b="0" dirty="0">
                  <a:sym typeface="Wingdings" pitchFamily="2" charset="2"/>
                </a:endParaRPr>
              </a:p>
              <a:p>
                <a:pPr/>
                <a14:m>
                  <m:oMathPara xmlns:m="http://schemas.openxmlformats.org/officeDocument/2006/math">
                    <m:oMathParaPr>
                      <m:jc m:val="centerGroup"/>
                    </m:oMathParaPr>
                    <m:oMath xmlns:m="http://schemas.openxmlformats.org/officeDocument/2006/math">
                      <m:r>
                        <a:rPr lang="en-GB" sz="1400" i="1">
                          <a:latin typeface="Cambria Math" panose="02040503050406030204" pitchFamily="18" charset="0"/>
                          <a:sym typeface="Wingdings" pitchFamily="2" charset="2"/>
                        </a:rPr>
                        <m:t>=</m:t>
                      </m:r>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4</m:t>
                          </m:r>
                        </m:sup>
                      </m:sSup>
                      <m:r>
                        <a:rPr lang="en-GB" sz="1400" i="1">
                          <a:latin typeface="Cambria Math" panose="02040503050406030204" pitchFamily="18" charset="0"/>
                          <a:sym typeface="Wingdings" pitchFamily="2" charset="2"/>
                        </a:rPr>
                        <m:t>−4</m:t>
                      </m:r>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3</m:t>
                          </m:r>
                        </m:sup>
                      </m:sSup>
                      <m:r>
                        <a:rPr lang="en-GB" sz="1400" i="1">
                          <a:latin typeface="Cambria Math" panose="02040503050406030204" pitchFamily="18" charset="0"/>
                          <a:sym typeface="Wingdings" pitchFamily="2" charset="2"/>
                        </a:rPr>
                        <m:t>+4</m:t>
                      </m:r>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2</m:t>
                          </m:r>
                        </m:sup>
                      </m:sSup>
                    </m:oMath>
                  </m:oMathPara>
                </a14:m>
                <a:endParaRPr lang="en-GB" sz="1400" dirty="0">
                  <a:sym typeface="Wingdings" pitchFamily="2" charset="2"/>
                </a:endParaRPr>
              </a:p>
            </p:txBody>
          </p:sp>
        </mc:Choice>
        <mc:Fallback xmlns="">
          <p:sp>
            <p:nvSpPr>
              <p:cNvPr id="9" name="Rectangle 8">
                <a:extLst>
                  <a:ext uri="{FF2B5EF4-FFF2-40B4-BE49-F238E27FC236}">
                    <a16:creationId xmlns:a16="http://schemas.microsoft.com/office/drawing/2014/main" id="{E0467543-0FC8-C04C-87DF-FED5FFBC5355}"/>
                  </a:ext>
                </a:extLst>
              </p:cNvPr>
              <p:cNvSpPr>
                <a:spLocks noRot="1" noChangeAspect="1" noMove="1" noResize="1" noEditPoints="1" noAdjustHandles="1" noChangeArrowheads="1" noChangeShapeType="1" noTextEdit="1"/>
              </p:cNvSpPr>
              <p:nvPr/>
            </p:nvSpPr>
            <p:spPr>
              <a:xfrm>
                <a:off x="8620018" y="1872112"/>
                <a:ext cx="3339101" cy="1877437"/>
              </a:xfrm>
              <a:prstGeom prst="rect">
                <a:avLst/>
              </a:prstGeom>
              <a:blipFill>
                <a:blip r:embed="rId5"/>
                <a:stretch>
                  <a:fillRect l="-379" r="-1136"/>
                </a:stretch>
              </a:blipFill>
              <a:ln w="19050">
                <a:solidFill>
                  <a:schemeClr val="accent1"/>
                </a:solidFill>
              </a:ln>
            </p:spPr>
            <p:txBody>
              <a:bodyPr/>
              <a:lstStyle/>
              <a:p>
                <a:r>
                  <a:rPr lang="en-SI">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19DD1E8-AB86-9049-B754-C464BD6C2161}"/>
                  </a:ext>
                </a:extLst>
              </p:cNvPr>
              <p:cNvSpPr/>
              <p:nvPr/>
            </p:nvSpPr>
            <p:spPr>
              <a:xfrm>
                <a:off x="8620017" y="3884315"/>
                <a:ext cx="3339101" cy="1169551"/>
              </a:xfrm>
              <a:prstGeom prst="rect">
                <a:avLst/>
              </a:prstGeom>
              <a:ln w="19050">
                <a:solidFill>
                  <a:schemeClr val="accent1"/>
                </a:solidFill>
              </a:ln>
            </p:spPr>
            <p:txBody>
              <a:bodyPr wrap="square">
                <a:spAutoFit/>
              </a:bodyPr>
              <a:lstStyle/>
              <a:p>
                <a:r>
                  <a:rPr lang="en-GB" sz="1400" dirty="0">
                    <a:sym typeface="Wingdings" pitchFamily="2" charset="2"/>
                  </a:rPr>
                  <a:t>If we are only interested in either horizontal or vertical percolation, then the counting is different (only 2, not 4 configurations with 2 painted cells). The result is then </a:t>
                </a:r>
                <a14:m>
                  <m:oMath xmlns:m="http://schemas.openxmlformats.org/officeDocument/2006/math">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𝑃𝐸𝑅</m:t>
                        </m:r>
                      </m:sup>
                    </m:sSup>
                    <m:r>
                      <a:rPr lang="en-GB" sz="1400" i="1">
                        <a:latin typeface="Cambria Math" panose="02040503050406030204" pitchFamily="18" charset="0"/>
                        <a:sym typeface="Wingdings" pitchFamily="2" charset="2"/>
                      </a:rPr>
                      <m:t>=</m:t>
                    </m:r>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2</m:t>
                        </m:r>
                      </m:sup>
                    </m:sSup>
                    <m:d>
                      <m:dPr>
                        <m:ctrlPr>
                          <a:rPr lang="en-GB" sz="1400" i="1">
                            <a:latin typeface="Cambria Math" panose="02040503050406030204" pitchFamily="18" charset="0"/>
                            <a:sym typeface="Wingdings" pitchFamily="2" charset="2"/>
                          </a:rPr>
                        </m:ctrlPr>
                      </m:dPr>
                      <m:e>
                        <m:r>
                          <a:rPr lang="en-GB" sz="1400" i="1">
                            <a:latin typeface="Cambria Math" panose="02040503050406030204" pitchFamily="18" charset="0"/>
                            <a:sym typeface="Wingdings" pitchFamily="2" charset="2"/>
                          </a:rPr>
                          <m:t>2−</m:t>
                        </m:r>
                        <m:sSup>
                          <m:sSupPr>
                            <m:ctrlPr>
                              <a:rPr lang="en-GB" sz="1400" i="1">
                                <a:latin typeface="Cambria Math" panose="02040503050406030204" pitchFamily="18" charset="0"/>
                                <a:sym typeface="Wingdings" pitchFamily="2" charset="2"/>
                              </a:rPr>
                            </m:ctrlPr>
                          </m:sSupPr>
                          <m:e>
                            <m:r>
                              <a:rPr lang="en-GB" sz="1400" i="1">
                                <a:latin typeface="Cambria Math" panose="02040503050406030204" pitchFamily="18" charset="0"/>
                                <a:sym typeface="Wingdings" pitchFamily="2" charset="2"/>
                              </a:rPr>
                              <m:t>𝑝</m:t>
                            </m:r>
                          </m:e>
                          <m:sup>
                            <m:r>
                              <a:rPr lang="en-GB" sz="1400" i="1">
                                <a:latin typeface="Cambria Math" panose="02040503050406030204" pitchFamily="18" charset="0"/>
                                <a:sym typeface="Wingdings" pitchFamily="2" charset="2"/>
                              </a:rPr>
                              <m:t>2</m:t>
                            </m:r>
                          </m:sup>
                        </m:sSup>
                      </m:e>
                    </m:d>
                  </m:oMath>
                </a14:m>
                <a:endParaRPr lang="en-GB" sz="1400" dirty="0">
                  <a:sym typeface="Wingdings" pitchFamily="2" charset="2"/>
                </a:endParaRPr>
              </a:p>
            </p:txBody>
          </p:sp>
        </mc:Choice>
        <mc:Fallback xmlns="">
          <p:sp>
            <p:nvSpPr>
              <p:cNvPr id="10" name="Rectangle 9">
                <a:extLst>
                  <a:ext uri="{FF2B5EF4-FFF2-40B4-BE49-F238E27FC236}">
                    <a16:creationId xmlns:a16="http://schemas.microsoft.com/office/drawing/2014/main" id="{F19DD1E8-AB86-9049-B754-C464BD6C2161}"/>
                  </a:ext>
                </a:extLst>
              </p:cNvPr>
              <p:cNvSpPr>
                <a:spLocks noRot="1" noChangeAspect="1" noMove="1" noResize="1" noEditPoints="1" noAdjustHandles="1" noChangeArrowheads="1" noChangeShapeType="1" noTextEdit="1"/>
              </p:cNvSpPr>
              <p:nvPr/>
            </p:nvSpPr>
            <p:spPr>
              <a:xfrm>
                <a:off x="8620017" y="3884315"/>
                <a:ext cx="3339101" cy="1169551"/>
              </a:xfrm>
              <a:prstGeom prst="rect">
                <a:avLst/>
              </a:prstGeom>
              <a:blipFill>
                <a:blip r:embed="rId6"/>
                <a:stretch>
                  <a:fillRect l="-379" t="-1075" b="-4301"/>
                </a:stretch>
              </a:blipFill>
              <a:ln w="19050">
                <a:solidFill>
                  <a:schemeClr val="accent1"/>
                </a:solidFill>
              </a:ln>
            </p:spPr>
            <p:txBody>
              <a:bodyPr/>
              <a:lstStyle/>
              <a:p>
                <a:r>
                  <a:rPr lang="en-SI">
                    <a:noFill/>
                  </a:rPr>
                  <a:t> </a:t>
                </a:r>
              </a:p>
            </p:txBody>
          </p:sp>
        </mc:Fallback>
      </mc:AlternateContent>
      <p:cxnSp>
        <p:nvCxnSpPr>
          <p:cNvPr id="11" name="Straight Arrow Connector 10">
            <a:extLst>
              <a:ext uri="{FF2B5EF4-FFF2-40B4-BE49-F238E27FC236}">
                <a16:creationId xmlns:a16="http://schemas.microsoft.com/office/drawing/2014/main" id="{3CB40306-9EA5-BA4A-90E1-D8CEA9245F8B}"/>
              </a:ext>
            </a:extLst>
          </p:cNvPr>
          <p:cNvCxnSpPr>
            <a:cxnSpLocks/>
          </p:cNvCxnSpPr>
          <p:nvPr/>
        </p:nvCxnSpPr>
        <p:spPr>
          <a:xfrm>
            <a:off x="7715893" y="2204633"/>
            <a:ext cx="811658" cy="128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24F4653-3688-CB41-83C6-ABBFDE0B67D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41468" y="3604881"/>
            <a:ext cx="4989659" cy="3066561"/>
          </a:xfrm>
          <a:prstGeom prst="rect">
            <a:avLst/>
          </a:prstGeom>
        </p:spPr>
      </p:pic>
    </p:spTree>
    <p:extLst>
      <p:ext uri="{BB962C8B-B14F-4D97-AF65-F5344CB8AC3E}">
        <p14:creationId xmlns:p14="http://schemas.microsoft.com/office/powerpoint/2010/main" val="360318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pic>
        <p:nvPicPr>
          <p:cNvPr id="5" name="Picture 4">
            <a:extLst>
              <a:ext uri="{FF2B5EF4-FFF2-40B4-BE49-F238E27FC236}">
                <a16:creationId xmlns:a16="http://schemas.microsoft.com/office/drawing/2014/main" id="{CD0F1B8F-4867-1840-801F-67565E789F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8764"/>
          <a:stretch/>
        </p:blipFill>
        <p:spPr>
          <a:xfrm rot="5400000">
            <a:off x="3330221" y="-1973681"/>
            <a:ext cx="1133856" cy="6994136"/>
          </a:xfrm>
          <a:prstGeom prst="rect">
            <a:avLst/>
          </a:prstGeom>
        </p:spPr>
      </p:pic>
      <p:sp>
        <p:nvSpPr>
          <p:cNvPr id="3" name="Slide Number Placeholder 2">
            <a:extLst>
              <a:ext uri="{FF2B5EF4-FFF2-40B4-BE49-F238E27FC236}">
                <a16:creationId xmlns:a16="http://schemas.microsoft.com/office/drawing/2014/main" id="{FA410C7F-BD9B-D067-80C7-5943737D22B9}"/>
              </a:ext>
            </a:extLst>
          </p:cNvPr>
          <p:cNvSpPr>
            <a:spLocks noGrp="1"/>
          </p:cNvSpPr>
          <p:nvPr>
            <p:ph type="sldNum" sz="quarter" idx="12"/>
          </p:nvPr>
        </p:nvSpPr>
        <p:spPr/>
        <p:txBody>
          <a:bodyPr/>
          <a:lstStyle/>
          <a:p>
            <a:fld id="{9C500B1B-5A23-E34C-AFD7-F809790A889D}" type="slidenum">
              <a:rPr lang="en-SI" smtClean="0"/>
              <a:t>31</a:t>
            </a:fld>
            <a:endParaRPr lang="en-SI"/>
          </a:p>
        </p:txBody>
      </p:sp>
    </p:spTree>
    <p:extLst>
      <p:ext uri="{BB962C8B-B14F-4D97-AF65-F5344CB8AC3E}">
        <p14:creationId xmlns:p14="http://schemas.microsoft.com/office/powerpoint/2010/main" val="797505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pic>
        <p:nvPicPr>
          <p:cNvPr id="5" name="Picture 4">
            <a:extLst>
              <a:ext uri="{FF2B5EF4-FFF2-40B4-BE49-F238E27FC236}">
                <a16:creationId xmlns:a16="http://schemas.microsoft.com/office/drawing/2014/main" id="{CD0F1B8F-4867-1840-801F-67565E789F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8764"/>
          <a:stretch/>
        </p:blipFill>
        <p:spPr>
          <a:xfrm rot="5400000">
            <a:off x="3330221" y="-1973681"/>
            <a:ext cx="1133856" cy="6994136"/>
          </a:xfrm>
          <a:prstGeom prst="rect">
            <a:avLst/>
          </a:prstGeom>
        </p:spPr>
      </p:pic>
      <p:sp>
        <p:nvSpPr>
          <p:cNvPr id="6" name="Right Arrow Callout 5">
            <a:extLst>
              <a:ext uri="{FF2B5EF4-FFF2-40B4-BE49-F238E27FC236}">
                <a16:creationId xmlns:a16="http://schemas.microsoft.com/office/drawing/2014/main" id="{DE6F1B7F-AD0C-E441-AA05-A2924619D012}"/>
              </a:ext>
            </a:extLst>
          </p:cNvPr>
          <p:cNvSpPr/>
          <p:nvPr/>
        </p:nvSpPr>
        <p:spPr>
          <a:xfrm rot="1656341">
            <a:off x="1600614" y="321826"/>
            <a:ext cx="2898648" cy="1243584"/>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Pauli exclusion principle</a:t>
            </a:r>
          </a:p>
        </p:txBody>
      </p:sp>
      <p:sp>
        <p:nvSpPr>
          <p:cNvPr id="9" name="Left Arrow Callout 8">
            <a:extLst>
              <a:ext uri="{FF2B5EF4-FFF2-40B4-BE49-F238E27FC236}">
                <a16:creationId xmlns:a16="http://schemas.microsoft.com/office/drawing/2014/main" id="{340B48FA-D853-C64B-B8DA-F4ACD970302C}"/>
              </a:ext>
            </a:extLst>
          </p:cNvPr>
          <p:cNvSpPr/>
          <p:nvPr/>
        </p:nvSpPr>
        <p:spPr>
          <a:xfrm rot="20936534">
            <a:off x="5977025" y="786977"/>
            <a:ext cx="3185160" cy="740664"/>
          </a:xfrm>
          <a:prstGeom prst="leftArrowCallout">
            <a:avLst>
              <a:gd name="adj1" fmla="val 25000"/>
              <a:gd name="adj2" fmla="val 25000"/>
              <a:gd name="adj3" fmla="val 25000"/>
              <a:gd name="adj4" fmla="val 82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Van der Waals fluctuation forces</a:t>
            </a:r>
          </a:p>
        </p:txBody>
      </p:sp>
      <p:sp>
        <p:nvSpPr>
          <p:cNvPr id="3" name="Slide Number Placeholder 2">
            <a:extLst>
              <a:ext uri="{FF2B5EF4-FFF2-40B4-BE49-F238E27FC236}">
                <a16:creationId xmlns:a16="http://schemas.microsoft.com/office/drawing/2014/main" id="{8D7CA29B-C455-17DA-4AE6-8A0D575DC441}"/>
              </a:ext>
            </a:extLst>
          </p:cNvPr>
          <p:cNvSpPr>
            <a:spLocks noGrp="1"/>
          </p:cNvSpPr>
          <p:nvPr>
            <p:ph type="sldNum" sz="quarter" idx="12"/>
          </p:nvPr>
        </p:nvSpPr>
        <p:spPr/>
        <p:txBody>
          <a:bodyPr/>
          <a:lstStyle/>
          <a:p>
            <a:fld id="{9C500B1B-5A23-E34C-AFD7-F809790A889D}" type="slidenum">
              <a:rPr lang="en-SI" smtClean="0"/>
              <a:t>32</a:t>
            </a:fld>
            <a:endParaRPr lang="en-SI"/>
          </a:p>
        </p:txBody>
      </p:sp>
    </p:spTree>
    <p:extLst>
      <p:ext uri="{BB962C8B-B14F-4D97-AF65-F5344CB8AC3E}">
        <p14:creationId xmlns:p14="http://schemas.microsoft.com/office/powerpoint/2010/main" val="228076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pic>
        <p:nvPicPr>
          <p:cNvPr id="3" name="Picture 2">
            <a:extLst>
              <a:ext uri="{FF2B5EF4-FFF2-40B4-BE49-F238E27FC236}">
                <a16:creationId xmlns:a16="http://schemas.microsoft.com/office/drawing/2014/main" id="{6BCDDC15-223C-D546-8515-507CFC65FA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62843"/>
          <a:stretch/>
        </p:blipFill>
        <p:spPr>
          <a:xfrm rot="5400000">
            <a:off x="4522951" y="66424"/>
            <a:ext cx="4480837" cy="8680421"/>
          </a:xfrm>
          <a:prstGeom prst="rect">
            <a:avLst/>
          </a:prstGeom>
        </p:spPr>
      </p:pic>
      <p:pic>
        <p:nvPicPr>
          <p:cNvPr id="5" name="Picture 4">
            <a:extLst>
              <a:ext uri="{FF2B5EF4-FFF2-40B4-BE49-F238E27FC236}">
                <a16:creationId xmlns:a16="http://schemas.microsoft.com/office/drawing/2014/main" id="{CD0F1B8F-4867-1840-801F-67565E789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88764"/>
          <a:stretch/>
        </p:blipFill>
        <p:spPr>
          <a:xfrm rot="5400000">
            <a:off x="3330221" y="-1973681"/>
            <a:ext cx="1133856" cy="6994136"/>
          </a:xfrm>
          <a:prstGeom prst="rect">
            <a:avLst/>
          </a:prstGeom>
        </p:spPr>
      </p:pic>
      <p:sp>
        <p:nvSpPr>
          <p:cNvPr id="6" name="Right Arrow Callout 5">
            <a:extLst>
              <a:ext uri="{FF2B5EF4-FFF2-40B4-BE49-F238E27FC236}">
                <a16:creationId xmlns:a16="http://schemas.microsoft.com/office/drawing/2014/main" id="{DE6F1B7F-AD0C-E441-AA05-A2924619D012}"/>
              </a:ext>
            </a:extLst>
          </p:cNvPr>
          <p:cNvSpPr/>
          <p:nvPr/>
        </p:nvSpPr>
        <p:spPr>
          <a:xfrm rot="1656341">
            <a:off x="1600614" y="321826"/>
            <a:ext cx="2898648" cy="1243584"/>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Pauli exclusion principle</a:t>
            </a:r>
          </a:p>
        </p:txBody>
      </p:sp>
      <p:sp>
        <p:nvSpPr>
          <p:cNvPr id="9" name="Left Arrow Callout 8">
            <a:extLst>
              <a:ext uri="{FF2B5EF4-FFF2-40B4-BE49-F238E27FC236}">
                <a16:creationId xmlns:a16="http://schemas.microsoft.com/office/drawing/2014/main" id="{340B48FA-D853-C64B-B8DA-F4ACD970302C}"/>
              </a:ext>
            </a:extLst>
          </p:cNvPr>
          <p:cNvSpPr/>
          <p:nvPr/>
        </p:nvSpPr>
        <p:spPr>
          <a:xfrm rot="20936534">
            <a:off x="5977025" y="786977"/>
            <a:ext cx="3185160" cy="740664"/>
          </a:xfrm>
          <a:prstGeom prst="leftArrowCallout">
            <a:avLst>
              <a:gd name="adj1" fmla="val 25000"/>
              <a:gd name="adj2" fmla="val 25000"/>
              <a:gd name="adj3" fmla="val 25000"/>
              <a:gd name="adj4" fmla="val 82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Van der Waals fluctuation forces</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E1BFFAA-C41C-414C-8B2B-095F60634E67}"/>
                  </a:ext>
                </a:extLst>
              </p14:cNvPr>
              <p14:cNvContentPartPr/>
              <p14:nvPr/>
            </p14:nvContentPartPr>
            <p14:xfrm>
              <a:off x="3018168" y="2659896"/>
              <a:ext cx="2319840" cy="1531080"/>
            </p14:xfrm>
          </p:contentPart>
        </mc:Choice>
        <mc:Fallback xmlns="">
          <p:pic>
            <p:nvPicPr>
              <p:cNvPr id="12" name="Ink 11">
                <a:extLst>
                  <a:ext uri="{FF2B5EF4-FFF2-40B4-BE49-F238E27FC236}">
                    <a16:creationId xmlns:a16="http://schemas.microsoft.com/office/drawing/2014/main" id="{9E1BFFAA-C41C-414C-8B2B-095F60634E67}"/>
                  </a:ext>
                </a:extLst>
              </p:cNvPr>
              <p:cNvPicPr/>
              <p:nvPr/>
            </p:nvPicPr>
            <p:blipFill>
              <a:blip r:embed="rId5"/>
              <a:stretch>
                <a:fillRect/>
              </a:stretch>
            </p:blipFill>
            <p:spPr>
              <a:xfrm>
                <a:off x="2964528" y="2551896"/>
                <a:ext cx="2427480" cy="174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05285B42-C388-9847-BF44-E0EB0A48E074}"/>
                  </a:ext>
                </a:extLst>
              </p14:cNvPr>
              <p14:cNvContentPartPr/>
              <p14:nvPr/>
            </p14:nvContentPartPr>
            <p14:xfrm>
              <a:off x="6040728" y="4552776"/>
              <a:ext cx="4624560" cy="1583280"/>
            </p14:xfrm>
          </p:contentPart>
        </mc:Choice>
        <mc:Fallback xmlns="">
          <p:pic>
            <p:nvPicPr>
              <p:cNvPr id="13" name="Ink 12">
                <a:extLst>
                  <a:ext uri="{FF2B5EF4-FFF2-40B4-BE49-F238E27FC236}">
                    <a16:creationId xmlns:a16="http://schemas.microsoft.com/office/drawing/2014/main" id="{05285B42-C388-9847-BF44-E0EB0A48E074}"/>
                  </a:ext>
                </a:extLst>
              </p:cNvPr>
              <p:cNvPicPr/>
              <p:nvPr/>
            </p:nvPicPr>
            <p:blipFill>
              <a:blip r:embed="rId7"/>
              <a:stretch>
                <a:fillRect/>
              </a:stretch>
            </p:blipFill>
            <p:spPr>
              <a:xfrm>
                <a:off x="5987088" y="4445136"/>
                <a:ext cx="4732200" cy="1798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D1004449-6EDB-5F46-9DE9-83F398469D12}"/>
                  </a:ext>
                </a:extLst>
              </p14:cNvPr>
              <p14:cNvContentPartPr/>
              <p14:nvPr/>
            </p14:nvContentPartPr>
            <p14:xfrm>
              <a:off x="6261408" y="5033376"/>
              <a:ext cx="4336200" cy="738000"/>
            </p14:xfrm>
          </p:contentPart>
        </mc:Choice>
        <mc:Fallback xmlns="">
          <p:pic>
            <p:nvPicPr>
              <p:cNvPr id="14" name="Ink 13">
                <a:extLst>
                  <a:ext uri="{FF2B5EF4-FFF2-40B4-BE49-F238E27FC236}">
                    <a16:creationId xmlns:a16="http://schemas.microsoft.com/office/drawing/2014/main" id="{D1004449-6EDB-5F46-9DE9-83F398469D12}"/>
                  </a:ext>
                </a:extLst>
              </p:cNvPr>
              <p:cNvPicPr/>
              <p:nvPr/>
            </p:nvPicPr>
            <p:blipFill>
              <a:blip r:embed="rId9"/>
              <a:stretch>
                <a:fillRect/>
              </a:stretch>
            </p:blipFill>
            <p:spPr>
              <a:xfrm>
                <a:off x="6171408" y="4853376"/>
                <a:ext cx="4515840" cy="1097640"/>
              </a:xfrm>
              <a:prstGeom prst="rect">
                <a:avLst/>
              </a:prstGeom>
            </p:spPr>
          </p:pic>
        </mc:Fallback>
      </mc:AlternateContent>
      <p:sp>
        <p:nvSpPr>
          <p:cNvPr id="7" name="Slide Number Placeholder 6">
            <a:extLst>
              <a:ext uri="{FF2B5EF4-FFF2-40B4-BE49-F238E27FC236}">
                <a16:creationId xmlns:a16="http://schemas.microsoft.com/office/drawing/2014/main" id="{BE7C92C3-0757-4FAC-0B22-EED47EE710B2}"/>
              </a:ext>
            </a:extLst>
          </p:cNvPr>
          <p:cNvSpPr>
            <a:spLocks noGrp="1"/>
          </p:cNvSpPr>
          <p:nvPr>
            <p:ph type="sldNum" sz="quarter" idx="12"/>
          </p:nvPr>
        </p:nvSpPr>
        <p:spPr/>
        <p:txBody>
          <a:bodyPr/>
          <a:lstStyle/>
          <a:p>
            <a:fld id="{9C500B1B-5A23-E34C-AFD7-F809790A889D}" type="slidenum">
              <a:rPr lang="en-SI" smtClean="0"/>
              <a:t>33</a:t>
            </a:fld>
            <a:endParaRPr lang="en-SI"/>
          </a:p>
        </p:txBody>
      </p:sp>
    </p:spTree>
    <p:extLst>
      <p:ext uri="{BB962C8B-B14F-4D97-AF65-F5344CB8AC3E}">
        <p14:creationId xmlns:p14="http://schemas.microsoft.com/office/powerpoint/2010/main" val="2880457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pic>
        <p:nvPicPr>
          <p:cNvPr id="7" name="Picture 6">
            <a:extLst>
              <a:ext uri="{FF2B5EF4-FFF2-40B4-BE49-F238E27FC236}">
                <a16:creationId xmlns:a16="http://schemas.microsoft.com/office/drawing/2014/main" id="{9D884633-77AC-DD4E-8641-D55D241541D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140" r="28016"/>
          <a:stretch/>
        </p:blipFill>
        <p:spPr>
          <a:xfrm rot="5400000">
            <a:off x="3431300" y="-767146"/>
            <a:ext cx="3927519" cy="811357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4606319-315F-1C4C-A94A-8A3C9066E4FB}"/>
                  </a:ext>
                </a:extLst>
              </p14:cNvPr>
              <p14:cNvContentPartPr/>
              <p14:nvPr/>
            </p14:nvContentPartPr>
            <p14:xfrm>
              <a:off x="2474568" y="3697776"/>
              <a:ext cx="6844680" cy="1492920"/>
            </p14:xfrm>
          </p:contentPart>
        </mc:Choice>
        <mc:Fallback xmlns="">
          <p:pic>
            <p:nvPicPr>
              <p:cNvPr id="2" name="Ink 1">
                <a:extLst>
                  <a:ext uri="{FF2B5EF4-FFF2-40B4-BE49-F238E27FC236}">
                    <a16:creationId xmlns:a16="http://schemas.microsoft.com/office/drawing/2014/main" id="{24606319-315F-1C4C-A94A-8A3C9066E4FB}"/>
                  </a:ext>
                </a:extLst>
              </p:cNvPr>
              <p:cNvPicPr/>
              <p:nvPr/>
            </p:nvPicPr>
            <p:blipFill>
              <a:blip r:embed="rId4"/>
              <a:stretch>
                <a:fillRect/>
              </a:stretch>
            </p:blipFill>
            <p:spPr>
              <a:xfrm>
                <a:off x="2420928" y="3590136"/>
                <a:ext cx="6952320" cy="170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E963201-4A77-8649-B500-A713E3C81BF6}"/>
                  </a:ext>
                </a:extLst>
              </p14:cNvPr>
              <p14:cNvContentPartPr/>
              <p14:nvPr/>
            </p14:nvContentPartPr>
            <p14:xfrm>
              <a:off x="2682648" y="1633896"/>
              <a:ext cx="3081600" cy="88920"/>
            </p14:xfrm>
          </p:contentPart>
        </mc:Choice>
        <mc:Fallback xmlns="">
          <p:pic>
            <p:nvPicPr>
              <p:cNvPr id="8" name="Ink 7">
                <a:extLst>
                  <a:ext uri="{FF2B5EF4-FFF2-40B4-BE49-F238E27FC236}">
                    <a16:creationId xmlns:a16="http://schemas.microsoft.com/office/drawing/2014/main" id="{5E963201-4A77-8649-B500-A713E3C81BF6}"/>
                  </a:ext>
                </a:extLst>
              </p:cNvPr>
              <p:cNvPicPr/>
              <p:nvPr/>
            </p:nvPicPr>
            <p:blipFill>
              <a:blip r:embed="rId6"/>
              <a:stretch>
                <a:fillRect/>
              </a:stretch>
            </p:blipFill>
            <p:spPr>
              <a:xfrm>
                <a:off x="2593008" y="1454256"/>
                <a:ext cx="32612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8D500F9-F362-6E44-80E6-76B9306B5483}"/>
                  </a:ext>
                </a:extLst>
              </p14:cNvPr>
              <p14:cNvContentPartPr/>
              <p14:nvPr/>
            </p14:nvContentPartPr>
            <p14:xfrm>
              <a:off x="6656328" y="2198736"/>
              <a:ext cx="487440" cy="29520"/>
            </p14:xfrm>
          </p:contentPart>
        </mc:Choice>
        <mc:Fallback xmlns="">
          <p:pic>
            <p:nvPicPr>
              <p:cNvPr id="9" name="Ink 8">
                <a:extLst>
                  <a:ext uri="{FF2B5EF4-FFF2-40B4-BE49-F238E27FC236}">
                    <a16:creationId xmlns:a16="http://schemas.microsoft.com/office/drawing/2014/main" id="{D8D500F9-F362-6E44-80E6-76B9306B5483}"/>
                  </a:ext>
                </a:extLst>
              </p:cNvPr>
              <p:cNvPicPr/>
              <p:nvPr/>
            </p:nvPicPr>
            <p:blipFill>
              <a:blip r:embed="rId8"/>
              <a:stretch>
                <a:fillRect/>
              </a:stretch>
            </p:blipFill>
            <p:spPr>
              <a:xfrm>
                <a:off x="6566688" y="2018736"/>
                <a:ext cx="6670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26A758B-D50E-3740-8B47-426ED079DDDA}"/>
                  </a:ext>
                </a:extLst>
              </p14:cNvPr>
              <p14:cNvContentPartPr/>
              <p14:nvPr/>
            </p14:nvContentPartPr>
            <p14:xfrm>
              <a:off x="4895928" y="2791296"/>
              <a:ext cx="550440" cy="48600"/>
            </p14:xfrm>
          </p:contentPart>
        </mc:Choice>
        <mc:Fallback xmlns="">
          <p:pic>
            <p:nvPicPr>
              <p:cNvPr id="10" name="Ink 9">
                <a:extLst>
                  <a:ext uri="{FF2B5EF4-FFF2-40B4-BE49-F238E27FC236}">
                    <a16:creationId xmlns:a16="http://schemas.microsoft.com/office/drawing/2014/main" id="{E26A758B-D50E-3740-8B47-426ED079DDDA}"/>
                  </a:ext>
                </a:extLst>
              </p:cNvPr>
              <p:cNvPicPr/>
              <p:nvPr/>
            </p:nvPicPr>
            <p:blipFill>
              <a:blip r:embed="rId10"/>
              <a:stretch>
                <a:fillRect/>
              </a:stretch>
            </p:blipFill>
            <p:spPr>
              <a:xfrm>
                <a:off x="4805928" y="2611296"/>
                <a:ext cx="73008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09AD1270-3AE8-2C48-9A8D-7253D84A8F07}"/>
                  </a:ext>
                </a:extLst>
              </p14:cNvPr>
              <p14:cNvContentPartPr/>
              <p14:nvPr/>
            </p14:nvContentPartPr>
            <p14:xfrm>
              <a:off x="6629328" y="2777616"/>
              <a:ext cx="600840" cy="15840"/>
            </p14:xfrm>
          </p:contentPart>
        </mc:Choice>
        <mc:Fallback xmlns="">
          <p:pic>
            <p:nvPicPr>
              <p:cNvPr id="11" name="Ink 10">
                <a:extLst>
                  <a:ext uri="{FF2B5EF4-FFF2-40B4-BE49-F238E27FC236}">
                    <a16:creationId xmlns:a16="http://schemas.microsoft.com/office/drawing/2014/main" id="{09AD1270-3AE8-2C48-9A8D-7253D84A8F07}"/>
                  </a:ext>
                </a:extLst>
              </p:cNvPr>
              <p:cNvPicPr/>
              <p:nvPr/>
            </p:nvPicPr>
            <p:blipFill>
              <a:blip r:embed="rId12"/>
              <a:stretch>
                <a:fillRect/>
              </a:stretch>
            </p:blipFill>
            <p:spPr>
              <a:xfrm>
                <a:off x="6539328" y="2597616"/>
                <a:ext cx="7804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E942C69C-5BD7-3248-A0CE-5AE042CC53D5}"/>
                  </a:ext>
                </a:extLst>
              </p14:cNvPr>
              <p14:cNvContentPartPr/>
              <p14:nvPr/>
            </p14:nvContentPartPr>
            <p14:xfrm>
              <a:off x="3765168" y="3381336"/>
              <a:ext cx="909000" cy="92880"/>
            </p14:xfrm>
          </p:contentPart>
        </mc:Choice>
        <mc:Fallback xmlns="">
          <p:pic>
            <p:nvPicPr>
              <p:cNvPr id="12" name="Ink 11">
                <a:extLst>
                  <a:ext uri="{FF2B5EF4-FFF2-40B4-BE49-F238E27FC236}">
                    <a16:creationId xmlns:a16="http://schemas.microsoft.com/office/drawing/2014/main" id="{E942C69C-5BD7-3248-A0CE-5AE042CC53D5}"/>
                  </a:ext>
                </a:extLst>
              </p:cNvPr>
              <p:cNvPicPr/>
              <p:nvPr/>
            </p:nvPicPr>
            <p:blipFill>
              <a:blip r:embed="rId14"/>
              <a:stretch>
                <a:fillRect/>
              </a:stretch>
            </p:blipFill>
            <p:spPr>
              <a:xfrm>
                <a:off x="3675168" y="3201336"/>
                <a:ext cx="108864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20378291-688C-3A42-BEE5-D027FE5C1031}"/>
                  </a:ext>
                </a:extLst>
              </p14:cNvPr>
              <p14:cNvContentPartPr/>
              <p14:nvPr/>
            </p14:nvContentPartPr>
            <p14:xfrm>
              <a:off x="4938408" y="3319056"/>
              <a:ext cx="958680" cy="39600"/>
            </p14:xfrm>
          </p:contentPart>
        </mc:Choice>
        <mc:Fallback xmlns="">
          <p:pic>
            <p:nvPicPr>
              <p:cNvPr id="13" name="Ink 12">
                <a:extLst>
                  <a:ext uri="{FF2B5EF4-FFF2-40B4-BE49-F238E27FC236}">
                    <a16:creationId xmlns:a16="http://schemas.microsoft.com/office/drawing/2014/main" id="{20378291-688C-3A42-BEE5-D027FE5C1031}"/>
                  </a:ext>
                </a:extLst>
              </p:cNvPr>
              <p:cNvPicPr/>
              <p:nvPr/>
            </p:nvPicPr>
            <p:blipFill>
              <a:blip r:embed="rId16"/>
              <a:stretch>
                <a:fillRect/>
              </a:stretch>
            </p:blipFill>
            <p:spPr>
              <a:xfrm>
                <a:off x="4848408" y="3139416"/>
                <a:ext cx="11383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56003B68-1ED7-9547-83AA-812634218C7F}"/>
                  </a:ext>
                </a:extLst>
              </p14:cNvPr>
              <p14:cNvContentPartPr/>
              <p14:nvPr/>
            </p14:nvContentPartPr>
            <p14:xfrm>
              <a:off x="5523048" y="4614696"/>
              <a:ext cx="2435760" cy="124560"/>
            </p14:xfrm>
          </p:contentPart>
        </mc:Choice>
        <mc:Fallback xmlns="">
          <p:pic>
            <p:nvPicPr>
              <p:cNvPr id="14" name="Ink 13">
                <a:extLst>
                  <a:ext uri="{FF2B5EF4-FFF2-40B4-BE49-F238E27FC236}">
                    <a16:creationId xmlns:a16="http://schemas.microsoft.com/office/drawing/2014/main" id="{56003B68-1ED7-9547-83AA-812634218C7F}"/>
                  </a:ext>
                </a:extLst>
              </p:cNvPr>
              <p:cNvPicPr/>
              <p:nvPr/>
            </p:nvPicPr>
            <p:blipFill>
              <a:blip r:embed="rId18"/>
              <a:stretch>
                <a:fillRect/>
              </a:stretch>
            </p:blipFill>
            <p:spPr>
              <a:xfrm>
                <a:off x="5433048" y="4435056"/>
                <a:ext cx="2615400" cy="484200"/>
              </a:xfrm>
              <a:prstGeom prst="rect">
                <a:avLst/>
              </a:prstGeom>
            </p:spPr>
          </p:pic>
        </mc:Fallback>
      </mc:AlternateContent>
      <p:sp>
        <p:nvSpPr>
          <p:cNvPr id="5" name="Slide Number Placeholder 4">
            <a:extLst>
              <a:ext uri="{FF2B5EF4-FFF2-40B4-BE49-F238E27FC236}">
                <a16:creationId xmlns:a16="http://schemas.microsoft.com/office/drawing/2014/main" id="{3EA28B79-50E3-5A8E-45E3-4FB3B22EA58A}"/>
              </a:ext>
            </a:extLst>
          </p:cNvPr>
          <p:cNvSpPr>
            <a:spLocks noGrp="1"/>
          </p:cNvSpPr>
          <p:nvPr>
            <p:ph type="sldNum" sz="quarter" idx="12"/>
          </p:nvPr>
        </p:nvSpPr>
        <p:spPr/>
        <p:txBody>
          <a:bodyPr/>
          <a:lstStyle/>
          <a:p>
            <a:fld id="{9C500B1B-5A23-E34C-AFD7-F809790A889D}" type="slidenum">
              <a:rPr lang="en-SI" smtClean="0"/>
              <a:t>34</a:t>
            </a:fld>
            <a:endParaRPr lang="en-SI"/>
          </a:p>
        </p:txBody>
      </p:sp>
    </p:spTree>
    <p:extLst>
      <p:ext uri="{BB962C8B-B14F-4D97-AF65-F5344CB8AC3E}">
        <p14:creationId xmlns:p14="http://schemas.microsoft.com/office/powerpoint/2010/main" val="4031010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BB179EE-5112-0E43-AB8B-F8133EF89E97}"/>
                  </a:ext>
                </a:extLst>
              </p:cNvPr>
              <p:cNvSpPr txBox="1"/>
              <p:nvPr/>
            </p:nvSpPr>
            <p:spPr>
              <a:xfrm>
                <a:off x="620231" y="564802"/>
                <a:ext cx="10951538" cy="6045950"/>
              </a:xfrm>
              <a:prstGeom prst="rect">
                <a:avLst/>
              </a:prstGeom>
              <a:noFill/>
            </p:spPr>
            <p:txBody>
              <a:bodyPr wrap="square" rtlCol="0">
                <a:spAutoFit/>
              </a:bodyPr>
              <a:lstStyle/>
              <a:p>
                <a:r>
                  <a:rPr lang="en-GB" dirty="0"/>
                  <a:t>Recap: we want to model a system of </a:t>
                </a:r>
                <a14:m>
                  <m:oMath xmlns:m="http://schemas.openxmlformats.org/officeDocument/2006/math">
                    <m:r>
                      <a:rPr lang="en-GB" b="0" i="1" smtClean="0">
                        <a:latin typeface="Cambria Math" panose="02040503050406030204" pitchFamily="18" charset="0"/>
                      </a:rPr>
                      <m:t>𝑁</m:t>
                    </m:r>
                  </m:oMath>
                </a14:m>
                <a:r>
                  <a:rPr lang="en-GB" dirty="0"/>
                  <a:t> particles in a simulation box </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𝐿</m:t>
                        </m:r>
                      </m:e>
                      <m:sup>
                        <m:r>
                          <a:rPr lang="en-GB" b="0" i="1" smtClean="0">
                            <a:latin typeface="Cambria Math" panose="02040503050406030204" pitchFamily="18" charset="0"/>
                          </a:rPr>
                          <m:t>𝑑</m:t>
                        </m:r>
                      </m:sup>
                    </m:sSup>
                  </m:oMath>
                </a14:m>
                <a:r>
                  <a:rPr lang="en-GB" dirty="0"/>
                  <a:t> (</a:t>
                </a:r>
                <a14:m>
                  <m:oMath xmlns:m="http://schemas.openxmlformats.org/officeDocument/2006/math">
                    <m:r>
                      <a:rPr lang="en-GB" b="0" i="1" dirty="0" smtClean="0">
                        <a:latin typeface="Cambria Math" panose="02040503050406030204" pitchFamily="18" charset="0"/>
                      </a:rPr>
                      <m:t>𝑑</m:t>
                    </m:r>
                  </m:oMath>
                </a14:m>
                <a:r>
                  <a:rPr lang="en-GB" dirty="0"/>
                  <a:t> is the dimensionality of the problem).</a:t>
                </a:r>
              </a:p>
              <a:p>
                <a:r>
                  <a:rPr lang="en-GB" dirty="0"/>
                  <a:t>The major computational challenges are:</a:t>
                </a:r>
              </a:p>
              <a:p>
                <a:endParaRPr lang="en-GB" sz="900" dirty="0"/>
              </a:p>
              <a:p>
                <a:r>
                  <a:rPr lang="en-GB" b="1" dirty="0">
                    <a:solidFill>
                      <a:srgbClr val="FF0000"/>
                    </a:solidFill>
                  </a:rPr>
                  <a:t>INTERACTIONS.</a:t>
                </a:r>
                <a:r>
                  <a:rPr lang="en-GB" dirty="0"/>
                  <a:t> </a:t>
                </a:r>
                <a:r>
                  <a:rPr lang="en-GB" sz="1400" dirty="0"/>
                  <a:t>Evaluating the interaction potential or the forces between particles. This is very often the most time consuming part of the simulation. Therefore, it is important to do it efficiently. The evaluation of the interactions is particularly complicated when the interactions are </a:t>
                </a:r>
                <a:r>
                  <a:rPr lang="en-GB" sz="1400" b="1" dirty="0"/>
                  <a:t>many-body </a:t>
                </a:r>
                <a:r>
                  <a:rPr lang="en-GB" sz="1400" dirty="0"/>
                  <a:t>in nature. Sometimes - in such cases - it is convenient to describe the interactions in a field formalism and obtain the result by solving </a:t>
                </a:r>
                <a:r>
                  <a:rPr lang="en-GB" sz="1400" b="1" dirty="0"/>
                  <a:t>partial differential equations</a:t>
                </a:r>
                <a:r>
                  <a:rPr lang="en-GB" sz="1400" dirty="0"/>
                  <a:t>. Most of the times in molecular simulations of particulate matter the assumption of </a:t>
                </a:r>
                <a:r>
                  <a:rPr lang="en-GB" sz="1400" b="1" dirty="0"/>
                  <a:t>pairwise additivity </a:t>
                </a:r>
                <a:r>
                  <a:rPr lang="en-GB" sz="1400" dirty="0"/>
                  <a:t>is used. Then, the interaction energy is</a:t>
                </a:r>
              </a:p>
              <a:p>
                <a:pP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GB" sz="1400" b="0" i="1" smtClean="0">
                              <a:latin typeface="Cambria Math" panose="02040503050406030204" pitchFamily="18" charset="0"/>
                            </a:rPr>
                            <m:t>𝑈</m:t>
                          </m:r>
                        </m:e>
                        <m:sup>
                          <m:r>
                            <a:rPr lang="en-GB" sz="1400" b="0" i="1" smtClean="0">
                              <a:latin typeface="Cambria Math" panose="02040503050406030204" pitchFamily="18" charset="0"/>
                            </a:rPr>
                            <m:t>𝑡𝑜𝑡</m:t>
                          </m:r>
                        </m:sup>
                      </m:sSup>
                      <m:r>
                        <a:rPr lang="en-GB" sz="1400" b="0" i="1" smtClean="0">
                          <a:latin typeface="Cambria Math" panose="02040503050406030204" pitchFamily="18" charset="0"/>
                        </a:rPr>
                        <m:t>=</m:t>
                      </m:r>
                      <m:nary>
                        <m:naryPr>
                          <m:chr m:val="∑"/>
                          <m:supHide m:val="on"/>
                          <m:ctrlPr>
                            <a:rPr lang="en-GB" sz="1400" b="0" i="1" smtClean="0">
                              <a:latin typeface="Cambria Math" panose="02040503050406030204" pitchFamily="18" charset="0"/>
                            </a:rPr>
                          </m:ctrlPr>
                        </m:naryPr>
                        <m:sub>
                          <m:r>
                            <m:rPr>
                              <m:brk m:alnAt="7"/>
                            </m:rPr>
                            <a:rPr lang="en-GB" sz="1400" b="0" i="1" smtClean="0">
                              <a:latin typeface="Cambria Math" panose="02040503050406030204" pitchFamily="18" charset="0"/>
                            </a:rPr>
                            <m:t>𝑖</m:t>
                          </m:r>
                          <m:r>
                            <a:rPr lang="en-GB" sz="1400" b="0" i="1" smtClean="0">
                              <a:latin typeface="Cambria Math" panose="02040503050406030204" pitchFamily="18" charset="0"/>
                            </a:rPr>
                            <m:t>&lt;</m:t>
                          </m:r>
                          <m:r>
                            <a:rPr lang="en-GB" sz="1400" b="0" i="1" smtClean="0">
                              <a:latin typeface="Cambria Math" panose="02040503050406030204" pitchFamily="18" charset="0"/>
                            </a:rPr>
                            <m:t>𝑗</m:t>
                          </m:r>
                        </m:sub>
                        <m:sup/>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𝑈</m:t>
                              </m:r>
                            </m:e>
                            <m:sub>
                              <m:r>
                                <a:rPr lang="en-GB" sz="1400" b="0" i="1" smtClean="0">
                                  <a:latin typeface="Cambria Math" panose="02040503050406030204" pitchFamily="18" charset="0"/>
                                </a:rPr>
                                <m:t>𝑖𝑗</m:t>
                              </m:r>
                            </m:sub>
                          </m:sSub>
                        </m:e>
                      </m:nary>
                    </m:oMath>
                  </m:oMathPara>
                </a14:m>
                <a:endParaRPr lang="en-GB" sz="1400" dirty="0"/>
              </a:p>
              <a:p>
                <a:r>
                  <a:rPr lang="en-GB" sz="1400" dirty="0"/>
                  <a:t>And the force on particle </a:t>
                </a:r>
                <a14:m>
                  <m:oMath xmlns:m="http://schemas.openxmlformats.org/officeDocument/2006/math">
                    <m:r>
                      <a:rPr lang="en-GB" sz="1400" b="0" i="1" smtClean="0">
                        <a:latin typeface="Cambria Math" panose="02040503050406030204" pitchFamily="18" charset="0"/>
                      </a:rPr>
                      <m:t>𝑖</m:t>
                    </m:r>
                  </m:oMath>
                </a14:m>
                <a:r>
                  <a:rPr lang="en-GB" sz="1400" dirty="0"/>
                  <a:t> is given by</a:t>
                </a:r>
              </a:p>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b="1" i="1" smtClean="0">
                              <a:latin typeface="Cambria Math" panose="02040503050406030204" pitchFamily="18" charset="0"/>
                            </a:rPr>
                            <m:t>𝑭</m:t>
                          </m:r>
                        </m:e>
                        <m:sub>
                          <m:r>
                            <a:rPr lang="en-GB" sz="1400" b="0" i="1" smtClean="0">
                              <a:latin typeface="Cambria Math" panose="02040503050406030204" pitchFamily="18" charset="0"/>
                            </a:rPr>
                            <m:t>𝑖</m:t>
                          </m:r>
                        </m:sub>
                      </m:sSub>
                      <m:r>
                        <a:rPr lang="en-GB" sz="1400" b="0" i="1" smtClean="0">
                          <a:latin typeface="Cambria Math" panose="02040503050406030204" pitchFamily="18" charset="0"/>
                        </a:rPr>
                        <m:t>=</m:t>
                      </m:r>
                      <m:nary>
                        <m:naryPr>
                          <m:chr m:val="∑"/>
                          <m:supHide m:val="on"/>
                          <m:ctrlPr>
                            <a:rPr lang="en-GB" sz="1400" b="0" i="1" smtClean="0">
                              <a:latin typeface="Cambria Math" panose="02040503050406030204" pitchFamily="18" charset="0"/>
                            </a:rPr>
                          </m:ctrlPr>
                        </m:naryPr>
                        <m:sub>
                          <m:r>
                            <m:rPr>
                              <m:brk m:alnAt="7"/>
                            </m:rPr>
                            <a:rPr lang="en-GB" sz="1400" b="0" i="1" smtClean="0">
                              <a:latin typeface="Cambria Math" panose="02040503050406030204" pitchFamily="18" charset="0"/>
                            </a:rPr>
                            <m:t>𝑖</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𝑗</m:t>
                          </m:r>
                        </m:sub>
                        <m:sup/>
                        <m:e>
                          <m:sSub>
                            <m:sSubPr>
                              <m:ctrlPr>
                                <a:rPr lang="en-GB" sz="1400" b="0" i="1" smtClean="0">
                                  <a:latin typeface="Cambria Math" panose="02040503050406030204" pitchFamily="18" charset="0"/>
                                </a:rPr>
                              </m:ctrlPr>
                            </m:sSubPr>
                            <m:e>
                              <m:r>
                                <a:rPr lang="en-GB" sz="1400" b="1" i="1" smtClean="0">
                                  <a:latin typeface="Cambria Math" panose="02040503050406030204" pitchFamily="18" charset="0"/>
                                </a:rPr>
                                <m:t>𝑭</m:t>
                              </m:r>
                            </m:e>
                            <m:sub>
                              <m:r>
                                <a:rPr lang="en-GB" sz="1400" b="0" i="1" smtClean="0">
                                  <a:latin typeface="Cambria Math" panose="02040503050406030204" pitchFamily="18" charset="0"/>
                                </a:rPr>
                                <m:t>𝑗𝑖</m:t>
                              </m:r>
                            </m:sub>
                          </m:sSub>
                        </m:e>
                      </m:nary>
                    </m:oMath>
                  </m:oMathPara>
                </a14:m>
                <a:endParaRPr lang="en-GB" sz="1400" dirty="0"/>
              </a:p>
              <a:p>
                <a:r>
                  <a:rPr lang="en-GB" sz="1400" dirty="0"/>
                  <a:t>Here </a:t>
                </a:r>
                <a14:m>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𝑈</m:t>
                        </m:r>
                      </m:e>
                      <m:sub>
                        <m:r>
                          <a:rPr lang="en-GB" sz="1400" i="1">
                            <a:latin typeface="Cambria Math" panose="02040503050406030204" pitchFamily="18" charset="0"/>
                          </a:rPr>
                          <m:t>𝑖𝑗</m:t>
                        </m:r>
                      </m:sub>
                    </m:sSub>
                  </m:oMath>
                </a14:m>
                <a:r>
                  <a:rPr lang="en-GB" sz="1400" dirty="0"/>
                  <a:t> is the pair interaction potential between particles </a:t>
                </a:r>
                <a14:m>
                  <m:oMath xmlns:m="http://schemas.openxmlformats.org/officeDocument/2006/math">
                    <m:r>
                      <a:rPr lang="en-GB" sz="1400" i="1">
                        <a:latin typeface="Cambria Math" panose="02040503050406030204" pitchFamily="18" charset="0"/>
                      </a:rPr>
                      <m:t>𝑖</m:t>
                    </m:r>
                  </m:oMath>
                </a14:m>
                <a:r>
                  <a:rPr lang="en-GB" sz="1400" dirty="0"/>
                  <a:t> and </a:t>
                </a:r>
                <a14:m>
                  <m:oMath xmlns:m="http://schemas.openxmlformats.org/officeDocument/2006/math">
                    <m:r>
                      <a:rPr lang="en-GB" sz="1400" b="0" i="1" smtClean="0">
                        <a:latin typeface="Cambria Math" panose="02040503050406030204" pitchFamily="18" charset="0"/>
                      </a:rPr>
                      <m:t>𝑗</m:t>
                    </m:r>
                  </m:oMath>
                </a14:m>
                <a:r>
                  <a:rPr lang="en-GB" sz="1400" dirty="0"/>
                  <a:t> and </a:t>
                </a:r>
                <a14:m>
                  <m:oMath xmlns:m="http://schemas.openxmlformats.org/officeDocument/2006/math">
                    <m:sSub>
                      <m:sSubPr>
                        <m:ctrlPr>
                          <a:rPr lang="en-GB" sz="1400" i="1">
                            <a:latin typeface="Cambria Math" panose="02040503050406030204" pitchFamily="18" charset="0"/>
                          </a:rPr>
                        </m:ctrlPr>
                      </m:sSubPr>
                      <m:e>
                        <m:r>
                          <a:rPr lang="en-GB" sz="1400" b="1" i="1">
                            <a:latin typeface="Cambria Math" panose="02040503050406030204" pitchFamily="18" charset="0"/>
                          </a:rPr>
                          <m:t>𝑭</m:t>
                        </m:r>
                      </m:e>
                      <m:sub>
                        <m:r>
                          <a:rPr lang="en-GB" sz="1400" i="1">
                            <a:latin typeface="Cambria Math" panose="02040503050406030204" pitchFamily="18" charset="0"/>
                          </a:rPr>
                          <m:t>𝑗𝑖</m:t>
                        </m:r>
                      </m:sub>
                    </m:sSub>
                  </m:oMath>
                </a14:m>
                <a:r>
                  <a:rPr lang="en-GB" sz="1400" dirty="0"/>
                  <a:t> is the force exerted by particle </a:t>
                </a:r>
                <a14:m>
                  <m:oMath xmlns:m="http://schemas.openxmlformats.org/officeDocument/2006/math">
                    <m:r>
                      <a:rPr lang="en-GB" sz="1400" i="1">
                        <a:latin typeface="Cambria Math" panose="02040503050406030204" pitchFamily="18" charset="0"/>
                      </a:rPr>
                      <m:t>𝑗</m:t>
                    </m:r>
                  </m:oMath>
                </a14:m>
                <a:r>
                  <a:rPr lang="en-GB" sz="1400" dirty="0"/>
                  <a:t> on particle </a:t>
                </a:r>
                <a14:m>
                  <m:oMath xmlns:m="http://schemas.openxmlformats.org/officeDocument/2006/math">
                    <m:r>
                      <a:rPr lang="en-GB" sz="1400" i="1">
                        <a:latin typeface="Cambria Math" panose="02040503050406030204" pitchFamily="18" charset="0"/>
                      </a:rPr>
                      <m:t>𝑖</m:t>
                    </m:r>
                  </m:oMath>
                </a14:m>
                <a:r>
                  <a:rPr lang="en-GB" sz="1400" dirty="0"/>
                  <a:t>. If interactions can be described as pairwise additive, this is a very useful simplification of the problem. But still, the number of computing operations we need to perform at each time step scales as </a:t>
                </a:r>
                <a14:m>
                  <m:oMath xmlns:m="http://schemas.openxmlformats.org/officeDocument/2006/math">
                    <m:sSup>
                      <m:sSupPr>
                        <m:ctrlPr>
                          <a:rPr lang="en-GB" sz="1400" i="1" smtClean="0">
                            <a:latin typeface="Cambria Math" panose="02040503050406030204" pitchFamily="18" charset="0"/>
                          </a:rPr>
                        </m:ctrlPr>
                      </m:sSupPr>
                      <m:e>
                        <m:r>
                          <a:rPr lang="en-GB" sz="1400" b="0" i="1" smtClean="0">
                            <a:latin typeface="Cambria Math" panose="02040503050406030204" pitchFamily="18" charset="0"/>
                          </a:rPr>
                          <m:t>𝑁</m:t>
                        </m:r>
                      </m:e>
                      <m:sup>
                        <m:r>
                          <a:rPr lang="en-GB" sz="1400" b="0" i="1" smtClean="0">
                            <a:latin typeface="Cambria Math" panose="02040503050406030204" pitchFamily="18" charset="0"/>
                          </a:rPr>
                          <m:t>2</m:t>
                        </m:r>
                      </m:sup>
                    </m:sSup>
                  </m:oMath>
                </a14:m>
                <a:r>
                  <a:rPr lang="en-GB" sz="1400" dirty="0"/>
                  <a:t>, which quickly becomes too much if we need to consider a large number of particles, say </a:t>
                </a:r>
                <a14:m>
                  <m:oMath xmlns:m="http://schemas.openxmlformats.org/officeDocument/2006/math">
                    <m:r>
                      <a:rPr lang="en-GB" sz="1400" b="0" i="1" smtClean="0">
                        <a:latin typeface="Cambria Math" panose="02040503050406030204" pitchFamily="18" charset="0"/>
                      </a:rPr>
                      <m:t>𝑁</m:t>
                    </m:r>
                    <m:r>
                      <a:rPr lang="en-GB" sz="1400" b="0" i="1" smtClean="0">
                        <a:latin typeface="Cambria Math" panose="02040503050406030204" pitchFamily="18" charset="0"/>
                        <a:ea typeface="Cambria Math" panose="02040503050406030204" pitchFamily="18" charset="0"/>
                      </a:rPr>
                      <m:t>≫</m:t>
                    </m:r>
                    <m:sSup>
                      <m:sSupPr>
                        <m:ctrlPr>
                          <a:rPr lang="en-GB" sz="1400" b="0" i="1" smtClean="0">
                            <a:latin typeface="Cambria Math" panose="02040503050406030204" pitchFamily="18" charset="0"/>
                            <a:ea typeface="Cambria Math" panose="02040503050406030204" pitchFamily="18" charset="0"/>
                          </a:rPr>
                        </m:ctrlPr>
                      </m:sSupPr>
                      <m:e>
                        <m:r>
                          <a:rPr lang="en-GB" sz="1400" b="0" i="1" smtClean="0">
                            <a:latin typeface="Cambria Math" panose="02040503050406030204" pitchFamily="18" charset="0"/>
                            <a:ea typeface="Cambria Math" panose="02040503050406030204" pitchFamily="18" charset="0"/>
                          </a:rPr>
                          <m:t>10</m:t>
                        </m:r>
                      </m:e>
                      <m:sup>
                        <m:r>
                          <a:rPr lang="en-GB" sz="1400" b="0" i="1" smtClean="0">
                            <a:latin typeface="Cambria Math" panose="02040503050406030204" pitchFamily="18" charset="0"/>
                            <a:ea typeface="Cambria Math" panose="02040503050406030204" pitchFamily="18" charset="0"/>
                          </a:rPr>
                          <m:t>3</m:t>
                        </m:r>
                      </m:sup>
                    </m:sSup>
                  </m:oMath>
                </a14:m>
                <a:r>
                  <a:rPr lang="en-GB" sz="1400" dirty="0"/>
                  <a:t>. It is therefore practical to introduce a </a:t>
                </a:r>
                <a:r>
                  <a:rPr lang="en-GB" sz="1400" b="1" dirty="0"/>
                  <a:t>cut-off distance,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𝑐</m:t>
                        </m:r>
                      </m:sub>
                    </m:sSub>
                  </m:oMath>
                </a14:m>
                <a:r>
                  <a:rPr lang="en-GB" sz="1400" b="1" dirty="0"/>
                  <a:t>, </a:t>
                </a:r>
                <a:r>
                  <a:rPr lang="en-GB" sz="1400" dirty="0"/>
                  <a:t>and only consider interactions between pairs of particles that are closer to each other than </a:t>
                </a:r>
                <a14:m>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𝑟</m:t>
                        </m:r>
                      </m:e>
                      <m:sub>
                        <m:r>
                          <a:rPr lang="en-GB" sz="1400" i="1">
                            <a:latin typeface="Cambria Math" panose="02040503050406030204" pitchFamily="18" charset="0"/>
                          </a:rPr>
                          <m:t>𝑐</m:t>
                        </m:r>
                      </m:sub>
                    </m:sSub>
                  </m:oMath>
                </a14:m>
                <a:r>
                  <a:rPr lang="en-GB" sz="1400" dirty="0"/>
                  <a:t>: </a:t>
                </a:r>
              </a:p>
              <a:p>
                <a:pPr/>
                <a14:m>
                  <m:oMathPara xmlns:m="http://schemas.openxmlformats.org/officeDocument/2006/math">
                    <m:oMathParaPr>
                      <m:jc m:val="centerGroup"/>
                    </m:oMathParaPr>
                    <m:oMath xmlns:m="http://schemas.openxmlformats.org/officeDocument/2006/math">
                      <m:sSubSup>
                        <m:sSubSupPr>
                          <m:ctrlPr>
                            <a:rPr lang="en-GB" sz="1400" i="1" smtClean="0">
                              <a:latin typeface="Cambria Math" panose="02040503050406030204" pitchFamily="18" charset="0"/>
                            </a:rPr>
                          </m:ctrlPr>
                        </m:sSubSupPr>
                        <m:e>
                          <m:r>
                            <a:rPr lang="en-GB" sz="1400" b="0" i="1" smtClean="0">
                              <a:latin typeface="Cambria Math" panose="02040503050406030204" pitchFamily="18" charset="0"/>
                            </a:rPr>
                            <m:t>𝑈</m:t>
                          </m:r>
                        </m:e>
                        <m:sub>
                          <m:r>
                            <a:rPr lang="en-GB" sz="1400" b="0" i="1" smtClean="0">
                              <a:latin typeface="Cambria Math" panose="02040503050406030204" pitchFamily="18" charset="0"/>
                            </a:rPr>
                            <m:t>𝑖𝑗</m:t>
                          </m:r>
                        </m:sub>
                        <m:sup>
                          <m:r>
                            <a:rPr lang="en-GB" sz="1400" b="0" i="1" smtClean="0">
                              <a:latin typeface="Cambria Math" panose="02040503050406030204" pitchFamily="18" charset="0"/>
                            </a:rPr>
                            <m:t>𝑐𝑢𝑡</m:t>
                          </m:r>
                        </m:sup>
                      </m:sSubSup>
                      <m:r>
                        <a:rPr lang="en-GB" sz="1400" b="0" i="1" smtClean="0">
                          <a:latin typeface="Cambria Math" panose="02040503050406030204" pitchFamily="18" charset="0"/>
                        </a:rPr>
                        <m:t>=</m:t>
                      </m:r>
                      <m:d>
                        <m:dPr>
                          <m:begChr m:val="{"/>
                          <m:endChr m:val=""/>
                          <m:ctrlPr>
                            <a:rPr lang="en-GB" sz="1400" b="0" i="1" smtClean="0">
                              <a:latin typeface="Cambria Math" panose="02040503050406030204" pitchFamily="18" charset="0"/>
                            </a:rPr>
                          </m:ctrlPr>
                        </m:dPr>
                        <m:e>
                          <m:m>
                            <m:mPr>
                              <m:mcs>
                                <m:mc>
                                  <m:mcPr>
                                    <m:count m:val="1"/>
                                    <m:mcJc m:val="center"/>
                                  </m:mcPr>
                                </m:mc>
                              </m:mcs>
                              <m:ctrlPr>
                                <a:rPr lang="en-GB" sz="1400" b="0" i="1" smtClean="0">
                                  <a:latin typeface="Cambria Math" panose="02040503050406030204" pitchFamily="18" charset="0"/>
                                </a:rPr>
                              </m:ctrlPr>
                            </m:mPr>
                            <m:mr>
                              <m:e>
                                <m:sSub>
                                  <m:sSubPr>
                                    <m:ctrlPr>
                                      <a:rPr lang="en-GB" sz="1400" i="1">
                                        <a:latin typeface="Cambria Math" panose="02040503050406030204" pitchFamily="18" charset="0"/>
                                      </a:rPr>
                                    </m:ctrlPr>
                                  </m:sSubPr>
                                  <m:e>
                                    <m:r>
                                      <a:rPr lang="en-GB" sz="1400" i="1">
                                        <a:latin typeface="Cambria Math" panose="02040503050406030204" pitchFamily="18" charset="0"/>
                                      </a:rPr>
                                      <m:t>𝑈</m:t>
                                    </m:r>
                                  </m:e>
                                  <m:sub>
                                    <m:r>
                                      <a:rPr lang="en-GB" sz="1400" i="1">
                                        <a:latin typeface="Cambria Math" panose="02040503050406030204" pitchFamily="18" charset="0"/>
                                      </a:rPr>
                                      <m:t>𝑖𝑗</m:t>
                                    </m:r>
                                  </m:sub>
                                </m:sSub>
                                <m:r>
                                  <a:rPr lang="en-GB" sz="1400" b="0" i="1" smtClean="0">
                                    <a:latin typeface="Cambria Math" panose="02040503050406030204" pitchFamily="18" charset="0"/>
                                  </a:rPr>
                                  <m:t>     </m:t>
                                </m:r>
                                <m:r>
                                  <a:rPr lang="en-GB" sz="1400" i="1">
                                    <a:latin typeface="Cambria Math" panose="02040503050406030204" pitchFamily="18" charset="0"/>
                                  </a:rPr>
                                  <m:t>𝑟</m:t>
                                </m:r>
                                <m:r>
                                  <a:rPr lang="en-GB" sz="1400" i="1" smtClean="0">
                                    <a:latin typeface="Cambria Math" panose="02040503050406030204" pitchFamily="18" charset="0"/>
                                    <a:ea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𝑟</m:t>
                                    </m:r>
                                  </m:e>
                                  <m:sub>
                                    <m:r>
                                      <a:rPr lang="en-GB" sz="1400" i="1">
                                        <a:latin typeface="Cambria Math" panose="02040503050406030204" pitchFamily="18" charset="0"/>
                                      </a:rPr>
                                      <m:t>𝑐</m:t>
                                    </m:r>
                                  </m:sub>
                                </m:sSub>
                              </m:e>
                            </m:mr>
                            <m:mr>
                              <m:e>
                                <m:r>
                                  <a:rPr lang="en-GB" sz="1400" b="0" i="1" smtClean="0">
                                    <a:latin typeface="Cambria Math" panose="02040503050406030204" pitchFamily="18" charset="0"/>
                                  </a:rPr>
                                  <m:t>0        </m:t>
                                </m:r>
                                <m:r>
                                  <a:rPr lang="en-GB" sz="1400" b="0" i="1" smtClean="0">
                                    <a:latin typeface="Cambria Math" panose="02040503050406030204" pitchFamily="18" charset="0"/>
                                  </a:rPr>
                                  <m:t>𝑟</m:t>
                                </m:r>
                                <m:r>
                                  <a:rPr lang="en-GB" sz="1400" b="0" i="1" smtClean="0">
                                    <a:latin typeface="Cambria Math" panose="02040503050406030204" pitchFamily="18" charset="0"/>
                                  </a:rPr>
                                  <m:t>&gt;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𝑐</m:t>
                                    </m:r>
                                  </m:sub>
                                </m:sSub>
                              </m:e>
                            </m:mr>
                          </m:m>
                        </m:e>
                      </m:d>
                    </m:oMath>
                  </m:oMathPara>
                </a14:m>
                <a:endParaRPr lang="en-GB" sz="1400" dirty="0"/>
              </a:p>
              <a:p>
                <a:r>
                  <a:rPr lang="en-GB" sz="1400" dirty="0"/>
                  <a:t>This is particularly useful if the interactions are not </a:t>
                </a:r>
                <a:r>
                  <a:rPr lang="en-GB" sz="1400" b="1" dirty="0"/>
                  <a:t>long-range</a:t>
                </a:r>
                <a:r>
                  <a:rPr lang="en-GB" sz="1400" dirty="0"/>
                  <a:t>. For </a:t>
                </a:r>
                <a:r>
                  <a:rPr lang="en-GB" sz="1400" b="1" dirty="0"/>
                  <a:t>short-range </a:t>
                </a:r>
                <a:r>
                  <a:rPr lang="en-GB" sz="1400" dirty="0"/>
                  <a:t>interactions, we would anyway be evaluating numbers close to zero most of the times for </a:t>
                </a:r>
                <a14:m>
                  <m:oMath xmlns:m="http://schemas.openxmlformats.org/officeDocument/2006/math">
                    <m:r>
                      <a:rPr lang="en-GB" sz="1400" b="0" i="1" smtClean="0">
                        <a:latin typeface="Cambria Math" panose="02040503050406030204" pitchFamily="18" charset="0"/>
                      </a:rPr>
                      <m:t>𝑟</m:t>
                    </m:r>
                    <m:r>
                      <a:rPr lang="en-GB" sz="1400" b="0" i="1" smtClean="0">
                        <a:latin typeface="Cambria Math" panose="02040503050406030204" pitchFamily="18" charset="0"/>
                        <a:ea typeface="Cambria Math" panose="02040503050406030204" pitchFamily="18" charset="0"/>
                      </a:rPr>
                      <m:t>≫</m:t>
                    </m:r>
                    <m:sSub>
                      <m:sSubPr>
                        <m:ctrlPr>
                          <a:rPr lang="en-GB" sz="1400" b="0" i="1" smtClean="0">
                            <a:latin typeface="Cambria Math" panose="02040503050406030204" pitchFamily="18" charset="0"/>
                            <a:ea typeface="Cambria Math" panose="02040503050406030204" pitchFamily="18" charset="0"/>
                          </a:rPr>
                        </m:ctrlPr>
                      </m:sSubPr>
                      <m:e>
                        <m:r>
                          <a:rPr lang="en-GB" sz="1400" b="0" i="1" smtClean="0">
                            <a:latin typeface="Cambria Math" panose="02040503050406030204" pitchFamily="18" charset="0"/>
                            <a:ea typeface="Cambria Math" panose="02040503050406030204" pitchFamily="18" charset="0"/>
                          </a:rPr>
                          <m:t>𝑟</m:t>
                        </m:r>
                      </m:e>
                      <m:sub>
                        <m:r>
                          <a:rPr lang="en-GB" sz="1400" b="0" i="1" smtClean="0">
                            <a:latin typeface="Cambria Math" panose="02040503050406030204" pitchFamily="18" charset="0"/>
                            <a:ea typeface="Cambria Math" panose="02040503050406030204" pitchFamily="18" charset="0"/>
                          </a:rPr>
                          <m:t>𝑐</m:t>
                        </m:r>
                      </m:sub>
                    </m:sSub>
                  </m:oMath>
                </a14:m>
                <a:r>
                  <a:rPr lang="en-GB" sz="1400" dirty="0"/>
                  <a:t>. It is important to evaluate the </a:t>
                </a:r>
                <a:r>
                  <a:rPr lang="en-GB" sz="1400" b="1" dirty="0"/>
                  <a:t>tail correction</a:t>
                </a:r>
                <a:r>
                  <a:rPr lang="en-GB" sz="1400" dirty="0"/>
                  <a:t>. This is an estimate of how much we miss out in total by introducing the cut-off. In 3D, the tail correction is given by</a:t>
                </a:r>
                <a:endParaRPr lang="en-GB" sz="1400" b="1" dirty="0"/>
              </a:p>
              <a:p>
                <a:pPr/>
                <a14:m>
                  <m:oMathPara xmlns:m="http://schemas.openxmlformats.org/officeDocument/2006/math">
                    <m:oMathParaPr>
                      <m:jc m:val="centerGroup"/>
                    </m:oMathParaPr>
                    <m:oMath xmlns:m="http://schemas.openxmlformats.org/officeDocument/2006/math">
                      <m:sSup>
                        <m:sSupPr>
                          <m:ctrlPr>
                            <a:rPr lang="en-GB" sz="1600" i="1" smtClean="0">
                              <a:latin typeface="Cambria Math" panose="02040503050406030204" pitchFamily="18" charset="0"/>
                            </a:rPr>
                          </m:ctrlPr>
                        </m:sSupPr>
                        <m:e>
                          <m:r>
                            <a:rPr lang="en-GB" sz="1600" b="0" i="1" smtClean="0">
                              <a:latin typeface="Cambria Math" panose="02040503050406030204" pitchFamily="18" charset="0"/>
                            </a:rPr>
                            <m:t>𝑈</m:t>
                          </m:r>
                        </m:e>
                        <m:sup>
                          <m:r>
                            <a:rPr lang="en-GB" sz="1600" b="0" i="1" smtClean="0">
                              <a:latin typeface="Cambria Math" panose="02040503050406030204" pitchFamily="18" charset="0"/>
                            </a:rPr>
                            <m:t>𝑡𝑎𝑖𝑙</m:t>
                          </m:r>
                        </m:sup>
                      </m:sSup>
                      <m:r>
                        <a:rPr lang="en-GB" sz="1600" b="0" i="1" smtClean="0">
                          <a:latin typeface="Cambria Math" panose="02040503050406030204" pitchFamily="18" charset="0"/>
                        </a:rPr>
                        <m:t>=</m:t>
                      </m:r>
                      <m:box>
                        <m:boxPr>
                          <m:ctrlPr>
                            <a:rPr lang="en-GB" sz="1600" b="0" i="1" smtClean="0">
                              <a:latin typeface="Cambria Math" panose="02040503050406030204" pitchFamily="18" charset="0"/>
                            </a:rPr>
                          </m:ctrlPr>
                        </m:boxPr>
                        <m:e>
                          <m:argPr>
                            <m:argSz m:val="-1"/>
                          </m:argP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2</m:t>
                              </m:r>
                            </m:den>
                          </m:f>
                        </m:e>
                      </m:box>
                      <m:nary>
                        <m:naryPr>
                          <m:ctrlPr>
                            <a:rPr lang="en-GB" sz="1600" b="0" i="1" smtClean="0">
                              <a:latin typeface="Cambria Math" panose="02040503050406030204" pitchFamily="18" charset="0"/>
                            </a:rPr>
                          </m:ctrlPr>
                        </m:naryPr>
                        <m:sub>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𝑟</m:t>
                              </m:r>
                            </m:e>
                            <m:sub>
                              <m:r>
                                <a:rPr lang="en-GB" sz="1600" b="0" i="1" smtClean="0">
                                  <a:latin typeface="Cambria Math" panose="02040503050406030204" pitchFamily="18" charset="0"/>
                                </a:rPr>
                                <m:t>𝑐</m:t>
                              </m:r>
                            </m:sub>
                          </m:sSub>
                        </m:sub>
                        <m:sup>
                          <m:r>
                            <a:rPr lang="en-GB" sz="1600" b="0" i="1" smtClean="0">
                              <a:latin typeface="Cambria Math" panose="02040503050406030204" pitchFamily="18" charset="0"/>
                              <a:ea typeface="Cambria Math" panose="02040503050406030204" pitchFamily="18" charset="0"/>
                            </a:rPr>
                            <m:t>∞</m:t>
                          </m:r>
                        </m:sup>
                        <m:e>
                          <m:r>
                            <a:rPr lang="en-GB" sz="1600" b="0" i="1" smtClean="0">
                              <a:latin typeface="Cambria Math" panose="02040503050406030204" pitchFamily="18" charset="0"/>
                            </a:rPr>
                            <m:t>4</m:t>
                          </m:r>
                          <m:r>
                            <a:rPr lang="en-GB" sz="1600" b="0" i="1" smtClean="0">
                              <a:latin typeface="Cambria Math" panose="02040503050406030204" pitchFamily="18" charset="0"/>
                              <a:ea typeface="Cambria Math" panose="02040503050406030204" pitchFamily="18" charset="0"/>
                            </a:rPr>
                            <m:t>𝜋</m:t>
                          </m:r>
                          <m:sSup>
                            <m:sSupPr>
                              <m:ctrlPr>
                                <a:rPr lang="en-GB" sz="1600" b="0" i="1" smtClean="0">
                                  <a:latin typeface="Cambria Math" panose="02040503050406030204" pitchFamily="18" charset="0"/>
                                  <a:ea typeface="Cambria Math" panose="02040503050406030204" pitchFamily="18" charset="0"/>
                                </a:rPr>
                              </m:ctrlPr>
                            </m:sSupPr>
                            <m:e>
                              <m:r>
                                <a:rPr lang="en-GB" sz="1600" b="0" i="1" smtClean="0">
                                  <a:latin typeface="Cambria Math" panose="02040503050406030204" pitchFamily="18" charset="0"/>
                                  <a:ea typeface="Cambria Math" panose="02040503050406030204" pitchFamily="18" charset="0"/>
                                </a:rPr>
                                <m:t>𝑟</m:t>
                              </m:r>
                            </m:e>
                            <m:sup>
                              <m:r>
                                <a:rPr lang="en-GB" sz="1600" b="0" i="1" smtClean="0">
                                  <a:latin typeface="Cambria Math" panose="02040503050406030204" pitchFamily="18" charset="0"/>
                                  <a:ea typeface="Cambria Math" panose="02040503050406030204" pitchFamily="18" charset="0"/>
                                </a:rPr>
                                <m:t>2</m:t>
                              </m:r>
                            </m:sup>
                          </m:sSup>
                          <m:r>
                            <a:rPr lang="en-GB" sz="1600" b="0" i="1" smtClean="0">
                              <a:latin typeface="Cambria Math" panose="02040503050406030204" pitchFamily="18" charset="0"/>
                            </a:rPr>
                            <m:t>𝑑𝑟</m:t>
                          </m:r>
                          <m:r>
                            <a:rPr lang="en-GB" sz="1600" b="0" i="1" smtClean="0">
                              <a:latin typeface="Cambria Math" panose="02040503050406030204" pitchFamily="18" charset="0"/>
                              <a:ea typeface="Cambria Math" panose="02040503050406030204" pitchFamily="18" charset="0"/>
                            </a:rPr>
                            <m:t>𝜌</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𝑟</m:t>
                              </m:r>
                            </m:e>
                          </m:d>
                          <m:r>
                            <a:rPr lang="en-GB" sz="1600" b="0" i="1" smtClean="0">
                              <a:latin typeface="Cambria Math" panose="02040503050406030204" pitchFamily="18" charset="0"/>
                              <a:ea typeface="Cambria Math" panose="02040503050406030204" pitchFamily="18" charset="0"/>
                            </a:rPr>
                            <m:t>𝑈</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𝑟</m:t>
                          </m:r>
                          <m:r>
                            <a:rPr lang="en-GB" sz="1600" b="0" i="1" smtClean="0">
                              <a:latin typeface="Cambria Math" panose="02040503050406030204" pitchFamily="18" charset="0"/>
                              <a:ea typeface="Cambria Math" panose="02040503050406030204" pitchFamily="18" charset="0"/>
                            </a:rPr>
                            <m:t>) </m:t>
                          </m:r>
                        </m:e>
                      </m:nary>
                      <m:r>
                        <a:rPr lang="en-GB" sz="1600" b="0" i="1" smtClean="0">
                          <a:latin typeface="Cambria Math" panose="02040503050406030204" pitchFamily="18" charset="0"/>
                        </a:rPr>
                        <m:t>=2</m:t>
                      </m:r>
                      <m:r>
                        <a:rPr lang="en-GB" sz="1600" i="1">
                          <a:latin typeface="Cambria Math" panose="02040503050406030204" pitchFamily="18" charset="0"/>
                          <a:ea typeface="Cambria Math" panose="02040503050406030204" pitchFamily="18" charset="0"/>
                        </a:rPr>
                        <m:t>𝜋𝜌</m:t>
                      </m:r>
                      <m:nary>
                        <m:naryPr>
                          <m:ctrlPr>
                            <a:rPr lang="en-GB" sz="1600" i="1">
                              <a:latin typeface="Cambria Math" panose="02040503050406030204" pitchFamily="18" charset="0"/>
                            </a:rPr>
                          </m:ctrlPr>
                        </m:naryPr>
                        <m:sub>
                          <m:sSub>
                            <m:sSubPr>
                              <m:ctrlPr>
                                <a:rPr lang="en-GB" sz="1600" i="1">
                                  <a:latin typeface="Cambria Math" panose="02040503050406030204" pitchFamily="18" charset="0"/>
                                </a:rPr>
                              </m:ctrlPr>
                            </m:sSubPr>
                            <m:e>
                              <m:r>
                                <a:rPr lang="en-GB" sz="1600" i="1">
                                  <a:latin typeface="Cambria Math" panose="02040503050406030204" pitchFamily="18" charset="0"/>
                                </a:rPr>
                                <m:t>𝑟</m:t>
                              </m:r>
                            </m:e>
                            <m:sub>
                              <m:r>
                                <a:rPr lang="en-GB" sz="1600" i="1">
                                  <a:latin typeface="Cambria Math" panose="02040503050406030204" pitchFamily="18" charset="0"/>
                                </a:rPr>
                                <m:t>𝑐</m:t>
                              </m:r>
                            </m:sub>
                          </m:sSub>
                        </m:sub>
                        <m:sup>
                          <m:r>
                            <a:rPr lang="en-GB" sz="1600" i="1">
                              <a:latin typeface="Cambria Math" panose="02040503050406030204" pitchFamily="18" charset="0"/>
                              <a:ea typeface="Cambria Math" panose="02040503050406030204" pitchFamily="18" charset="0"/>
                            </a:rPr>
                            <m:t>∞</m:t>
                          </m:r>
                        </m:sup>
                        <m:e>
                          <m:r>
                            <a:rPr lang="en-GB" sz="1600" i="1">
                              <a:latin typeface="Cambria Math" panose="02040503050406030204" pitchFamily="18" charset="0"/>
                              <a:ea typeface="Cambria Math" panose="02040503050406030204" pitchFamily="18" charset="0"/>
                            </a:rPr>
                            <m:t>𝑈</m:t>
                          </m:r>
                          <m:d>
                            <m:dPr>
                              <m:ctrlPr>
                                <a:rPr lang="en-GB" sz="1600" i="1">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𝑟</m:t>
                              </m:r>
                            </m:e>
                          </m:d>
                          <m:r>
                            <a:rPr lang="en-GB" sz="1600" b="0" i="1" smtClean="0">
                              <a:latin typeface="Cambria Math" panose="02040503050406030204" pitchFamily="18" charset="0"/>
                              <a:ea typeface="Cambria Math" panose="02040503050406030204" pitchFamily="18" charset="0"/>
                            </a:rPr>
                            <m:t> </m:t>
                          </m:r>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𝑟</m:t>
                              </m:r>
                            </m:e>
                            <m:sup>
                              <m:r>
                                <a:rPr lang="en-GB" sz="1600" i="1">
                                  <a:latin typeface="Cambria Math" panose="02040503050406030204" pitchFamily="18" charset="0"/>
                                  <a:ea typeface="Cambria Math" panose="02040503050406030204" pitchFamily="18" charset="0"/>
                                </a:rPr>
                                <m:t>2</m:t>
                              </m:r>
                            </m:sup>
                          </m:sSup>
                          <m:r>
                            <a:rPr lang="en-GB" sz="1600" i="1" smtClean="0">
                              <a:latin typeface="Cambria Math" panose="02040503050406030204" pitchFamily="18" charset="0"/>
                            </a:rPr>
                            <m:t>𝑑𝑟</m:t>
                          </m:r>
                          <m:r>
                            <a:rPr lang="en-GB" sz="1600" b="0" i="1" smtClean="0">
                              <a:latin typeface="Cambria Math" panose="02040503050406030204" pitchFamily="18" charset="0"/>
                            </a:rPr>
                            <m:t> </m:t>
                          </m:r>
                        </m:e>
                      </m:nary>
                    </m:oMath>
                  </m:oMathPara>
                </a14:m>
                <a:endParaRPr lang="en-GB" sz="1600" dirty="0"/>
              </a:p>
              <a:p>
                <a:r>
                  <a:rPr lang="en-GB" sz="1400" dirty="0"/>
                  <a:t>We have assumed that beyond the cut-off, the particles are homogeneously distributed in space with the density </a:t>
                </a:r>
                <a14:m>
                  <m:oMath xmlns:m="http://schemas.openxmlformats.org/officeDocument/2006/math">
                    <m:r>
                      <a:rPr lang="en-GB" sz="1400" i="1">
                        <a:latin typeface="Cambria Math" panose="02040503050406030204" pitchFamily="18" charset="0"/>
                        <a:ea typeface="Cambria Math" panose="02040503050406030204" pitchFamily="18" charset="0"/>
                      </a:rPr>
                      <m:t>𝜌</m:t>
                    </m:r>
                  </m:oMath>
                </a14:m>
                <a:r>
                  <a:rPr lang="en-GB" sz="1400" dirty="0"/>
                  <a:t>.</a:t>
                </a:r>
              </a:p>
            </p:txBody>
          </p:sp>
        </mc:Choice>
        <mc:Fallback xmlns="">
          <p:sp>
            <p:nvSpPr>
              <p:cNvPr id="5" name="TextBox 4">
                <a:extLst>
                  <a:ext uri="{FF2B5EF4-FFF2-40B4-BE49-F238E27FC236}">
                    <a16:creationId xmlns:a16="http://schemas.microsoft.com/office/drawing/2014/main" id="{7BB179EE-5112-0E43-AB8B-F8133EF89E97}"/>
                  </a:ext>
                </a:extLst>
              </p:cNvPr>
              <p:cNvSpPr txBox="1">
                <a:spLocks noRot="1" noChangeAspect="1" noMove="1" noResize="1" noEditPoints="1" noAdjustHandles="1" noChangeArrowheads="1" noChangeShapeType="1" noTextEdit="1"/>
              </p:cNvSpPr>
              <p:nvPr/>
            </p:nvSpPr>
            <p:spPr>
              <a:xfrm>
                <a:off x="620231" y="564802"/>
                <a:ext cx="10951538" cy="6045950"/>
              </a:xfrm>
              <a:prstGeom prst="rect">
                <a:avLst/>
              </a:prstGeom>
              <a:blipFill>
                <a:blip r:embed="rId2"/>
                <a:stretch>
                  <a:fillRect l="-463" t="-209" b="-17992"/>
                </a:stretch>
              </a:blipFill>
            </p:spPr>
            <p:txBody>
              <a:bodyPr/>
              <a:lstStyle/>
              <a:p>
                <a:r>
                  <a:rPr lang="en-SI">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A8192E3-DB8D-074C-96AB-8E9DA85AE877}"/>
                  </a:ext>
                </a:extLst>
              </p14:cNvPr>
              <p14:cNvContentPartPr/>
              <p14:nvPr/>
            </p14:nvContentPartPr>
            <p14:xfrm>
              <a:off x="4153968" y="693936"/>
              <a:ext cx="3206160" cy="82800"/>
            </p14:xfrm>
          </p:contentPart>
        </mc:Choice>
        <mc:Fallback xmlns="">
          <p:pic>
            <p:nvPicPr>
              <p:cNvPr id="6" name="Ink 5">
                <a:extLst>
                  <a:ext uri="{FF2B5EF4-FFF2-40B4-BE49-F238E27FC236}">
                    <a16:creationId xmlns:a16="http://schemas.microsoft.com/office/drawing/2014/main" id="{8A8192E3-DB8D-074C-96AB-8E9DA85AE877}"/>
                  </a:ext>
                </a:extLst>
              </p:cNvPr>
              <p:cNvPicPr/>
              <p:nvPr/>
            </p:nvPicPr>
            <p:blipFill>
              <a:blip r:embed="rId4"/>
              <a:stretch>
                <a:fillRect/>
              </a:stretch>
            </p:blipFill>
            <p:spPr>
              <a:xfrm>
                <a:off x="4064328" y="514296"/>
                <a:ext cx="338580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1D99B1D-4824-0C46-9057-A8D675D95069}"/>
                  </a:ext>
                </a:extLst>
              </p14:cNvPr>
              <p14:cNvContentPartPr/>
              <p14:nvPr/>
            </p14:nvContentPartPr>
            <p14:xfrm>
              <a:off x="8993808" y="2098656"/>
              <a:ext cx="1311840" cy="56160"/>
            </p14:xfrm>
          </p:contentPart>
        </mc:Choice>
        <mc:Fallback xmlns="">
          <p:pic>
            <p:nvPicPr>
              <p:cNvPr id="7" name="Ink 6">
                <a:extLst>
                  <a:ext uri="{FF2B5EF4-FFF2-40B4-BE49-F238E27FC236}">
                    <a16:creationId xmlns:a16="http://schemas.microsoft.com/office/drawing/2014/main" id="{A1D99B1D-4824-0C46-9057-A8D675D95069}"/>
                  </a:ext>
                </a:extLst>
              </p:cNvPr>
              <p:cNvPicPr/>
              <p:nvPr/>
            </p:nvPicPr>
            <p:blipFill>
              <a:blip r:embed="rId6"/>
              <a:stretch>
                <a:fillRect/>
              </a:stretch>
            </p:blipFill>
            <p:spPr>
              <a:xfrm>
                <a:off x="8904168" y="1918656"/>
                <a:ext cx="149148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A166FB4-3FFE-8043-BC05-F693BB13AE51}"/>
                  </a:ext>
                </a:extLst>
              </p14:cNvPr>
              <p14:cNvContentPartPr/>
              <p14:nvPr/>
            </p14:nvContentPartPr>
            <p14:xfrm>
              <a:off x="5578128" y="2565216"/>
              <a:ext cx="1171440" cy="242280"/>
            </p14:xfrm>
          </p:contentPart>
        </mc:Choice>
        <mc:Fallback xmlns="">
          <p:pic>
            <p:nvPicPr>
              <p:cNvPr id="8" name="Ink 7">
                <a:extLst>
                  <a:ext uri="{FF2B5EF4-FFF2-40B4-BE49-F238E27FC236}">
                    <a16:creationId xmlns:a16="http://schemas.microsoft.com/office/drawing/2014/main" id="{0A166FB4-3FFE-8043-BC05-F693BB13AE51}"/>
                  </a:ext>
                </a:extLst>
              </p:cNvPr>
              <p:cNvPicPr/>
              <p:nvPr/>
            </p:nvPicPr>
            <p:blipFill>
              <a:blip r:embed="rId8"/>
              <a:stretch>
                <a:fillRect/>
              </a:stretch>
            </p:blipFill>
            <p:spPr>
              <a:xfrm>
                <a:off x="5488488" y="2385576"/>
                <a:ext cx="135108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407448C-EBEC-4249-A301-CBAD8EE0DA20}"/>
                  </a:ext>
                </a:extLst>
              </p14:cNvPr>
              <p14:cNvContentPartPr/>
              <p14:nvPr/>
            </p14:nvContentPartPr>
            <p14:xfrm>
              <a:off x="5591088" y="2897136"/>
              <a:ext cx="1017720" cy="33120"/>
            </p14:xfrm>
          </p:contentPart>
        </mc:Choice>
        <mc:Fallback xmlns="">
          <p:pic>
            <p:nvPicPr>
              <p:cNvPr id="9" name="Ink 8">
                <a:extLst>
                  <a:ext uri="{FF2B5EF4-FFF2-40B4-BE49-F238E27FC236}">
                    <a16:creationId xmlns:a16="http://schemas.microsoft.com/office/drawing/2014/main" id="{C407448C-EBEC-4249-A301-CBAD8EE0DA20}"/>
                  </a:ext>
                </a:extLst>
              </p:cNvPr>
              <p:cNvPicPr/>
              <p:nvPr/>
            </p:nvPicPr>
            <p:blipFill>
              <a:blip r:embed="rId10"/>
              <a:stretch>
                <a:fillRect/>
              </a:stretch>
            </p:blipFill>
            <p:spPr>
              <a:xfrm>
                <a:off x="5501088" y="2717136"/>
                <a:ext cx="119736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240CF193-4FA7-4D4F-8AC1-1E3DC4A8AF0E}"/>
                  </a:ext>
                </a:extLst>
              </p14:cNvPr>
              <p14:cNvContentPartPr/>
              <p14:nvPr/>
            </p14:nvContentPartPr>
            <p14:xfrm>
              <a:off x="5626008" y="3412296"/>
              <a:ext cx="945360" cy="137520"/>
            </p14:xfrm>
          </p:contentPart>
        </mc:Choice>
        <mc:Fallback xmlns="">
          <p:pic>
            <p:nvPicPr>
              <p:cNvPr id="10" name="Ink 9">
                <a:extLst>
                  <a:ext uri="{FF2B5EF4-FFF2-40B4-BE49-F238E27FC236}">
                    <a16:creationId xmlns:a16="http://schemas.microsoft.com/office/drawing/2014/main" id="{240CF193-4FA7-4D4F-8AC1-1E3DC4A8AF0E}"/>
                  </a:ext>
                </a:extLst>
              </p:cNvPr>
              <p:cNvPicPr/>
              <p:nvPr/>
            </p:nvPicPr>
            <p:blipFill>
              <a:blip r:embed="rId12"/>
              <a:stretch>
                <a:fillRect/>
              </a:stretch>
            </p:blipFill>
            <p:spPr>
              <a:xfrm>
                <a:off x="5536008" y="3232296"/>
                <a:ext cx="11250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4A44F3A-9577-E24C-8D26-96CD2F75127B}"/>
                  </a:ext>
                </a:extLst>
              </p14:cNvPr>
              <p14:cNvContentPartPr/>
              <p14:nvPr/>
            </p14:nvContentPartPr>
            <p14:xfrm>
              <a:off x="6060528" y="4719096"/>
              <a:ext cx="360" cy="360"/>
            </p14:xfrm>
          </p:contentPart>
        </mc:Choice>
        <mc:Fallback xmlns="">
          <p:pic>
            <p:nvPicPr>
              <p:cNvPr id="11" name="Ink 10">
                <a:extLst>
                  <a:ext uri="{FF2B5EF4-FFF2-40B4-BE49-F238E27FC236}">
                    <a16:creationId xmlns:a16="http://schemas.microsoft.com/office/drawing/2014/main" id="{64A44F3A-9577-E24C-8D26-96CD2F75127B}"/>
                  </a:ext>
                </a:extLst>
              </p:cNvPr>
              <p:cNvPicPr/>
              <p:nvPr/>
            </p:nvPicPr>
            <p:blipFill>
              <a:blip r:embed="rId14"/>
              <a:stretch>
                <a:fillRect/>
              </a:stretch>
            </p:blipFill>
            <p:spPr>
              <a:xfrm>
                <a:off x="5970528" y="45390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37862A0D-D18A-F944-A5EF-007C48424E8D}"/>
                  </a:ext>
                </a:extLst>
              </p14:cNvPr>
              <p14:cNvContentPartPr/>
              <p14:nvPr/>
            </p14:nvContentPartPr>
            <p14:xfrm>
              <a:off x="6060528" y="4719096"/>
              <a:ext cx="360" cy="360"/>
            </p14:xfrm>
          </p:contentPart>
        </mc:Choice>
        <mc:Fallback xmlns="">
          <p:pic>
            <p:nvPicPr>
              <p:cNvPr id="12" name="Ink 11">
                <a:extLst>
                  <a:ext uri="{FF2B5EF4-FFF2-40B4-BE49-F238E27FC236}">
                    <a16:creationId xmlns:a16="http://schemas.microsoft.com/office/drawing/2014/main" id="{37862A0D-D18A-F944-A5EF-007C48424E8D}"/>
                  </a:ext>
                </a:extLst>
              </p:cNvPr>
              <p:cNvPicPr/>
              <p:nvPr/>
            </p:nvPicPr>
            <p:blipFill>
              <a:blip r:embed="rId14"/>
              <a:stretch>
                <a:fillRect/>
              </a:stretch>
            </p:blipFill>
            <p:spPr>
              <a:xfrm>
                <a:off x="5970528" y="45390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C71D494D-97DC-B74B-BAD3-ADD01E5A89A4}"/>
                  </a:ext>
                </a:extLst>
              </p14:cNvPr>
              <p14:cNvContentPartPr/>
              <p14:nvPr/>
            </p14:nvContentPartPr>
            <p14:xfrm>
              <a:off x="5329008" y="4685616"/>
              <a:ext cx="1805760" cy="344880"/>
            </p14:xfrm>
          </p:contentPart>
        </mc:Choice>
        <mc:Fallback xmlns="">
          <p:pic>
            <p:nvPicPr>
              <p:cNvPr id="13" name="Ink 12">
                <a:extLst>
                  <a:ext uri="{FF2B5EF4-FFF2-40B4-BE49-F238E27FC236}">
                    <a16:creationId xmlns:a16="http://schemas.microsoft.com/office/drawing/2014/main" id="{C71D494D-97DC-B74B-BAD3-ADD01E5A89A4}"/>
                  </a:ext>
                </a:extLst>
              </p:cNvPr>
              <p:cNvPicPr/>
              <p:nvPr/>
            </p:nvPicPr>
            <p:blipFill>
              <a:blip r:embed="rId17"/>
              <a:stretch>
                <a:fillRect/>
              </a:stretch>
            </p:blipFill>
            <p:spPr>
              <a:xfrm>
                <a:off x="5239008" y="4505976"/>
                <a:ext cx="1985400" cy="704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B393B2FC-D4D7-7744-9BA9-3F4E546FA3AA}"/>
                  </a:ext>
                </a:extLst>
              </p14:cNvPr>
              <p14:cNvContentPartPr/>
              <p14:nvPr/>
            </p14:nvContentPartPr>
            <p14:xfrm>
              <a:off x="3888648" y="6003936"/>
              <a:ext cx="379440" cy="9000"/>
            </p14:xfrm>
          </p:contentPart>
        </mc:Choice>
        <mc:Fallback xmlns="">
          <p:pic>
            <p:nvPicPr>
              <p:cNvPr id="14" name="Ink 13">
                <a:extLst>
                  <a:ext uri="{FF2B5EF4-FFF2-40B4-BE49-F238E27FC236}">
                    <a16:creationId xmlns:a16="http://schemas.microsoft.com/office/drawing/2014/main" id="{B393B2FC-D4D7-7744-9BA9-3F4E546FA3AA}"/>
                  </a:ext>
                </a:extLst>
              </p:cNvPr>
              <p:cNvPicPr/>
              <p:nvPr/>
            </p:nvPicPr>
            <p:blipFill>
              <a:blip r:embed="rId19"/>
              <a:stretch>
                <a:fillRect/>
              </a:stretch>
            </p:blipFill>
            <p:spPr>
              <a:xfrm>
                <a:off x="3798648" y="5824296"/>
                <a:ext cx="55908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DE0A4276-6900-D647-8816-E1618AF3671B}"/>
                  </a:ext>
                </a:extLst>
              </p14:cNvPr>
              <p14:cNvContentPartPr/>
              <p14:nvPr/>
            </p14:nvContentPartPr>
            <p14:xfrm>
              <a:off x="6770448" y="5923656"/>
              <a:ext cx="1550880" cy="93240"/>
            </p14:xfrm>
          </p:contentPart>
        </mc:Choice>
        <mc:Fallback xmlns="">
          <p:pic>
            <p:nvPicPr>
              <p:cNvPr id="15" name="Ink 14">
                <a:extLst>
                  <a:ext uri="{FF2B5EF4-FFF2-40B4-BE49-F238E27FC236}">
                    <a16:creationId xmlns:a16="http://schemas.microsoft.com/office/drawing/2014/main" id="{DE0A4276-6900-D647-8816-E1618AF3671B}"/>
                  </a:ext>
                </a:extLst>
              </p:cNvPr>
              <p:cNvPicPr/>
              <p:nvPr/>
            </p:nvPicPr>
            <p:blipFill>
              <a:blip r:embed="rId21"/>
              <a:stretch>
                <a:fillRect/>
              </a:stretch>
            </p:blipFill>
            <p:spPr>
              <a:xfrm>
                <a:off x="6680808" y="5743656"/>
                <a:ext cx="1730520" cy="452880"/>
              </a:xfrm>
              <a:prstGeom prst="rect">
                <a:avLst/>
              </a:prstGeom>
            </p:spPr>
          </p:pic>
        </mc:Fallback>
      </mc:AlternateContent>
      <p:sp>
        <p:nvSpPr>
          <p:cNvPr id="17" name="Slide Number Placeholder 16">
            <a:extLst>
              <a:ext uri="{FF2B5EF4-FFF2-40B4-BE49-F238E27FC236}">
                <a16:creationId xmlns:a16="http://schemas.microsoft.com/office/drawing/2014/main" id="{6D130196-FF2C-3239-C00E-A7B7293A8F89}"/>
              </a:ext>
            </a:extLst>
          </p:cNvPr>
          <p:cNvSpPr>
            <a:spLocks noGrp="1"/>
          </p:cNvSpPr>
          <p:nvPr>
            <p:ph type="sldNum" sz="quarter" idx="12"/>
          </p:nvPr>
        </p:nvSpPr>
        <p:spPr/>
        <p:txBody>
          <a:bodyPr/>
          <a:lstStyle/>
          <a:p>
            <a:fld id="{9C500B1B-5A23-E34C-AFD7-F809790A889D}" type="slidenum">
              <a:rPr lang="en-SI" smtClean="0"/>
              <a:t>35</a:t>
            </a:fld>
            <a:endParaRPr lang="en-SI"/>
          </a:p>
        </p:txBody>
      </p:sp>
    </p:spTree>
    <p:extLst>
      <p:ext uri="{BB962C8B-B14F-4D97-AF65-F5344CB8AC3E}">
        <p14:creationId xmlns:p14="http://schemas.microsoft.com/office/powerpoint/2010/main" val="612694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711AD1-D5B6-6D47-B52C-5F6A16C83FFF}"/>
              </a:ext>
            </a:extLst>
          </p:cNvPr>
          <p:cNvSpPr>
            <a:spLocks noGrp="1"/>
          </p:cNvSpPr>
          <p:nvPr>
            <p:ph type="sldNum" sz="quarter" idx="12"/>
          </p:nvPr>
        </p:nvSpPr>
        <p:spPr/>
        <p:txBody>
          <a:bodyPr/>
          <a:lstStyle/>
          <a:p>
            <a:fld id="{9C500B1B-5A23-E34C-AFD7-F809790A889D}" type="slidenum">
              <a:rPr lang="en-SI" smtClean="0"/>
              <a:t>36</a:t>
            </a:fld>
            <a:endParaRPr lang="en-SI"/>
          </a:p>
        </p:txBody>
      </p:sp>
      <p:pic>
        <p:nvPicPr>
          <p:cNvPr id="7" name="Picture 6">
            <a:extLst>
              <a:ext uri="{FF2B5EF4-FFF2-40B4-BE49-F238E27FC236}">
                <a16:creationId xmlns:a16="http://schemas.microsoft.com/office/drawing/2014/main" id="{054B0510-7290-B548-B55D-1A812CDE9514}"/>
              </a:ext>
            </a:extLst>
          </p:cNvPr>
          <p:cNvPicPr>
            <a:picLocks noChangeAspect="1"/>
          </p:cNvPicPr>
          <p:nvPr/>
        </p:nvPicPr>
        <p:blipFill>
          <a:blip r:embed="rId2"/>
          <a:stretch>
            <a:fillRect/>
          </a:stretch>
        </p:blipFill>
        <p:spPr>
          <a:xfrm>
            <a:off x="156719" y="1343479"/>
            <a:ext cx="5177282" cy="238408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C66442-F452-2E49-835A-48660E7E84ED}"/>
                  </a:ext>
                </a:extLst>
              </p:cNvPr>
              <p:cNvSpPr txBox="1"/>
              <p:nvPr/>
            </p:nvSpPr>
            <p:spPr>
              <a:xfrm>
                <a:off x="272417" y="254622"/>
                <a:ext cx="4528183" cy="830997"/>
              </a:xfrm>
              <a:prstGeom prst="rect">
                <a:avLst/>
              </a:prstGeom>
              <a:noFill/>
              <a:ln w="38100">
                <a:solidFill>
                  <a:schemeClr val="accent1"/>
                </a:solidFill>
              </a:ln>
            </p:spPr>
            <p:txBody>
              <a:bodyPr wrap="square" rtlCol="0">
                <a:spAutoFit/>
              </a:bodyPr>
              <a:lstStyle/>
              <a:p>
                <a:r>
                  <a:rPr lang="en-GB" sz="2400" dirty="0">
                    <a:solidFill>
                      <a:srgbClr val="FF0000"/>
                    </a:solidFill>
                  </a:rPr>
                  <a:t>3D LJ system with simple truncation at the cut-off radius </a:t>
                </a:r>
                <a14:m>
                  <m:oMath xmlns:m="http://schemas.openxmlformats.org/officeDocument/2006/math">
                    <m:sSub>
                      <m:sSubPr>
                        <m:ctrlPr>
                          <a:rPr lang="en-GB" sz="2400" i="1" smtClean="0">
                            <a:solidFill>
                              <a:srgbClr val="FF0000"/>
                            </a:solidFill>
                            <a:latin typeface="Cambria Math" panose="02040503050406030204" pitchFamily="18" charset="0"/>
                          </a:rPr>
                        </m:ctrlPr>
                      </m:sSubPr>
                      <m:e>
                        <m:r>
                          <a:rPr lang="en-GB" sz="2400" b="0" i="1" smtClean="0">
                            <a:solidFill>
                              <a:srgbClr val="FF0000"/>
                            </a:solidFill>
                            <a:latin typeface="Cambria Math" panose="02040503050406030204" pitchFamily="18" charset="0"/>
                          </a:rPr>
                          <m:t>𝑟</m:t>
                        </m:r>
                      </m:e>
                      <m:sub>
                        <m:r>
                          <a:rPr lang="en-GB" sz="2400" b="0" i="1" smtClean="0">
                            <a:solidFill>
                              <a:srgbClr val="FF0000"/>
                            </a:solidFill>
                            <a:latin typeface="Cambria Math" panose="02040503050406030204" pitchFamily="18" charset="0"/>
                          </a:rPr>
                          <m:t>𝑐</m:t>
                        </m:r>
                      </m:sub>
                    </m:sSub>
                  </m:oMath>
                </a14:m>
                <a:endParaRPr lang="en-GB" sz="2400" dirty="0">
                  <a:solidFill>
                    <a:srgbClr val="FF0000"/>
                  </a:solidFill>
                </a:endParaRPr>
              </a:p>
            </p:txBody>
          </p:sp>
        </mc:Choice>
        <mc:Fallback xmlns="">
          <p:sp>
            <p:nvSpPr>
              <p:cNvPr id="12" name="TextBox 11">
                <a:extLst>
                  <a:ext uri="{FF2B5EF4-FFF2-40B4-BE49-F238E27FC236}">
                    <a16:creationId xmlns:a16="http://schemas.microsoft.com/office/drawing/2014/main" id="{67C66442-F452-2E49-835A-48660E7E84ED}"/>
                  </a:ext>
                </a:extLst>
              </p:cNvPr>
              <p:cNvSpPr txBox="1">
                <a:spLocks noRot="1" noChangeAspect="1" noMove="1" noResize="1" noEditPoints="1" noAdjustHandles="1" noChangeArrowheads="1" noChangeShapeType="1" noTextEdit="1"/>
              </p:cNvSpPr>
              <p:nvPr/>
            </p:nvSpPr>
            <p:spPr>
              <a:xfrm>
                <a:off x="272417" y="254622"/>
                <a:ext cx="4528183" cy="830997"/>
              </a:xfrm>
              <a:prstGeom prst="rect">
                <a:avLst/>
              </a:prstGeom>
              <a:blipFill>
                <a:blip r:embed="rId3"/>
                <a:stretch>
                  <a:fillRect l="-1950" t="-2941" b="-13235"/>
                </a:stretch>
              </a:blipFill>
              <a:ln w="38100">
                <a:solidFill>
                  <a:schemeClr val="accent1"/>
                </a:solidFill>
              </a:ln>
            </p:spPr>
            <p:txBody>
              <a:bodyPr/>
              <a:lstStyle/>
              <a:p>
                <a:r>
                  <a:rPr lang="en-GB">
                    <a:noFill/>
                  </a:rPr>
                  <a:t> </a:t>
                </a:r>
              </a:p>
            </p:txBody>
          </p:sp>
        </mc:Fallback>
      </mc:AlternateContent>
      <p:grpSp>
        <p:nvGrpSpPr>
          <p:cNvPr id="15" name="Group 14">
            <a:extLst>
              <a:ext uri="{FF2B5EF4-FFF2-40B4-BE49-F238E27FC236}">
                <a16:creationId xmlns:a16="http://schemas.microsoft.com/office/drawing/2014/main" id="{C0D33512-0C7B-2E43-A3DF-7A22D6CB5339}"/>
              </a:ext>
            </a:extLst>
          </p:cNvPr>
          <p:cNvGrpSpPr/>
          <p:nvPr/>
        </p:nvGrpSpPr>
        <p:grpSpPr>
          <a:xfrm>
            <a:off x="5093207" y="1817437"/>
            <a:ext cx="6942074" cy="4263959"/>
            <a:chOff x="5093207" y="1817437"/>
            <a:chExt cx="6942074" cy="4263959"/>
          </a:xfrm>
        </p:grpSpPr>
        <p:pic>
          <p:nvPicPr>
            <p:cNvPr id="13" name="Picture 12">
              <a:extLst>
                <a:ext uri="{FF2B5EF4-FFF2-40B4-BE49-F238E27FC236}">
                  <a16:creationId xmlns:a16="http://schemas.microsoft.com/office/drawing/2014/main" id="{4C20CB7D-CCB3-064C-AA59-0AFE743D213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3350" r="54881"/>
            <a:stretch/>
          </p:blipFill>
          <p:spPr>
            <a:xfrm rot="5400000">
              <a:off x="7473955" y="1520070"/>
              <a:ext cx="2180579" cy="6942073"/>
            </a:xfrm>
            <a:prstGeom prst="rect">
              <a:avLst/>
            </a:prstGeom>
          </p:spPr>
        </p:pic>
        <p:pic>
          <p:nvPicPr>
            <p:cNvPr id="14" name="Picture 13">
              <a:extLst>
                <a:ext uri="{FF2B5EF4-FFF2-40B4-BE49-F238E27FC236}">
                  <a16:creationId xmlns:a16="http://schemas.microsoft.com/office/drawing/2014/main" id="{4D94A9A4-370E-5A42-9787-4BFA4FAD1C3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665" r="75623"/>
            <a:stretch/>
          </p:blipFill>
          <p:spPr>
            <a:xfrm rot="5400000">
              <a:off x="7476834" y="-566190"/>
              <a:ext cx="2174820" cy="6942073"/>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E32562DD-1416-7C41-8F77-210455FBDB8B}"/>
                  </a:ext>
                </a:extLst>
              </p14:cNvPr>
              <p14:cNvContentPartPr/>
              <p14:nvPr/>
            </p14:nvContentPartPr>
            <p14:xfrm>
              <a:off x="2939688" y="1789416"/>
              <a:ext cx="384480" cy="75600"/>
            </p14:xfrm>
          </p:contentPart>
        </mc:Choice>
        <mc:Fallback xmlns="">
          <p:pic>
            <p:nvPicPr>
              <p:cNvPr id="16" name="Ink 15">
                <a:extLst>
                  <a:ext uri="{FF2B5EF4-FFF2-40B4-BE49-F238E27FC236}">
                    <a16:creationId xmlns:a16="http://schemas.microsoft.com/office/drawing/2014/main" id="{E32562DD-1416-7C41-8F77-210455FBDB8B}"/>
                  </a:ext>
                </a:extLst>
              </p:cNvPr>
              <p:cNvPicPr/>
              <p:nvPr/>
            </p:nvPicPr>
            <p:blipFill>
              <a:blip r:embed="rId6"/>
              <a:stretch>
                <a:fillRect/>
              </a:stretch>
            </p:blipFill>
            <p:spPr>
              <a:xfrm>
                <a:off x="2849688" y="1609776"/>
                <a:ext cx="56412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4B2AEA8E-5913-3944-891E-23B2B7BA4422}"/>
                  </a:ext>
                </a:extLst>
              </p14:cNvPr>
              <p14:cNvContentPartPr/>
              <p14:nvPr/>
            </p14:nvContentPartPr>
            <p14:xfrm>
              <a:off x="1429128" y="2975976"/>
              <a:ext cx="3177360" cy="399960"/>
            </p14:xfrm>
          </p:contentPart>
        </mc:Choice>
        <mc:Fallback xmlns="">
          <p:pic>
            <p:nvPicPr>
              <p:cNvPr id="17" name="Ink 16">
                <a:extLst>
                  <a:ext uri="{FF2B5EF4-FFF2-40B4-BE49-F238E27FC236}">
                    <a16:creationId xmlns:a16="http://schemas.microsoft.com/office/drawing/2014/main" id="{4B2AEA8E-5913-3944-891E-23B2B7BA4422}"/>
                  </a:ext>
                </a:extLst>
              </p:cNvPr>
              <p:cNvPicPr/>
              <p:nvPr/>
            </p:nvPicPr>
            <p:blipFill>
              <a:blip r:embed="rId8"/>
              <a:stretch>
                <a:fillRect/>
              </a:stretch>
            </p:blipFill>
            <p:spPr>
              <a:xfrm>
                <a:off x="1339488" y="2795976"/>
                <a:ext cx="335700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803087A-8D32-FE4C-8750-5B0964643D08}"/>
                  </a:ext>
                </a:extLst>
              </p14:cNvPr>
              <p14:cNvContentPartPr/>
              <p14:nvPr/>
            </p14:nvContentPartPr>
            <p14:xfrm>
              <a:off x="6496848" y="5423256"/>
              <a:ext cx="910080" cy="83160"/>
            </p14:xfrm>
          </p:contentPart>
        </mc:Choice>
        <mc:Fallback xmlns="">
          <p:pic>
            <p:nvPicPr>
              <p:cNvPr id="18" name="Ink 17">
                <a:extLst>
                  <a:ext uri="{FF2B5EF4-FFF2-40B4-BE49-F238E27FC236}">
                    <a16:creationId xmlns:a16="http://schemas.microsoft.com/office/drawing/2014/main" id="{9803087A-8D32-FE4C-8750-5B0964643D08}"/>
                  </a:ext>
                </a:extLst>
              </p:cNvPr>
              <p:cNvPicPr/>
              <p:nvPr/>
            </p:nvPicPr>
            <p:blipFill>
              <a:blip r:embed="rId10"/>
              <a:stretch>
                <a:fillRect/>
              </a:stretch>
            </p:blipFill>
            <p:spPr>
              <a:xfrm>
                <a:off x="6406848" y="5243616"/>
                <a:ext cx="1089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745A4C70-A2A9-5C49-86D5-AB91143429F1}"/>
                  </a:ext>
                </a:extLst>
              </p14:cNvPr>
              <p14:cNvContentPartPr/>
              <p14:nvPr/>
            </p14:nvContentPartPr>
            <p14:xfrm>
              <a:off x="8057088" y="5046696"/>
              <a:ext cx="2143080" cy="68040"/>
            </p14:xfrm>
          </p:contentPart>
        </mc:Choice>
        <mc:Fallback xmlns="">
          <p:pic>
            <p:nvPicPr>
              <p:cNvPr id="19" name="Ink 18">
                <a:extLst>
                  <a:ext uri="{FF2B5EF4-FFF2-40B4-BE49-F238E27FC236}">
                    <a16:creationId xmlns:a16="http://schemas.microsoft.com/office/drawing/2014/main" id="{745A4C70-A2A9-5C49-86D5-AB91143429F1}"/>
                  </a:ext>
                </a:extLst>
              </p:cNvPr>
              <p:cNvPicPr/>
              <p:nvPr/>
            </p:nvPicPr>
            <p:blipFill>
              <a:blip r:embed="rId12"/>
              <a:stretch>
                <a:fillRect/>
              </a:stretch>
            </p:blipFill>
            <p:spPr>
              <a:xfrm>
                <a:off x="7967448" y="4867056"/>
                <a:ext cx="23227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0113BFF-F049-6844-B903-4DB579CD81F6}"/>
                  </a:ext>
                </a:extLst>
              </p14:cNvPr>
              <p14:cNvContentPartPr/>
              <p14:nvPr/>
            </p14:nvContentPartPr>
            <p14:xfrm>
              <a:off x="10711008" y="5063976"/>
              <a:ext cx="655920" cy="9000"/>
            </p14:xfrm>
          </p:contentPart>
        </mc:Choice>
        <mc:Fallback xmlns="">
          <p:pic>
            <p:nvPicPr>
              <p:cNvPr id="20" name="Ink 19">
                <a:extLst>
                  <a:ext uri="{FF2B5EF4-FFF2-40B4-BE49-F238E27FC236}">
                    <a16:creationId xmlns:a16="http://schemas.microsoft.com/office/drawing/2014/main" id="{20113BFF-F049-6844-B903-4DB579CD81F6}"/>
                  </a:ext>
                </a:extLst>
              </p:cNvPr>
              <p:cNvPicPr/>
              <p:nvPr/>
            </p:nvPicPr>
            <p:blipFill>
              <a:blip r:embed="rId14"/>
              <a:stretch>
                <a:fillRect/>
              </a:stretch>
            </p:blipFill>
            <p:spPr>
              <a:xfrm>
                <a:off x="10621008" y="4884336"/>
                <a:ext cx="8355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66E8D84C-4C33-CC4E-8C7A-14DFE618727A}"/>
                  </a:ext>
                </a:extLst>
              </p14:cNvPr>
              <p14:cNvContentPartPr/>
              <p14:nvPr/>
            </p14:nvContentPartPr>
            <p14:xfrm>
              <a:off x="6394248" y="2953296"/>
              <a:ext cx="1913760" cy="131040"/>
            </p14:xfrm>
          </p:contentPart>
        </mc:Choice>
        <mc:Fallback xmlns="">
          <p:pic>
            <p:nvPicPr>
              <p:cNvPr id="21" name="Ink 20">
                <a:extLst>
                  <a:ext uri="{FF2B5EF4-FFF2-40B4-BE49-F238E27FC236}">
                    <a16:creationId xmlns:a16="http://schemas.microsoft.com/office/drawing/2014/main" id="{66E8D84C-4C33-CC4E-8C7A-14DFE618727A}"/>
                  </a:ext>
                </a:extLst>
              </p:cNvPr>
              <p:cNvPicPr/>
              <p:nvPr/>
            </p:nvPicPr>
            <p:blipFill>
              <a:blip r:embed="rId16"/>
              <a:stretch>
                <a:fillRect/>
              </a:stretch>
            </p:blipFill>
            <p:spPr>
              <a:xfrm>
                <a:off x="6304608" y="2773656"/>
                <a:ext cx="2093400" cy="490680"/>
              </a:xfrm>
              <a:prstGeom prst="rect">
                <a:avLst/>
              </a:prstGeom>
            </p:spPr>
          </p:pic>
        </mc:Fallback>
      </mc:AlternateContent>
    </p:spTree>
    <p:extLst>
      <p:ext uri="{BB962C8B-B14F-4D97-AF65-F5344CB8AC3E}">
        <p14:creationId xmlns:p14="http://schemas.microsoft.com/office/powerpoint/2010/main" val="651908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711AD1-D5B6-6D47-B52C-5F6A16C83FFF}"/>
              </a:ext>
            </a:extLst>
          </p:cNvPr>
          <p:cNvSpPr>
            <a:spLocks noGrp="1"/>
          </p:cNvSpPr>
          <p:nvPr>
            <p:ph type="sldNum" sz="quarter" idx="12"/>
          </p:nvPr>
        </p:nvSpPr>
        <p:spPr/>
        <p:txBody>
          <a:bodyPr/>
          <a:lstStyle/>
          <a:p>
            <a:fld id="{9C500B1B-5A23-E34C-AFD7-F809790A889D}" type="slidenum">
              <a:rPr lang="en-SI" smtClean="0"/>
              <a:t>37</a:t>
            </a:fld>
            <a:endParaRPr lang="en-SI"/>
          </a:p>
        </p:txBody>
      </p:sp>
      <p:pic>
        <p:nvPicPr>
          <p:cNvPr id="5" name="Picture 4">
            <a:extLst>
              <a:ext uri="{FF2B5EF4-FFF2-40B4-BE49-F238E27FC236}">
                <a16:creationId xmlns:a16="http://schemas.microsoft.com/office/drawing/2014/main" id="{5221A0D8-381F-CB42-B5DB-0183D1572021}"/>
              </a:ext>
            </a:extLst>
          </p:cNvPr>
          <p:cNvPicPr>
            <a:picLocks noChangeAspect="1"/>
          </p:cNvPicPr>
          <p:nvPr/>
        </p:nvPicPr>
        <p:blipFill>
          <a:blip r:embed="rId2"/>
          <a:stretch>
            <a:fillRect/>
          </a:stretch>
        </p:blipFill>
        <p:spPr>
          <a:xfrm>
            <a:off x="1002723" y="2933954"/>
            <a:ext cx="4673600" cy="1574800"/>
          </a:xfrm>
          <a:prstGeom prst="rect">
            <a:avLst/>
          </a:prstGeom>
        </p:spPr>
      </p:pic>
      <p:pic>
        <p:nvPicPr>
          <p:cNvPr id="6" name="Picture 5">
            <a:extLst>
              <a:ext uri="{FF2B5EF4-FFF2-40B4-BE49-F238E27FC236}">
                <a16:creationId xmlns:a16="http://schemas.microsoft.com/office/drawing/2014/main" id="{30062E47-6B7A-DF4E-97CF-D2086C19F136}"/>
              </a:ext>
            </a:extLst>
          </p:cNvPr>
          <p:cNvPicPr>
            <a:picLocks noChangeAspect="1"/>
          </p:cNvPicPr>
          <p:nvPr/>
        </p:nvPicPr>
        <p:blipFill>
          <a:blip r:embed="rId3"/>
          <a:stretch>
            <a:fillRect/>
          </a:stretch>
        </p:blipFill>
        <p:spPr>
          <a:xfrm>
            <a:off x="6851777" y="3026283"/>
            <a:ext cx="4406900" cy="1409700"/>
          </a:xfrm>
          <a:prstGeom prst="rect">
            <a:avLst/>
          </a:prstGeom>
        </p:spPr>
      </p:pic>
      <p:pic>
        <p:nvPicPr>
          <p:cNvPr id="7" name="Picture 6">
            <a:extLst>
              <a:ext uri="{FF2B5EF4-FFF2-40B4-BE49-F238E27FC236}">
                <a16:creationId xmlns:a16="http://schemas.microsoft.com/office/drawing/2014/main" id="{054B0510-7290-B548-B55D-1A812CDE9514}"/>
              </a:ext>
            </a:extLst>
          </p:cNvPr>
          <p:cNvPicPr>
            <a:picLocks noChangeAspect="1"/>
          </p:cNvPicPr>
          <p:nvPr/>
        </p:nvPicPr>
        <p:blipFill>
          <a:blip r:embed="rId4"/>
          <a:stretch>
            <a:fillRect/>
          </a:stretch>
        </p:blipFill>
        <p:spPr>
          <a:xfrm>
            <a:off x="5362702" y="642194"/>
            <a:ext cx="5177282" cy="238408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9C2E224-4F80-1945-B23A-14AB87132FC3}"/>
                  </a:ext>
                </a:extLst>
              </p:cNvPr>
              <p:cNvSpPr txBox="1"/>
              <p:nvPr/>
            </p:nvSpPr>
            <p:spPr>
              <a:xfrm>
                <a:off x="638177" y="892041"/>
                <a:ext cx="4528183" cy="830997"/>
              </a:xfrm>
              <a:prstGeom prst="rect">
                <a:avLst/>
              </a:prstGeom>
              <a:noFill/>
              <a:ln w="38100">
                <a:solidFill>
                  <a:schemeClr val="accent1"/>
                </a:solidFill>
              </a:ln>
            </p:spPr>
            <p:txBody>
              <a:bodyPr wrap="square" rtlCol="0">
                <a:spAutoFit/>
              </a:bodyPr>
              <a:lstStyle/>
              <a:p>
                <a:r>
                  <a:rPr lang="en-GB" sz="2400" dirty="0">
                    <a:solidFill>
                      <a:srgbClr val="FF0000"/>
                    </a:solidFill>
                  </a:rPr>
                  <a:t>3D LJ system with simple truncation at the cut-off radius </a:t>
                </a:r>
                <a14:m>
                  <m:oMath xmlns:m="http://schemas.openxmlformats.org/officeDocument/2006/math">
                    <m:sSub>
                      <m:sSubPr>
                        <m:ctrlPr>
                          <a:rPr lang="en-GB" sz="2400" i="1" smtClean="0">
                            <a:solidFill>
                              <a:srgbClr val="FF0000"/>
                            </a:solidFill>
                            <a:latin typeface="Cambria Math" panose="02040503050406030204" pitchFamily="18" charset="0"/>
                          </a:rPr>
                        </m:ctrlPr>
                      </m:sSubPr>
                      <m:e>
                        <m:r>
                          <a:rPr lang="en-GB" sz="2400" b="0" i="1" smtClean="0">
                            <a:solidFill>
                              <a:srgbClr val="FF0000"/>
                            </a:solidFill>
                            <a:latin typeface="Cambria Math" panose="02040503050406030204" pitchFamily="18" charset="0"/>
                          </a:rPr>
                          <m:t>𝑟</m:t>
                        </m:r>
                      </m:e>
                      <m:sub>
                        <m:r>
                          <a:rPr lang="en-GB" sz="2400" b="0" i="1" smtClean="0">
                            <a:solidFill>
                              <a:srgbClr val="FF0000"/>
                            </a:solidFill>
                            <a:latin typeface="Cambria Math" panose="02040503050406030204" pitchFamily="18" charset="0"/>
                          </a:rPr>
                          <m:t>𝑐</m:t>
                        </m:r>
                      </m:sub>
                    </m:sSub>
                  </m:oMath>
                </a14:m>
                <a:endParaRPr lang="en-GB" sz="2400" dirty="0">
                  <a:solidFill>
                    <a:srgbClr val="FF0000"/>
                  </a:solidFill>
                </a:endParaRPr>
              </a:p>
            </p:txBody>
          </p:sp>
        </mc:Choice>
        <mc:Fallback xmlns="">
          <p:sp>
            <p:nvSpPr>
              <p:cNvPr id="11" name="TextBox 10">
                <a:extLst>
                  <a:ext uri="{FF2B5EF4-FFF2-40B4-BE49-F238E27FC236}">
                    <a16:creationId xmlns:a16="http://schemas.microsoft.com/office/drawing/2014/main" id="{99C2E224-4F80-1945-B23A-14AB87132FC3}"/>
                  </a:ext>
                </a:extLst>
              </p:cNvPr>
              <p:cNvSpPr txBox="1">
                <a:spLocks noRot="1" noChangeAspect="1" noMove="1" noResize="1" noEditPoints="1" noAdjustHandles="1" noChangeArrowheads="1" noChangeShapeType="1" noTextEdit="1"/>
              </p:cNvSpPr>
              <p:nvPr/>
            </p:nvSpPr>
            <p:spPr>
              <a:xfrm>
                <a:off x="638177" y="892041"/>
                <a:ext cx="4528183" cy="830997"/>
              </a:xfrm>
              <a:prstGeom prst="rect">
                <a:avLst/>
              </a:prstGeom>
              <a:blipFill>
                <a:blip r:embed="rId5"/>
                <a:stretch>
                  <a:fillRect l="-1667" t="-2899" b="-11594"/>
                </a:stretch>
              </a:blipFill>
              <a:ln w="38100">
                <a:solidFill>
                  <a:schemeClr val="accent1"/>
                </a:solidFill>
              </a:ln>
            </p:spPr>
            <p:txBody>
              <a:bodyPr/>
              <a:lstStyle/>
              <a:p>
                <a:r>
                  <a:rPr lang="en-GB">
                    <a:noFill/>
                  </a:rPr>
                  <a:t> </a:t>
                </a:r>
              </a:p>
            </p:txBody>
          </p:sp>
        </mc:Fallback>
      </mc:AlternateContent>
      <p:cxnSp>
        <p:nvCxnSpPr>
          <p:cNvPr id="12" name="Straight Connector 11">
            <a:extLst>
              <a:ext uri="{FF2B5EF4-FFF2-40B4-BE49-F238E27FC236}">
                <a16:creationId xmlns:a16="http://schemas.microsoft.com/office/drawing/2014/main" id="{62FEFCBB-F370-A249-8C6E-551BA9D5A6BB}"/>
              </a:ext>
            </a:extLst>
          </p:cNvPr>
          <p:cNvCxnSpPr/>
          <p:nvPr/>
        </p:nvCxnSpPr>
        <p:spPr>
          <a:xfrm>
            <a:off x="217355" y="2924810"/>
            <a:ext cx="11777472"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533E9BFD-96EB-914F-B711-0396BF392162}"/>
                  </a:ext>
                </a:extLst>
              </p14:cNvPr>
              <p14:cNvContentPartPr/>
              <p14:nvPr/>
            </p14:nvContentPartPr>
            <p14:xfrm>
              <a:off x="2118888" y="3986136"/>
              <a:ext cx="2712600" cy="294840"/>
            </p14:xfrm>
          </p:contentPart>
        </mc:Choice>
        <mc:Fallback xmlns="">
          <p:pic>
            <p:nvPicPr>
              <p:cNvPr id="13" name="Ink 12">
                <a:extLst>
                  <a:ext uri="{FF2B5EF4-FFF2-40B4-BE49-F238E27FC236}">
                    <a16:creationId xmlns:a16="http://schemas.microsoft.com/office/drawing/2014/main" id="{533E9BFD-96EB-914F-B711-0396BF392162}"/>
                  </a:ext>
                </a:extLst>
              </p:cNvPr>
              <p:cNvPicPr/>
              <p:nvPr/>
            </p:nvPicPr>
            <p:blipFill>
              <a:blip r:embed="rId7"/>
              <a:stretch>
                <a:fillRect/>
              </a:stretch>
            </p:blipFill>
            <p:spPr>
              <a:xfrm>
                <a:off x="2029248" y="3806496"/>
                <a:ext cx="289224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4510FE3-AFE7-D741-AF5D-6D201F0198AD}"/>
                  </a:ext>
                </a:extLst>
              </p14:cNvPr>
              <p14:cNvContentPartPr/>
              <p14:nvPr/>
            </p14:nvContentPartPr>
            <p14:xfrm>
              <a:off x="9796968" y="3336336"/>
              <a:ext cx="564480" cy="15840"/>
            </p14:xfrm>
          </p:contentPart>
        </mc:Choice>
        <mc:Fallback xmlns="">
          <p:pic>
            <p:nvPicPr>
              <p:cNvPr id="16" name="Ink 15">
                <a:extLst>
                  <a:ext uri="{FF2B5EF4-FFF2-40B4-BE49-F238E27FC236}">
                    <a16:creationId xmlns:a16="http://schemas.microsoft.com/office/drawing/2014/main" id="{74510FE3-AFE7-D741-AF5D-6D201F0198AD}"/>
                  </a:ext>
                </a:extLst>
              </p:cNvPr>
              <p:cNvPicPr/>
              <p:nvPr/>
            </p:nvPicPr>
            <p:blipFill>
              <a:blip r:embed="rId9"/>
              <a:stretch>
                <a:fillRect/>
              </a:stretch>
            </p:blipFill>
            <p:spPr>
              <a:xfrm>
                <a:off x="9707328" y="3156336"/>
                <a:ext cx="7441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F59238ED-B8C1-4F43-A594-B532F96E3A48}"/>
                  </a:ext>
                </a:extLst>
              </p14:cNvPr>
              <p14:cNvContentPartPr/>
              <p14:nvPr/>
            </p14:nvContentPartPr>
            <p14:xfrm>
              <a:off x="8147088" y="3758976"/>
              <a:ext cx="3000600" cy="57600"/>
            </p14:xfrm>
          </p:contentPart>
        </mc:Choice>
        <mc:Fallback xmlns="">
          <p:pic>
            <p:nvPicPr>
              <p:cNvPr id="17" name="Ink 16">
                <a:extLst>
                  <a:ext uri="{FF2B5EF4-FFF2-40B4-BE49-F238E27FC236}">
                    <a16:creationId xmlns:a16="http://schemas.microsoft.com/office/drawing/2014/main" id="{F59238ED-B8C1-4F43-A594-B532F96E3A48}"/>
                  </a:ext>
                </a:extLst>
              </p:cNvPr>
              <p:cNvPicPr/>
              <p:nvPr/>
            </p:nvPicPr>
            <p:blipFill>
              <a:blip r:embed="rId11"/>
              <a:stretch>
                <a:fillRect/>
              </a:stretch>
            </p:blipFill>
            <p:spPr>
              <a:xfrm>
                <a:off x="8057088" y="3579336"/>
                <a:ext cx="318024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6EAC3046-25F9-F442-9741-C492DE01E114}"/>
                  </a:ext>
                </a:extLst>
              </p14:cNvPr>
              <p14:cNvContentPartPr/>
              <p14:nvPr/>
            </p14:nvContentPartPr>
            <p14:xfrm>
              <a:off x="8223048" y="4049136"/>
              <a:ext cx="2865240" cy="68760"/>
            </p14:xfrm>
          </p:contentPart>
        </mc:Choice>
        <mc:Fallback xmlns="">
          <p:pic>
            <p:nvPicPr>
              <p:cNvPr id="18" name="Ink 17">
                <a:extLst>
                  <a:ext uri="{FF2B5EF4-FFF2-40B4-BE49-F238E27FC236}">
                    <a16:creationId xmlns:a16="http://schemas.microsoft.com/office/drawing/2014/main" id="{6EAC3046-25F9-F442-9741-C492DE01E114}"/>
                  </a:ext>
                </a:extLst>
              </p:cNvPr>
              <p:cNvPicPr/>
              <p:nvPr/>
            </p:nvPicPr>
            <p:blipFill>
              <a:blip r:embed="rId13"/>
              <a:stretch>
                <a:fillRect/>
              </a:stretch>
            </p:blipFill>
            <p:spPr>
              <a:xfrm>
                <a:off x="8133408" y="3869496"/>
                <a:ext cx="3044880" cy="428400"/>
              </a:xfrm>
              <a:prstGeom prst="rect">
                <a:avLst/>
              </a:prstGeom>
            </p:spPr>
          </p:pic>
        </mc:Fallback>
      </mc:AlternateContent>
    </p:spTree>
    <p:extLst>
      <p:ext uri="{BB962C8B-B14F-4D97-AF65-F5344CB8AC3E}">
        <p14:creationId xmlns:p14="http://schemas.microsoft.com/office/powerpoint/2010/main" val="897220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711AD1-D5B6-6D47-B52C-5F6A16C83FFF}"/>
              </a:ext>
            </a:extLst>
          </p:cNvPr>
          <p:cNvSpPr>
            <a:spLocks noGrp="1"/>
          </p:cNvSpPr>
          <p:nvPr>
            <p:ph type="sldNum" sz="quarter" idx="12"/>
          </p:nvPr>
        </p:nvSpPr>
        <p:spPr/>
        <p:txBody>
          <a:bodyPr/>
          <a:lstStyle/>
          <a:p>
            <a:fld id="{9C500B1B-5A23-E34C-AFD7-F809790A889D}" type="slidenum">
              <a:rPr lang="en-SI" smtClean="0"/>
              <a:t>38</a:t>
            </a:fld>
            <a:endParaRPr lang="en-SI"/>
          </a:p>
        </p:txBody>
      </p:sp>
      <p:pic>
        <p:nvPicPr>
          <p:cNvPr id="5" name="Picture 4">
            <a:extLst>
              <a:ext uri="{FF2B5EF4-FFF2-40B4-BE49-F238E27FC236}">
                <a16:creationId xmlns:a16="http://schemas.microsoft.com/office/drawing/2014/main" id="{5221A0D8-381F-CB42-B5DB-0183D1572021}"/>
              </a:ext>
            </a:extLst>
          </p:cNvPr>
          <p:cNvPicPr>
            <a:picLocks noChangeAspect="1"/>
          </p:cNvPicPr>
          <p:nvPr/>
        </p:nvPicPr>
        <p:blipFill>
          <a:blip r:embed="rId2"/>
          <a:stretch>
            <a:fillRect/>
          </a:stretch>
        </p:blipFill>
        <p:spPr>
          <a:xfrm>
            <a:off x="1002723" y="2933954"/>
            <a:ext cx="4673600" cy="1574800"/>
          </a:xfrm>
          <a:prstGeom prst="rect">
            <a:avLst/>
          </a:prstGeom>
        </p:spPr>
      </p:pic>
      <p:pic>
        <p:nvPicPr>
          <p:cNvPr id="6" name="Picture 5">
            <a:extLst>
              <a:ext uri="{FF2B5EF4-FFF2-40B4-BE49-F238E27FC236}">
                <a16:creationId xmlns:a16="http://schemas.microsoft.com/office/drawing/2014/main" id="{30062E47-6B7A-DF4E-97CF-D2086C19F136}"/>
              </a:ext>
            </a:extLst>
          </p:cNvPr>
          <p:cNvPicPr>
            <a:picLocks noChangeAspect="1"/>
          </p:cNvPicPr>
          <p:nvPr/>
        </p:nvPicPr>
        <p:blipFill>
          <a:blip r:embed="rId3"/>
          <a:stretch>
            <a:fillRect/>
          </a:stretch>
        </p:blipFill>
        <p:spPr>
          <a:xfrm>
            <a:off x="6851777" y="3026283"/>
            <a:ext cx="4406900" cy="1409700"/>
          </a:xfrm>
          <a:prstGeom prst="rect">
            <a:avLst/>
          </a:prstGeom>
        </p:spPr>
      </p:pic>
      <p:pic>
        <p:nvPicPr>
          <p:cNvPr id="7" name="Picture 6">
            <a:extLst>
              <a:ext uri="{FF2B5EF4-FFF2-40B4-BE49-F238E27FC236}">
                <a16:creationId xmlns:a16="http://schemas.microsoft.com/office/drawing/2014/main" id="{054B0510-7290-B548-B55D-1A812CDE9514}"/>
              </a:ext>
            </a:extLst>
          </p:cNvPr>
          <p:cNvPicPr>
            <a:picLocks noChangeAspect="1"/>
          </p:cNvPicPr>
          <p:nvPr/>
        </p:nvPicPr>
        <p:blipFill>
          <a:blip r:embed="rId4"/>
          <a:stretch>
            <a:fillRect/>
          </a:stretch>
        </p:blipFill>
        <p:spPr>
          <a:xfrm>
            <a:off x="5362702" y="642194"/>
            <a:ext cx="5177282" cy="238408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FA6478D-7CBB-5246-B8A2-13DFFC01BF9A}"/>
                  </a:ext>
                </a:extLst>
              </p:cNvPr>
              <p:cNvSpPr txBox="1"/>
              <p:nvPr/>
            </p:nvSpPr>
            <p:spPr>
              <a:xfrm>
                <a:off x="638177" y="892041"/>
                <a:ext cx="4528183" cy="830997"/>
              </a:xfrm>
              <a:prstGeom prst="rect">
                <a:avLst/>
              </a:prstGeom>
              <a:noFill/>
              <a:ln w="38100">
                <a:solidFill>
                  <a:schemeClr val="accent1"/>
                </a:solidFill>
              </a:ln>
            </p:spPr>
            <p:txBody>
              <a:bodyPr wrap="square" rtlCol="0">
                <a:spAutoFit/>
              </a:bodyPr>
              <a:lstStyle/>
              <a:p>
                <a:r>
                  <a:rPr lang="en-GB" sz="2400" dirty="0">
                    <a:solidFill>
                      <a:srgbClr val="FF0000"/>
                    </a:solidFill>
                  </a:rPr>
                  <a:t>3D LJ system with simple truncation at the cut-off radius </a:t>
                </a:r>
                <a14:m>
                  <m:oMath xmlns:m="http://schemas.openxmlformats.org/officeDocument/2006/math">
                    <m:sSub>
                      <m:sSubPr>
                        <m:ctrlPr>
                          <a:rPr lang="en-GB" sz="2400" i="1" smtClean="0">
                            <a:solidFill>
                              <a:srgbClr val="FF0000"/>
                            </a:solidFill>
                            <a:latin typeface="Cambria Math" panose="02040503050406030204" pitchFamily="18" charset="0"/>
                          </a:rPr>
                        </m:ctrlPr>
                      </m:sSubPr>
                      <m:e>
                        <m:r>
                          <a:rPr lang="en-GB" sz="2400" b="0" i="1" smtClean="0">
                            <a:solidFill>
                              <a:srgbClr val="FF0000"/>
                            </a:solidFill>
                            <a:latin typeface="Cambria Math" panose="02040503050406030204" pitchFamily="18" charset="0"/>
                          </a:rPr>
                          <m:t>𝑟</m:t>
                        </m:r>
                      </m:e>
                      <m:sub>
                        <m:r>
                          <a:rPr lang="en-GB" sz="2400" b="0" i="1" smtClean="0">
                            <a:solidFill>
                              <a:srgbClr val="FF0000"/>
                            </a:solidFill>
                            <a:latin typeface="Cambria Math" panose="02040503050406030204" pitchFamily="18" charset="0"/>
                          </a:rPr>
                          <m:t>𝑐</m:t>
                        </m:r>
                      </m:sub>
                    </m:sSub>
                  </m:oMath>
                </a14:m>
                <a:endParaRPr lang="en-GB" sz="2400" dirty="0">
                  <a:solidFill>
                    <a:srgbClr val="FF0000"/>
                  </a:solidFill>
                </a:endParaRPr>
              </a:p>
            </p:txBody>
          </p:sp>
        </mc:Choice>
        <mc:Fallback xmlns="">
          <p:sp>
            <p:nvSpPr>
              <p:cNvPr id="8" name="TextBox 7">
                <a:extLst>
                  <a:ext uri="{FF2B5EF4-FFF2-40B4-BE49-F238E27FC236}">
                    <a16:creationId xmlns:a16="http://schemas.microsoft.com/office/drawing/2014/main" id="{EFA6478D-7CBB-5246-B8A2-13DFFC01BF9A}"/>
                  </a:ext>
                </a:extLst>
              </p:cNvPr>
              <p:cNvSpPr txBox="1">
                <a:spLocks noRot="1" noChangeAspect="1" noMove="1" noResize="1" noEditPoints="1" noAdjustHandles="1" noChangeArrowheads="1" noChangeShapeType="1" noTextEdit="1"/>
              </p:cNvSpPr>
              <p:nvPr/>
            </p:nvSpPr>
            <p:spPr>
              <a:xfrm>
                <a:off x="638177" y="892041"/>
                <a:ext cx="4528183" cy="830997"/>
              </a:xfrm>
              <a:prstGeom prst="rect">
                <a:avLst/>
              </a:prstGeom>
              <a:blipFill>
                <a:blip r:embed="rId5"/>
                <a:stretch>
                  <a:fillRect l="-1667" t="-2899" b="-11594"/>
                </a:stretch>
              </a:blipFill>
              <a:ln w="38100">
                <a:solidFill>
                  <a:schemeClr val="accent1"/>
                </a:solidFill>
              </a:ln>
            </p:spPr>
            <p:txBody>
              <a:bodyPr/>
              <a:lstStyle/>
              <a:p>
                <a:r>
                  <a:rPr lang="en-GB">
                    <a:noFill/>
                  </a:rPr>
                  <a:t> </a:t>
                </a:r>
              </a:p>
            </p:txBody>
          </p:sp>
        </mc:Fallback>
      </mc:AlternateContent>
      <p:sp>
        <p:nvSpPr>
          <p:cNvPr id="9" name="Right Arrow Callout 8">
            <a:extLst>
              <a:ext uri="{FF2B5EF4-FFF2-40B4-BE49-F238E27FC236}">
                <a16:creationId xmlns:a16="http://schemas.microsoft.com/office/drawing/2014/main" id="{818A9EE8-535E-544C-A51F-07E908B953A4}"/>
              </a:ext>
            </a:extLst>
          </p:cNvPr>
          <p:cNvSpPr/>
          <p:nvPr/>
        </p:nvSpPr>
        <p:spPr>
          <a:xfrm rot="20085212">
            <a:off x="755386" y="4514088"/>
            <a:ext cx="3547872" cy="1344168"/>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Correction to obtain the limiting result for the system with truncated interactions</a:t>
            </a:r>
          </a:p>
        </p:txBody>
      </p:sp>
      <p:sp>
        <p:nvSpPr>
          <p:cNvPr id="10" name="Right Arrow Callout 9">
            <a:extLst>
              <a:ext uri="{FF2B5EF4-FFF2-40B4-BE49-F238E27FC236}">
                <a16:creationId xmlns:a16="http://schemas.microsoft.com/office/drawing/2014/main" id="{FA5995D6-964F-F248-B375-994E8741B1DD}"/>
              </a:ext>
            </a:extLst>
          </p:cNvPr>
          <p:cNvSpPr/>
          <p:nvPr/>
        </p:nvSpPr>
        <p:spPr>
          <a:xfrm rot="20085212">
            <a:off x="4727592" y="4121410"/>
            <a:ext cx="3547872" cy="1344168"/>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for the system with untruncated interactions</a:t>
            </a:r>
          </a:p>
        </p:txBody>
      </p:sp>
      <p:cxnSp>
        <p:nvCxnSpPr>
          <p:cNvPr id="11" name="Straight Connector 10">
            <a:extLst>
              <a:ext uri="{FF2B5EF4-FFF2-40B4-BE49-F238E27FC236}">
                <a16:creationId xmlns:a16="http://schemas.microsoft.com/office/drawing/2014/main" id="{0AA37EED-448F-CB4B-A51A-DB5037B4303F}"/>
              </a:ext>
            </a:extLst>
          </p:cNvPr>
          <p:cNvCxnSpPr/>
          <p:nvPr/>
        </p:nvCxnSpPr>
        <p:spPr>
          <a:xfrm>
            <a:off x="217355" y="2924810"/>
            <a:ext cx="11777472"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57563529-F8C2-954B-9C59-B7B9ABFC466F}"/>
                  </a:ext>
                </a:extLst>
              </p14:cNvPr>
              <p14:cNvContentPartPr/>
              <p14:nvPr/>
            </p14:nvContentPartPr>
            <p14:xfrm>
              <a:off x="930888" y="2890656"/>
              <a:ext cx="4731840" cy="2508480"/>
            </p14:xfrm>
          </p:contentPart>
        </mc:Choice>
        <mc:Fallback xmlns="">
          <p:pic>
            <p:nvPicPr>
              <p:cNvPr id="2" name="Ink 1">
                <a:extLst>
                  <a:ext uri="{FF2B5EF4-FFF2-40B4-BE49-F238E27FC236}">
                    <a16:creationId xmlns:a16="http://schemas.microsoft.com/office/drawing/2014/main" id="{57563529-F8C2-954B-9C59-B7B9ABFC466F}"/>
                  </a:ext>
                </a:extLst>
              </p:cNvPr>
              <p:cNvPicPr/>
              <p:nvPr/>
            </p:nvPicPr>
            <p:blipFill>
              <a:blip r:embed="rId7"/>
              <a:stretch>
                <a:fillRect/>
              </a:stretch>
            </p:blipFill>
            <p:spPr>
              <a:xfrm>
                <a:off x="841248" y="2711016"/>
                <a:ext cx="4911480" cy="286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A40E8A31-374C-774B-883E-5982817E1713}"/>
                  </a:ext>
                </a:extLst>
              </p14:cNvPr>
              <p14:cNvContentPartPr/>
              <p14:nvPr/>
            </p14:nvContentPartPr>
            <p14:xfrm>
              <a:off x="6447528" y="2955456"/>
              <a:ext cx="4687920" cy="2154240"/>
            </p14:xfrm>
          </p:contentPart>
        </mc:Choice>
        <mc:Fallback xmlns="">
          <p:pic>
            <p:nvPicPr>
              <p:cNvPr id="3" name="Ink 2">
                <a:extLst>
                  <a:ext uri="{FF2B5EF4-FFF2-40B4-BE49-F238E27FC236}">
                    <a16:creationId xmlns:a16="http://schemas.microsoft.com/office/drawing/2014/main" id="{A40E8A31-374C-774B-883E-5982817E1713}"/>
                  </a:ext>
                </a:extLst>
              </p:cNvPr>
              <p:cNvPicPr/>
              <p:nvPr/>
            </p:nvPicPr>
            <p:blipFill>
              <a:blip r:embed="rId9"/>
              <a:stretch>
                <a:fillRect/>
              </a:stretch>
            </p:blipFill>
            <p:spPr>
              <a:xfrm>
                <a:off x="6357888" y="2775816"/>
                <a:ext cx="4867560" cy="2513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5725A19-FE0C-F244-92A7-3916A1D91C21}"/>
                  </a:ext>
                </a:extLst>
              </p14:cNvPr>
              <p14:cNvContentPartPr/>
              <p14:nvPr/>
            </p14:nvContentPartPr>
            <p14:xfrm>
              <a:off x="6501528" y="3148056"/>
              <a:ext cx="348840" cy="407520"/>
            </p14:xfrm>
          </p:contentPart>
        </mc:Choice>
        <mc:Fallback xmlns="">
          <p:pic>
            <p:nvPicPr>
              <p:cNvPr id="12" name="Ink 11">
                <a:extLst>
                  <a:ext uri="{FF2B5EF4-FFF2-40B4-BE49-F238E27FC236}">
                    <a16:creationId xmlns:a16="http://schemas.microsoft.com/office/drawing/2014/main" id="{C5725A19-FE0C-F244-92A7-3916A1D91C21}"/>
                  </a:ext>
                </a:extLst>
              </p:cNvPr>
              <p:cNvPicPr/>
              <p:nvPr/>
            </p:nvPicPr>
            <p:blipFill>
              <a:blip r:embed="rId11"/>
              <a:stretch>
                <a:fillRect/>
              </a:stretch>
            </p:blipFill>
            <p:spPr>
              <a:xfrm>
                <a:off x="6411528" y="2968056"/>
                <a:ext cx="528480" cy="76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982897B-4876-C44A-8276-633649C9B106}"/>
                  </a:ext>
                </a:extLst>
              </p14:cNvPr>
              <p14:cNvContentPartPr/>
              <p14:nvPr/>
            </p14:nvContentPartPr>
            <p14:xfrm>
              <a:off x="6410088" y="5336496"/>
              <a:ext cx="1028160" cy="380520"/>
            </p14:xfrm>
          </p:contentPart>
        </mc:Choice>
        <mc:Fallback xmlns="">
          <p:pic>
            <p:nvPicPr>
              <p:cNvPr id="13" name="Ink 12">
                <a:extLst>
                  <a:ext uri="{FF2B5EF4-FFF2-40B4-BE49-F238E27FC236}">
                    <a16:creationId xmlns:a16="http://schemas.microsoft.com/office/drawing/2014/main" id="{F982897B-4876-C44A-8276-633649C9B106}"/>
                  </a:ext>
                </a:extLst>
              </p:cNvPr>
              <p:cNvPicPr/>
              <p:nvPr/>
            </p:nvPicPr>
            <p:blipFill>
              <a:blip r:embed="rId13"/>
              <a:stretch>
                <a:fillRect/>
              </a:stretch>
            </p:blipFill>
            <p:spPr>
              <a:xfrm>
                <a:off x="6320448" y="5156856"/>
                <a:ext cx="1207800" cy="74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17749601-B1EE-AC4B-95EE-F54F33DE0CE6}"/>
                  </a:ext>
                </a:extLst>
              </p14:cNvPr>
              <p14:cNvContentPartPr/>
              <p14:nvPr/>
            </p14:nvContentPartPr>
            <p14:xfrm>
              <a:off x="6623568" y="5654376"/>
              <a:ext cx="1077840" cy="354600"/>
            </p14:xfrm>
          </p:contentPart>
        </mc:Choice>
        <mc:Fallback xmlns="">
          <p:pic>
            <p:nvPicPr>
              <p:cNvPr id="14" name="Ink 13">
                <a:extLst>
                  <a:ext uri="{FF2B5EF4-FFF2-40B4-BE49-F238E27FC236}">
                    <a16:creationId xmlns:a16="http://schemas.microsoft.com/office/drawing/2014/main" id="{17749601-B1EE-AC4B-95EE-F54F33DE0CE6}"/>
                  </a:ext>
                </a:extLst>
              </p:cNvPr>
              <p:cNvPicPr/>
              <p:nvPr/>
            </p:nvPicPr>
            <p:blipFill>
              <a:blip r:embed="rId15"/>
              <a:stretch>
                <a:fillRect/>
              </a:stretch>
            </p:blipFill>
            <p:spPr>
              <a:xfrm>
                <a:off x="6533928" y="5474736"/>
                <a:ext cx="1257480" cy="714240"/>
              </a:xfrm>
              <a:prstGeom prst="rect">
                <a:avLst/>
              </a:prstGeom>
            </p:spPr>
          </p:pic>
        </mc:Fallback>
      </mc:AlternateContent>
    </p:spTree>
    <p:extLst>
      <p:ext uri="{BB962C8B-B14F-4D97-AF65-F5344CB8AC3E}">
        <p14:creationId xmlns:p14="http://schemas.microsoft.com/office/powerpoint/2010/main" val="1013649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board&#10;&#10;Description automatically generated">
            <a:extLst>
              <a:ext uri="{FF2B5EF4-FFF2-40B4-BE49-F238E27FC236}">
                <a16:creationId xmlns:a16="http://schemas.microsoft.com/office/drawing/2014/main" id="{6A1C9756-D3AA-562A-DD89-0183A5E490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8159" t="5301" r="3467" b="5036"/>
          <a:stretch/>
        </p:blipFill>
        <p:spPr>
          <a:xfrm rot="5400000">
            <a:off x="5080007" y="-192888"/>
            <a:ext cx="5676951" cy="7891977"/>
          </a:xfrm>
          <a:prstGeom prst="rect">
            <a:avLst/>
          </a:prstGeom>
        </p:spPr>
      </p:pic>
      <p:sp>
        <p:nvSpPr>
          <p:cNvPr id="2" name="TextBox 1">
            <a:extLst>
              <a:ext uri="{FF2B5EF4-FFF2-40B4-BE49-F238E27FC236}">
                <a16:creationId xmlns:a16="http://schemas.microsoft.com/office/drawing/2014/main" id="{498DE6FB-D484-D7E5-616F-BB336B46A7AE}"/>
              </a:ext>
            </a:extLst>
          </p:cNvPr>
          <p:cNvSpPr txBox="1"/>
          <p:nvPr/>
        </p:nvSpPr>
        <p:spPr>
          <a:xfrm>
            <a:off x="211015" y="914625"/>
            <a:ext cx="3761479" cy="461665"/>
          </a:xfrm>
          <a:prstGeom prst="rect">
            <a:avLst/>
          </a:prstGeom>
          <a:noFill/>
        </p:spPr>
        <p:txBody>
          <a:bodyPr wrap="none" rtlCol="0">
            <a:spAutoFit/>
          </a:bodyPr>
          <a:lstStyle/>
          <a:p>
            <a:r>
              <a:rPr lang="en-US" sz="2400" dirty="0"/>
              <a:t>Two weakly-coupled systems</a:t>
            </a:r>
          </a:p>
        </p:txBody>
      </p:sp>
      <p:pic>
        <p:nvPicPr>
          <p:cNvPr id="6" name="Picture 5" descr="A close up of text on a whiteboard&#10;&#10;Description automatically generated">
            <a:extLst>
              <a:ext uri="{FF2B5EF4-FFF2-40B4-BE49-F238E27FC236}">
                <a16:creationId xmlns:a16="http://schemas.microsoft.com/office/drawing/2014/main" id="{B587AD59-5227-4F65-80E4-53C126A84B3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0957" r="61976"/>
          <a:stretch/>
        </p:blipFill>
        <p:spPr>
          <a:xfrm rot="5400000">
            <a:off x="4450701" y="-2463806"/>
            <a:ext cx="2429433" cy="10675777"/>
          </a:xfrm>
          <a:prstGeom prst="rect">
            <a:avLst/>
          </a:prstGeom>
          <a:ln w="76200">
            <a:solidFill>
              <a:srgbClr val="FF0000"/>
            </a:solidFill>
          </a:ln>
        </p:spPr>
      </p:pic>
      <p:sp>
        <p:nvSpPr>
          <p:cNvPr id="7" name="Title 1">
            <a:extLst>
              <a:ext uri="{FF2B5EF4-FFF2-40B4-BE49-F238E27FC236}">
                <a16:creationId xmlns:a16="http://schemas.microsoft.com/office/drawing/2014/main" id="{0AB5D7BC-1034-A00A-D907-F30DA5F9A691}"/>
              </a:ext>
            </a:extLst>
          </p:cNvPr>
          <p:cNvSpPr txBox="1">
            <a:spLocks/>
          </p:cNvSpPr>
          <p:nvPr/>
        </p:nvSpPr>
        <p:spPr>
          <a:xfrm>
            <a:off x="0" y="266424"/>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b="1" dirty="0"/>
              <a:t> </a:t>
            </a:r>
            <a:r>
              <a:rPr lang="en-GB" sz="2800" b="1" i="1" dirty="0"/>
              <a:t>COMPUTER SIMULATIONS</a:t>
            </a:r>
            <a:r>
              <a:rPr lang="en-GB" sz="2800" i="1" dirty="0"/>
              <a:t> 		 	   STATISTICAL MECHANICS BASIS</a:t>
            </a:r>
            <a:endParaRPr lang="en-SI" sz="2800" b="1">
              <a:solidFill>
                <a:srgbClr val="FF0000"/>
              </a:solidFill>
            </a:endParaRPr>
          </a:p>
        </p:txBody>
      </p:sp>
      <p:sp>
        <p:nvSpPr>
          <p:cNvPr id="4" name="Slide Number Placeholder 3">
            <a:extLst>
              <a:ext uri="{FF2B5EF4-FFF2-40B4-BE49-F238E27FC236}">
                <a16:creationId xmlns:a16="http://schemas.microsoft.com/office/drawing/2014/main" id="{CCCAFE47-95A1-A64E-F163-FD2ED9B1E38E}"/>
              </a:ext>
            </a:extLst>
          </p:cNvPr>
          <p:cNvSpPr>
            <a:spLocks noGrp="1"/>
          </p:cNvSpPr>
          <p:nvPr>
            <p:ph type="sldNum" sz="quarter" idx="12"/>
          </p:nvPr>
        </p:nvSpPr>
        <p:spPr/>
        <p:txBody>
          <a:bodyPr/>
          <a:lstStyle/>
          <a:p>
            <a:fld id="{9C500B1B-5A23-E34C-AFD7-F809790A889D}" type="slidenum">
              <a:rPr lang="en-SI" smtClean="0"/>
              <a:t>3</a:t>
            </a:fld>
            <a:endParaRPr lang="en-SI"/>
          </a:p>
        </p:txBody>
      </p:sp>
    </p:spTree>
    <p:extLst>
      <p:ext uri="{BB962C8B-B14F-4D97-AF65-F5344CB8AC3E}">
        <p14:creationId xmlns:p14="http://schemas.microsoft.com/office/powerpoint/2010/main" val="176164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a:t>PART III:</a:t>
            </a:r>
            <a:r>
              <a:rPr lang="en-GB" sz="2800"/>
              <a:t> </a:t>
            </a:r>
            <a:r>
              <a:rPr lang="en-GB" sz="2800" i="1"/>
              <a:t>COMPUTER SIMULATIONS</a:t>
            </a:r>
            <a:r>
              <a:rPr lang="en-GB" sz="2800" b="1" i="1"/>
              <a:t>			</a:t>
            </a:r>
            <a:r>
              <a:rPr lang="en-GB" sz="2800" b="1"/>
              <a:t> </a:t>
            </a:r>
            <a:r>
              <a:rPr lang="en-GB" sz="2800" i="1"/>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a:t> </a:t>
            </a:r>
            <a:endParaRPr lang="en-GB" dirty="0"/>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a:t> </a:t>
            </a:r>
            <a:endParaRPr lang="en-GB" dirty="0"/>
          </a:p>
        </p:txBody>
      </p:sp>
      <p:sp>
        <p:nvSpPr>
          <p:cNvPr id="5" name="TextBox 4">
            <a:extLst>
              <a:ext uri="{FF2B5EF4-FFF2-40B4-BE49-F238E27FC236}">
                <a16:creationId xmlns:a16="http://schemas.microsoft.com/office/drawing/2014/main" id="{7BB179EE-5112-0E43-AB8B-F8133EF89E97}"/>
              </a:ext>
            </a:extLst>
          </p:cNvPr>
          <p:cNvSpPr txBox="1"/>
          <p:nvPr/>
        </p:nvSpPr>
        <p:spPr>
          <a:xfrm>
            <a:off x="219075" y="390648"/>
            <a:ext cx="10951538" cy="461665"/>
          </a:xfrm>
          <a:prstGeom prst="rect">
            <a:avLst/>
          </a:prstGeom>
          <a:noFill/>
        </p:spPr>
        <p:txBody>
          <a:bodyPr wrap="square" rtlCol="0">
            <a:spAutoFit/>
          </a:bodyPr>
          <a:lstStyle/>
          <a:p>
            <a:r>
              <a:rPr lang="en-GB" sz="2400" b="1" dirty="0">
                <a:solidFill>
                  <a:srgbClr val="FF0000"/>
                </a:solidFill>
              </a:rPr>
              <a:t>SIMULATING MACROSCOPIC PROPERTIES / BOUNDARY CONDITIONS.</a:t>
            </a:r>
            <a:r>
              <a:rPr lang="en-GB" sz="2400" dirty="0"/>
              <a:t> </a:t>
            </a:r>
            <a:endParaRPr lang="en-GB" dirty="0"/>
          </a:p>
        </p:txBody>
      </p:sp>
      <p:pic>
        <p:nvPicPr>
          <p:cNvPr id="7" name="Picture 6" descr="A close up of text on a white background&#10;&#10;Description automatically generated">
            <a:extLst>
              <a:ext uri="{FF2B5EF4-FFF2-40B4-BE49-F238E27FC236}">
                <a16:creationId xmlns:a16="http://schemas.microsoft.com/office/drawing/2014/main" id="{9BF9A0CC-8F39-0240-BBBE-091A61761D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581" b="22044"/>
          <a:stretch/>
        </p:blipFill>
        <p:spPr>
          <a:xfrm>
            <a:off x="219076" y="896215"/>
            <a:ext cx="9479084" cy="5284666"/>
          </a:xfrm>
          <a:prstGeom prst="rect">
            <a:avLst/>
          </a:prstGeom>
        </p:spPr>
      </p:pic>
      <mc:AlternateContent xmlns:mc="http://schemas.openxmlformats.org/markup-compatibility/2006" xmlns:a14="http://schemas.microsoft.com/office/drawing/2010/main">
        <mc:Choice Requires="a14">
          <p:sp>
            <p:nvSpPr>
              <p:cNvPr id="13" name="Left Arrow Callout 12">
                <a:extLst>
                  <a:ext uri="{FF2B5EF4-FFF2-40B4-BE49-F238E27FC236}">
                    <a16:creationId xmlns:a16="http://schemas.microsoft.com/office/drawing/2014/main" id="{A2C5E8F9-9AFD-774E-A3AF-DFCE51349512}"/>
                  </a:ext>
                </a:extLst>
              </p:cNvPr>
              <p:cNvSpPr/>
              <p:nvPr/>
            </p:nvSpPr>
            <p:spPr>
              <a:xfrm>
                <a:off x="6529657" y="150361"/>
                <a:ext cx="5443267" cy="2973652"/>
              </a:xfrm>
              <a:prstGeom prst="leftArrowCallout">
                <a:avLst>
                  <a:gd name="adj1" fmla="val 16257"/>
                  <a:gd name="adj2" fmla="val 17896"/>
                  <a:gd name="adj3" fmla="val 20628"/>
                  <a:gd name="adj4" fmla="val 867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We </a:t>
                </a:r>
                <a:r>
                  <a:rPr lang="en-GB" b="1" dirty="0"/>
                  <a:t>cannot</a:t>
                </a:r>
                <a:r>
                  <a:rPr lang="en-GB" dirty="0"/>
                  <a:t> simulate macroscopic systems with </a:t>
                </a:r>
                <a14:m>
                  <m:oMath xmlns:m="http://schemas.openxmlformats.org/officeDocument/2006/math">
                    <m:r>
                      <a:rPr lang="en-GB" i="1" smtClean="0">
                        <a:latin typeface="Cambria Math" panose="02040503050406030204" pitchFamily="18" charset="0"/>
                        <a:ea typeface="Cambria Math" panose="02040503050406030204" pitchFamily="18" charset="0"/>
                      </a:rPr>
                      <m:t>𝒪</m:t>
                    </m:r>
                    <m:d>
                      <m:dPr>
                        <m:ctrlPr>
                          <a:rPr lang="en-GB" b="0" i="1" smtClean="0">
                            <a:latin typeface="Cambria Math" panose="02040503050406030204" pitchFamily="18" charset="0"/>
                            <a:ea typeface="Cambria Math" panose="02040503050406030204" pitchFamily="18" charset="0"/>
                          </a:rPr>
                        </m:ctrlPr>
                      </m:dPr>
                      <m:e>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10</m:t>
                            </m:r>
                          </m:e>
                          <m:sup>
                            <m:r>
                              <a:rPr lang="en-GB" b="0" i="1" smtClean="0">
                                <a:latin typeface="Cambria Math" panose="02040503050406030204" pitchFamily="18" charset="0"/>
                                <a:ea typeface="Cambria Math" panose="02040503050406030204" pitchFamily="18" charset="0"/>
                              </a:rPr>
                              <m:t>20</m:t>
                            </m:r>
                          </m:sup>
                        </m:sSup>
                      </m:e>
                    </m:d>
                    <m:r>
                      <a:rPr lang="en-GB" b="0" i="0" smtClean="0">
                        <a:latin typeface="Cambria Math" panose="02040503050406030204" pitchFamily="18" charset="0"/>
                        <a:ea typeface="Cambria Math" panose="02040503050406030204" pitchFamily="18" charset="0"/>
                      </a:rPr>
                      <m:t> </m:t>
                    </m:r>
                    <m:r>
                      <m:rPr>
                        <m:sty m:val="p"/>
                      </m:rPr>
                      <a:rPr lang="en-GB" b="0" i="0" smtClean="0">
                        <a:latin typeface="Cambria Math" panose="02040503050406030204" pitchFamily="18" charset="0"/>
                        <a:ea typeface="Cambria Math" panose="02040503050406030204" pitchFamily="18" charset="0"/>
                      </a:rPr>
                      <m:t>atoms</m:t>
                    </m:r>
                  </m:oMath>
                </a14:m>
                <a:r>
                  <a:rPr lang="en-GB" dirty="0"/>
                  <a:t>.</a:t>
                </a:r>
              </a:p>
              <a:p>
                <a:pPr algn="ctr"/>
                <a:endParaRPr lang="en-GB" dirty="0"/>
              </a:p>
              <a:p>
                <a:pPr algn="ctr"/>
                <a:r>
                  <a:rPr lang="en-GB" dirty="0"/>
                  <a:t>Modern computer simulations can consider up to </a:t>
                </a:r>
                <a14:m>
                  <m:oMath xmlns:m="http://schemas.openxmlformats.org/officeDocument/2006/math">
                    <m:r>
                      <a:rPr lang="en-GB" i="1" smtClean="0">
                        <a:latin typeface="Cambria Math" panose="02040503050406030204" pitchFamily="18" charset="0"/>
                        <a:ea typeface="Cambria Math" panose="02040503050406030204" pitchFamily="18" charset="0"/>
                      </a:rPr>
                      <m:t>~</m:t>
                    </m:r>
                    <m:sSup>
                      <m:sSupPr>
                        <m:ctrlPr>
                          <a:rPr lang="en-GB"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10</m:t>
                        </m:r>
                      </m:e>
                      <m:sup>
                        <m:r>
                          <a:rPr lang="en-GB" b="0" i="1" smtClean="0">
                            <a:latin typeface="Cambria Math" panose="02040503050406030204" pitchFamily="18" charset="0"/>
                            <a:ea typeface="Cambria Math" panose="02040503050406030204" pitchFamily="18" charset="0"/>
                          </a:rPr>
                          <m:t>6</m:t>
                        </m:r>
                      </m:sup>
                    </m:sSup>
                  </m:oMath>
                </a14:m>
                <a:r>
                  <a:rPr lang="en-GB" dirty="0"/>
                  <a:t> particles (depends on the complexity of the model… </a:t>
                </a:r>
              </a:p>
              <a:p>
                <a:pPr algn="ctr"/>
                <a:endParaRPr lang="en-GB" dirty="0"/>
              </a:p>
              <a:p>
                <a:pPr algn="ctr"/>
                <a:r>
                  <a:rPr lang="en-GB" dirty="0"/>
                  <a:t>This is orders of magnitude smaller than bulk!!</a:t>
                </a:r>
              </a:p>
            </p:txBody>
          </p:sp>
        </mc:Choice>
        <mc:Fallback xmlns="">
          <p:sp>
            <p:nvSpPr>
              <p:cNvPr id="13" name="Left Arrow Callout 12">
                <a:extLst>
                  <a:ext uri="{FF2B5EF4-FFF2-40B4-BE49-F238E27FC236}">
                    <a16:creationId xmlns:a16="http://schemas.microsoft.com/office/drawing/2014/main" id="{A2C5E8F9-9AFD-774E-A3AF-DFCE51349512}"/>
                  </a:ext>
                </a:extLst>
              </p:cNvPr>
              <p:cNvSpPr>
                <a:spLocks noRot="1" noChangeAspect="1" noMove="1" noResize="1" noEditPoints="1" noAdjustHandles="1" noChangeArrowheads="1" noChangeShapeType="1" noTextEdit="1"/>
              </p:cNvSpPr>
              <p:nvPr/>
            </p:nvSpPr>
            <p:spPr>
              <a:xfrm>
                <a:off x="6529657" y="150361"/>
                <a:ext cx="5443267" cy="2973652"/>
              </a:xfrm>
              <a:prstGeom prst="leftArrowCallout">
                <a:avLst>
                  <a:gd name="adj1" fmla="val 16257"/>
                  <a:gd name="adj2" fmla="val 17896"/>
                  <a:gd name="adj3" fmla="val 20628"/>
                  <a:gd name="adj4" fmla="val 86779"/>
                </a:avLst>
              </a:prstGeom>
              <a:blipFill>
                <a:blip r:embed="rId3"/>
                <a:stretch>
                  <a:fillRect r="-1632"/>
                </a:stretch>
              </a:blipFill>
              <a:ln>
                <a:noFill/>
              </a:ln>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764B82D9-13EF-9777-E1D6-D977EDEED165}"/>
              </a:ext>
            </a:extLst>
          </p:cNvPr>
          <p:cNvSpPr>
            <a:spLocks noGrp="1"/>
          </p:cNvSpPr>
          <p:nvPr>
            <p:ph type="sldNum" sz="quarter" idx="12"/>
          </p:nvPr>
        </p:nvSpPr>
        <p:spPr/>
        <p:txBody>
          <a:bodyPr/>
          <a:lstStyle/>
          <a:p>
            <a:fld id="{9C500B1B-5A23-E34C-AFD7-F809790A889D}" type="slidenum">
              <a:rPr lang="en-SI" smtClean="0"/>
              <a:t>39</a:t>
            </a:fld>
            <a:endParaRPr lang="en-SI"/>
          </a:p>
        </p:txBody>
      </p:sp>
    </p:spTree>
    <p:extLst>
      <p:ext uri="{BB962C8B-B14F-4D97-AF65-F5344CB8AC3E}">
        <p14:creationId xmlns:p14="http://schemas.microsoft.com/office/powerpoint/2010/main" val="424112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a:t>PART III:</a:t>
            </a:r>
            <a:r>
              <a:rPr lang="en-GB" sz="2800"/>
              <a:t> </a:t>
            </a:r>
            <a:r>
              <a:rPr lang="en-GB" sz="2800" i="1"/>
              <a:t>COMPUTER SIMULATIONS</a:t>
            </a:r>
            <a:r>
              <a:rPr lang="en-GB" sz="2800" b="1" i="1"/>
              <a:t>			</a:t>
            </a:r>
            <a:r>
              <a:rPr lang="en-GB" sz="2800" b="1"/>
              <a:t> </a:t>
            </a:r>
            <a:r>
              <a:rPr lang="en-GB" sz="2800" i="1"/>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a:t> </a:t>
            </a:r>
            <a:endParaRPr lang="en-GB" dirty="0"/>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a:t> </a:t>
            </a:r>
            <a:endParaRPr lang="en-GB" dirty="0"/>
          </a:p>
        </p:txBody>
      </p:sp>
      <p:sp>
        <p:nvSpPr>
          <p:cNvPr id="5" name="TextBox 4">
            <a:extLst>
              <a:ext uri="{FF2B5EF4-FFF2-40B4-BE49-F238E27FC236}">
                <a16:creationId xmlns:a16="http://schemas.microsoft.com/office/drawing/2014/main" id="{7BB179EE-5112-0E43-AB8B-F8133EF89E97}"/>
              </a:ext>
            </a:extLst>
          </p:cNvPr>
          <p:cNvSpPr txBox="1"/>
          <p:nvPr/>
        </p:nvSpPr>
        <p:spPr>
          <a:xfrm>
            <a:off x="219075" y="456404"/>
            <a:ext cx="10951538" cy="461665"/>
          </a:xfrm>
          <a:prstGeom prst="rect">
            <a:avLst/>
          </a:prstGeom>
          <a:noFill/>
        </p:spPr>
        <p:txBody>
          <a:bodyPr wrap="square" rtlCol="0">
            <a:spAutoFit/>
          </a:bodyPr>
          <a:lstStyle/>
          <a:p>
            <a:r>
              <a:rPr lang="en-GB" sz="2400" b="1" dirty="0">
                <a:solidFill>
                  <a:srgbClr val="FF0000"/>
                </a:solidFill>
              </a:rPr>
              <a:t>SIMULATING MACROSCOPIC PROPERTIES / BOUNDARY CONDITIONS.</a:t>
            </a:r>
            <a:r>
              <a:rPr lang="en-GB" sz="2400" dirty="0"/>
              <a:t> </a:t>
            </a:r>
            <a:endParaRPr lang="en-GB" dirty="0"/>
          </a:p>
        </p:txBody>
      </p:sp>
      <mc:AlternateContent xmlns:mc="http://schemas.openxmlformats.org/markup-compatibility/2006" xmlns:a14="http://schemas.microsoft.com/office/drawing/2010/main">
        <mc:Choice Requires="a14">
          <p:sp>
            <p:nvSpPr>
              <p:cNvPr id="15" name="Right Arrow Callout 14">
                <a:extLst>
                  <a:ext uri="{FF2B5EF4-FFF2-40B4-BE49-F238E27FC236}">
                    <a16:creationId xmlns:a16="http://schemas.microsoft.com/office/drawing/2014/main" id="{B40ED178-C3D1-C04E-A976-CC506657CBCF}"/>
                  </a:ext>
                </a:extLst>
              </p:cNvPr>
              <p:cNvSpPr/>
              <p:nvPr/>
            </p:nvSpPr>
            <p:spPr>
              <a:xfrm>
                <a:off x="186156" y="1479224"/>
                <a:ext cx="4410620" cy="4441998"/>
              </a:xfrm>
              <a:prstGeom prst="rightArrowCallout">
                <a:avLst>
                  <a:gd name="adj1" fmla="val 8330"/>
                  <a:gd name="adj2" fmla="val 10695"/>
                  <a:gd name="adj3" fmla="val 16256"/>
                  <a:gd name="adj4" fmla="val 8102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 a typical simulation there will be a non-negligible number of particles at the boundary (</a:t>
                </a:r>
                <a:r>
                  <a:rPr lang="en-GB" i="1" dirty="0"/>
                  <a:t>49% in a cubic crystal with 1000 particles and still 6 % even with 1000000 particles!!</a:t>
                </a:r>
                <a:r>
                  <a:rPr lang="en-GB" dirty="0"/>
                  <a:t>)</a:t>
                </a:r>
              </a:p>
              <a:p>
                <a:pPr algn="ctr"/>
                <a:endParaRPr lang="en-GB" dirty="0"/>
              </a:p>
              <a:p>
                <a:pPr marL="285750" indent="-285750">
                  <a:buFont typeface="Wingdings" pitchFamily="2" charset="2"/>
                  <a:buChar char="à"/>
                </a:pPr>
                <a:r>
                  <a:rPr lang="en-GB" b="1" dirty="0">
                    <a:sym typeface="Wingdings" pitchFamily="2" charset="2"/>
                  </a:rPr>
                  <a:t>system size </a:t>
                </a:r>
                <a14:m>
                  <m:oMath xmlns:m="http://schemas.openxmlformats.org/officeDocument/2006/math">
                    <m:r>
                      <a:rPr lang="en-GB" b="1" i="1" smtClean="0">
                        <a:latin typeface="Cambria Math" panose="02040503050406030204" pitchFamily="18" charset="0"/>
                        <a:sym typeface="Wingdings" pitchFamily="2" charset="2"/>
                      </a:rPr>
                      <m:t>𝑵</m:t>
                    </m:r>
                  </m:oMath>
                </a14:m>
                <a:r>
                  <a:rPr lang="en-GB" b="1" dirty="0">
                    <a:sym typeface="Wingdings" pitchFamily="2" charset="2"/>
                  </a:rPr>
                  <a:t> will affect the results!!!</a:t>
                </a:r>
              </a:p>
              <a:p>
                <a:pPr marL="285750" indent="-285750">
                  <a:buFont typeface="Wingdings" pitchFamily="2" charset="2"/>
                  <a:buChar char="à"/>
                </a:pPr>
                <a:r>
                  <a:rPr lang="en-GB" b="1" dirty="0">
                    <a:sym typeface="Wingdings" pitchFamily="2" charset="2"/>
                  </a:rPr>
                  <a:t>boundary conditions will affect the results!!!</a:t>
                </a:r>
              </a:p>
              <a:p>
                <a:pPr algn="ctr"/>
                <a:r>
                  <a:rPr lang="en-GB" dirty="0">
                    <a:sym typeface="Wingdings" pitchFamily="2" charset="2"/>
                  </a:rPr>
                  <a:t>(e.g., Hard boundaries, Free boundaries, Periodic boundaries)</a:t>
                </a:r>
                <a:endParaRPr lang="en-GB" b="1" dirty="0"/>
              </a:p>
            </p:txBody>
          </p:sp>
        </mc:Choice>
        <mc:Fallback xmlns="">
          <p:sp>
            <p:nvSpPr>
              <p:cNvPr id="15" name="Right Arrow Callout 14">
                <a:extLst>
                  <a:ext uri="{FF2B5EF4-FFF2-40B4-BE49-F238E27FC236}">
                    <a16:creationId xmlns:a16="http://schemas.microsoft.com/office/drawing/2014/main" id="{B40ED178-C3D1-C04E-A976-CC506657CBCF}"/>
                  </a:ext>
                </a:extLst>
              </p:cNvPr>
              <p:cNvSpPr>
                <a:spLocks noRot="1" noChangeAspect="1" noMove="1" noResize="1" noEditPoints="1" noAdjustHandles="1" noChangeArrowheads="1" noChangeShapeType="1" noTextEdit="1"/>
              </p:cNvSpPr>
              <p:nvPr/>
            </p:nvSpPr>
            <p:spPr>
              <a:xfrm>
                <a:off x="186156" y="1479224"/>
                <a:ext cx="4410620" cy="4441998"/>
              </a:xfrm>
              <a:prstGeom prst="rightArrowCallout">
                <a:avLst>
                  <a:gd name="adj1" fmla="val 8330"/>
                  <a:gd name="adj2" fmla="val 10695"/>
                  <a:gd name="adj3" fmla="val 16256"/>
                  <a:gd name="adj4" fmla="val 81023"/>
                </a:avLst>
              </a:prstGeom>
              <a:blipFill>
                <a:blip r:embed="rId2"/>
                <a:stretch>
                  <a:fillRect l="-862"/>
                </a:stretch>
              </a:blipFill>
              <a:ln>
                <a:no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24FC67C8-2B9C-5941-87DF-AD0DE41D0618}"/>
              </a:ext>
            </a:extLst>
          </p:cNvPr>
          <p:cNvGrpSpPr/>
          <p:nvPr/>
        </p:nvGrpSpPr>
        <p:grpSpPr>
          <a:xfrm>
            <a:off x="3977150" y="1120305"/>
            <a:ext cx="8028694" cy="5418607"/>
            <a:chOff x="7013486" y="3700223"/>
            <a:chExt cx="4429740" cy="2969584"/>
          </a:xfrm>
        </p:grpSpPr>
        <p:pic>
          <p:nvPicPr>
            <p:cNvPr id="14" name="Picture 13" descr="A close up of text on a whiteboard&#10;&#10;Description automatically generated">
              <a:extLst>
                <a:ext uri="{FF2B5EF4-FFF2-40B4-BE49-F238E27FC236}">
                  <a16:creationId xmlns:a16="http://schemas.microsoft.com/office/drawing/2014/main" id="{16D358A6-FEED-6C4E-B3C5-D9B0D28F064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70811" y="3700223"/>
              <a:ext cx="4172415" cy="2969584"/>
            </a:xfrm>
            <a:prstGeom prst="rect">
              <a:avLst/>
            </a:prstGeom>
          </p:spPr>
        </p:pic>
        <p:sp>
          <p:nvSpPr>
            <p:cNvPr id="16" name="Freeform 15">
              <a:extLst>
                <a:ext uri="{FF2B5EF4-FFF2-40B4-BE49-F238E27FC236}">
                  <a16:creationId xmlns:a16="http://schemas.microsoft.com/office/drawing/2014/main" id="{D26B661A-4DE5-BF41-88CF-9D5C88468BC2}"/>
                </a:ext>
              </a:extLst>
            </p:cNvPr>
            <p:cNvSpPr/>
            <p:nvPr/>
          </p:nvSpPr>
          <p:spPr>
            <a:xfrm>
              <a:off x="7013486" y="4358027"/>
              <a:ext cx="1269380" cy="1234905"/>
            </a:xfrm>
            <a:custGeom>
              <a:avLst/>
              <a:gdLst>
                <a:gd name="connsiteX0" fmla="*/ 497149 w 1553592"/>
                <a:gd name="connsiteY0" fmla="*/ 177554 h 1899821"/>
                <a:gd name="connsiteX1" fmla="*/ 497149 w 1553592"/>
                <a:gd name="connsiteY1" fmla="*/ 177554 h 1899821"/>
                <a:gd name="connsiteX2" fmla="*/ 399495 w 1553592"/>
                <a:gd name="connsiteY2" fmla="*/ 266330 h 1899821"/>
                <a:gd name="connsiteX3" fmla="*/ 372862 w 1553592"/>
                <a:gd name="connsiteY3" fmla="*/ 301841 h 1899821"/>
                <a:gd name="connsiteX4" fmla="*/ 301840 w 1553592"/>
                <a:gd name="connsiteY4" fmla="*/ 381740 h 1899821"/>
                <a:gd name="connsiteX5" fmla="*/ 275207 w 1553592"/>
                <a:gd name="connsiteY5" fmla="*/ 435006 h 1899821"/>
                <a:gd name="connsiteX6" fmla="*/ 177553 w 1553592"/>
                <a:gd name="connsiteY6" fmla="*/ 585926 h 1899821"/>
                <a:gd name="connsiteX7" fmla="*/ 106532 w 1553592"/>
                <a:gd name="connsiteY7" fmla="*/ 754602 h 1899821"/>
                <a:gd name="connsiteX8" fmla="*/ 79899 w 1553592"/>
                <a:gd name="connsiteY8" fmla="*/ 825623 h 1899821"/>
                <a:gd name="connsiteX9" fmla="*/ 62143 w 1553592"/>
                <a:gd name="connsiteY9" fmla="*/ 896645 h 1899821"/>
                <a:gd name="connsiteX10" fmla="*/ 26633 w 1553592"/>
                <a:gd name="connsiteY10" fmla="*/ 976544 h 1899821"/>
                <a:gd name="connsiteX11" fmla="*/ 17755 w 1553592"/>
                <a:gd name="connsiteY11" fmla="*/ 1003177 h 1899821"/>
                <a:gd name="connsiteX12" fmla="*/ 0 w 1553592"/>
                <a:gd name="connsiteY12" fmla="*/ 1109709 h 1899821"/>
                <a:gd name="connsiteX13" fmla="*/ 17755 w 1553592"/>
                <a:gd name="connsiteY13" fmla="*/ 1429305 h 1899821"/>
                <a:gd name="connsiteX14" fmla="*/ 35510 w 1553592"/>
                <a:gd name="connsiteY14" fmla="*/ 1473693 h 1899821"/>
                <a:gd name="connsiteX15" fmla="*/ 62143 w 1553592"/>
                <a:gd name="connsiteY15" fmla="*/ 1535837 h 1899821"/>
                <a:gd name="connsiteX16" fmla="*/ 79899 w 1553592"/>
                <a:gd name="connsiteY16" fmla="*/ 1589103 h 1899821"/>
                <a:gd name="connsiteX17" fmla="*/ 159798 w 1553592"/>
                <a:gd name="connsiteY17" fmla="*/ 1704513 h 1899821"/>
                <a:gd name="connsiteX18" fmla="*/ 186431 w 1553592"/>
                <a:gd name="connsiteY18" fmla="*/ 1731146 h 1899821"/>
                <a:gd name="connsiteX19" fmla="*/ 239697 w 1553592"/>
                <a:gd name="connsiteY19" fmla="*/ 1775534 h 1899821"/>
                <a:gd name="connsiteX20" fmla="*/ 337351 w 1553592"/>
                <a:gd name="connsiteY20" fmla="*/ 1828800 h 1899821"/>
                <a:gd name="connsiteX21" fmla="*/ 381739 w 1553592"/>
                <a:gd name="connsiteY21" fmla="*/ 1846555 h 1899821"/>
                <a:gd name="connsiteX22" fmla="*/ 417250 w 1553592"/>
                <a:gd name="connsiteY22" fmla="*/ 1855433 h 1899821"/>
                <a:gd name="connsiteX23" fmla="*/ 461638 w 1553592"/>
                <a:gd name="connsiteY23" fmla="*/ 1873188 h 1899821"/>
                <a:gd name="connsiteX24" fmla="*/ 514904 w 1553592"/>
                <a:gd name="connsiteY24" fmla="*/ 1882066 h 1899821"/>
                <a:gd name="connsiteX25" fmla="*/ 656947 w 1553592"/>
                <a:gd name="connsiteY25" fmla="*/ 1899821 h 1899821"/>
                <a:gd name="connsiteX26" fmla="*/ 887767 w 1553592"/>
                <a:gd name="connsiteY26" fmla="*/ 1890944 h 1899821"/>
                <a:gd name="connsiteX27" fmla="*/ 985421 w 1553592"/>
                <a:gd name="connsiteY27" fmla="*/ 1855433 h 1899821"/>
                <a:gd name="connsiteX28" fmla="*/ 1020932 w 1553592"/>
                <a:gd name="connsiteY28" fmla="*/ 1828800 h 1899821"/>
                <a:gd name="connsiteX29" fmla="*/ 1065320 w 1553592"/>
                <a:gd name="connsiteY29" fmla="*/ 1811045 h 1899821"/>
                <a:gd name="connsiteX30" fmla="*/ 1100831 w 1553592"/>
                <a:gd name="connsiteY30" fmla="*/ 1775534 h 1899821"/>
                <a:gd name="connsiteX31" fmla="*/ 1145219 w 1553592"/>
                <a:gd name="connsiteY31" fmla="*/ 1748901 h 1899821"/>
                <a:gd name="connsiteX32" fmla="*/ 1180730 w 1553592"/>
                <a:gd name="connsiteY32" fmla="*/ 1722268 h 1899821"/>
                <a:gd name="connsiteX33" fmla="*/ 1225118 w 1553592"/>
                <a:gd name="connsiteY33" fmla="*/ 1695635 h 1899821"/>
                <a:gd name="connsiteX34" fmla="*/ 1305017 w 1553592"/>
                <a:gd name="connsiteY34" fmla="*/ 1615736 h 1899821"/>
                <a:gd name="connsiteX35" fmla="*/ 1402671 w 1553592"/>
                <a:gd name="connsiteY35" fmla="*/ 1526959 h 1899821"/>
                <a:gd name="connsiteX36" fmla="*/ 1455937 w 1553592"/>
                <a:gd name="connsiteY36" fmla="*/ 1447060 h 1899821"/>
                <a:gd name="connsiteX37" fmla="*/ 1473693 w 1553592"/>
                <a:gd name="connsiteY37" fmla="*/ 1411550 h 1899821"/>
                <a:gd name="connsiteX38" fmla="*/ 1491448 w 1553592"/>
                <a:gd name="connsiteY38" fmla="*/ 1384917 h 1899821"/>
                <a:gd name="connsiteX39" fmla="*/ 1500326 w 1553592"/>
                <a:gd name="connsiteY39" fmla="*/ 1358284 h 1899821"/>
                <a:gd name="connsiteX40" fmla="*/ 1518081 w 1553592"/>
                <a:gd name="connsiteY40" fmla="*/ 1322773 h 1899821"/>
                <a:gd name="connsiteX41" fmla="*/ 1535836 w 1553592"/>
                <a:gd name="connsiteY41" fmla="*/ 1251752 h 1899821"/>
                <a:gd name="connsiteX42" fmla="*/ 1553592 w 1553592"/>
                <a:gd name="connsiteY42" fmla="*/ 1171853 h 1899821"/>
                <a:gd name="connsiteX43" fmla="*/ 1526959 w 1553592"/>
                <a:gd name="connsiteY43" fmla="*/ 763480 h 1899821"/>
                <a:gd name="connsiteX44" fmla="*/ 1518081 w 1553592"/>
                <a:gd name="connsiteY44" fmla="*/ 710214 h 1899821"/>
                <a:gd name="connsiteX45" fmla="*/ 1509203 w 1553592"/>
                <a:gd name="connsiteY45" fmla="*/ 639192 h 1899821"/>
                <a:gd name="connsiteX46" fmla="*/ 1482570 w 1553592"/>
                <a:gd name="connsiteY46" fmla="*/ 585926 h 1899821"/>
                <a:gd name="connsiteX47" fmla="*/ 1473693 w 1553592"/>
                <a:gd name="connsiteY47" fmla="*/ 532660 h 1899821"/>
                <a:gd name="connsiteX48" fmla="*/ 1420427 w 1553592"/>
                <a:gd name="connsiteY48" fmla="*/ 372862 h 1899821"/>
                <a:gd name="connsiteX49" fmla="*/ 1393794 w 1553592"/>
                <a:gd name="connsiteY49" fmla="*/ 328474 h 1899821"/>
                <a:gd name="connsiteX50" fmla="*/ 1367161 w 1553592"/>
                <a:gd name="connsiteY50" fmla="*/ 266330 h 1899821"/>
                <a:gd name="connsiteX51" fmla="*/ 1331650 w 1553592"/>
                <a:gd name="connsiteY51" fmla="*/ 221942 h 1899821"/>
                <a:gd name="connsiteX52" fmla="*/ 1296139 w 1553592"/>
                <a:gd name="connsiteY52" fmla="*/ 168676 h 1899821"/>
                <a:gd name="connsiteX53" fmla="*/ 1216240 w 1553592"/>
                <a:gd name="connsiteY53" fmla="*/ 97654 h 1899821"/>
                <a:gd name="connsiteX54" fmla="*/ 1189607 w 1553592"/>
                <a:gd name="connsiteY54" fmla="*/ 71021 h 1899821"/>
                <a:gd name="connsiteX55" fmla="*/ 1109708 w 1553592"/>
                <a:gd name="connsiteY55" fmla="*/ 35511 h 1899821"/>
                <a:gd name="connsiteX56" fmla="*/ 1056442 w 1553592"/>
                <a:gd name="connsiteY56" fmla="*/ 8878 h 1899821"/>
                <a:gd name="connsiteX57" fmla="*/ 967666 w 1553592"/>
                <a:gd name="connsiteY57" fmla="*/ 0 h 1899821"/>
                <a:gd name="connsiteX58" fmla="*/ 745724 w 1553592"/>
                <a:gd name="connsiteY58" fmla="*/ 17755 h 1899821"/>
                <a:gd name="connsiteX59" fmla="*/ 683580 w 1553592"/>
                <a:gd name="connsiteY59" fmla="*/ 44388 h 1899821"/>
                <a:gd name="connsiteX60" fmla="*/ 639192 w 1553592"/>
                <a:gd name="connsiteY60" fmla="*/ 62144 h 1899821"/>
                <a:gd name="connsiteX61" fmla="*/ 585926 w 1553592"/>
                <a:gd name="connsiteY61" fmla="*/ 106532 h 1899821"/>
                <a:gd name="connsiteX62" fmla="*/ 523782 w 1553592"/>
                <a:gd name="connsiteY62" fmla="*/ 159798 h 1899821"/>
                <a:gd name="connsiteX63" fmla="*/ 497149 w 1553592"/>
                <a:gd name="connsiteY63" fmla="*/ 177554 h 18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553592" h="1899821">
                  <a:moveTo>
                    <a:pt x="497149" y="177554"/>
                  </a:moveTo>
                  <a:lnTo>
                    <a:pt x="497149" y="177554"/>
                  </a:lnTo>
                  <a:cubicBezTo>
                    <a:pt x="486657" y="186734"/>
                    <a:pt x="420442" y="241892"/>
                    <a:pt x="399495" y="266330"/>
                  </a:cubicBezTo>
                  <a:cubicBezTo>
                    <a:pt x="389866" y="277564"/>
                    <a:pt x="382605" y="290706"/>
                    <a:pt x="372862" y="301841"/>
                  </a:cubicBezTo>
                  <a:cubicBezTo>
                    <a:pt x="338109" y="341559"/>
                    <a:pt x="331785" y="334684"/>
                    <a:pt x="301840" y="381740"/>
                  </a:cubicBezTo>
                  <a:cubicBezTo>
                    <a:pt x="291182" y="398488"/>
                    <a:pt x="285611" y="418100"/>
                    <a:pt x="275207" y="435006"/>
                  </a:cubicBezTo>
                  <a:cubicBezTo>
                    <a:pt x="236365" y="498125"/>
                    <a:pt x="209206" y="512069"/>
                    <a:pt x="177553" y="585926"/>
                  </a:cubicBezTo>
                  <a:cubicBezTo>
                    <a:pt x="117968" y="724957"/>
                    <a:pt x="141041" y="668330"/>
                    <a:pt x="106532" y="754602"/>
                  </a:cubicBezTo>
                  <a:cubicBezTo>
                    <a:pt x="98836" y="773841"/>
                    <a:pt x="85867" y="803742"/>
                    <a:pt x="79899" y="825623"/>
                  </a:cubicBezTo>
                  <a:cubicBezTo>
                    <a:pt x="73478" y="849166"/>
                    <a:pt x="69320" y="873321"/>
                    <a:pt x="62143" y="896645"/>
                  </a:cubicBezTo>
                  <a:cubicBezTo>
                    <a:pt x="47127" y="945447"/>
                    <a:pt x="45158" y="933318"/>
                    <a:pt x="26633" y="976544"/>
                  </a:cubicBezTo>
                  <a:cubicBezTo>
                    <a:pt x="22947" y="985145"/>
                    <a:pt x="19590" y="994001"/>
                    <a:pt x="17755" y="1003177"/>
                  </a:cubicBezTo>
                  <a:cubicBezTo>
                    <a:pt x="10695" y="1038478"/>
                    <a:pt x="0" y="1109709"/>
                    <a:pt x="0" y="1109709"/>
                  </a:cubicBezTo>
                  <a:cubicBezTo>
                    <a:pt x="5918" y="1216241"/>
                    <a:pt x="7395" y="1323113"/>
                    <a:pt x="17755" y="1429305"/>
                  </a:cubicBezTo>
                  <a:cubicBezTo>
                    <a:pt x="19302" y="1445165"/>
                    <a:pt x="30471" y="1458575"/>
                    <a:pt x="35510" y="1473693"/>
                  </a:cubicBezTo>
                  <a:cubicBezTo>
                    <a:pt x="90302" y="1638070"/>
                    <a:pt x="-267" y="1395415"/>
                    <a:pt x="62143" y="1535837"/>
                  </a:cubicBezTo>
                  <a:cubicBezTo>
                    <a:pt x="69744" y="1552940"/>
                    <a:pt x="69980" y="1573232"/>
                    <a:pt x="79899" y="1589103"/>
                  </a:cubicBezTo>
                  <a:cubicBezTo>
                    <a:pt x="116045" y="1646937"/>
                    <a:pt x="119258" y="1658181"/>
                    <a:pt x="159798" y="1704513"/>
                  </a:cubicBezTo>
                  <a:cubicBezTo>
                    <a:pt x="168065" y="1713962"/>
                    <a:pt x="177047" y="1722805"/>
                    <a:pt x="186431" y="1731146"/>
                  </a:cubicBezTo>
                  <a:cubicBezTo>
                    <a:pt x="203705" y="1746501"/>
                    <a:pt x="221453" y="1761345"/>
                    <a:pt x="239697" y="1775534"/>
                  </a:cubicBezTo>
                  <a:cubicBezTo>
                    <a:pt x="265444" y="1795559"/>
                    <a:pt x="313617" y="1819307"/>
                    <a:pt x="337351" y="1828800"/>
                  </a:cubicBezTo>
                  <a:cubicBezTo>
                    <a:pt x="352147" y="1834718"/>
                    <a:pt x="366621" y="1841516"/>
                    <a:pt x="381739" y="1846555"/>
                  </a:cubicBezTo>
                  <a:cubicBezTo>
                    <a:pt x="393314" y="1850413"/>
                    <a:pt x="405675" y="1851575"/>
                    <a:pt x="417250" y="1855433"/>
                  </a:cubicBezTo>
                  <a:cubicBezTo>
                    <a:pt x="432368" y="1860472"/>
                    <a:pt x="446264" y="1868995"/>
                    <a:pt x="461638" y="1873188"/>
                  </a:cubicBezTo>
                  <a:cubicBezTo>
                    <a:pt x="479004" y="1877924"/>
                    <a:pt x="497194" y="1878846"/>
                    <a:pt x="514904" y="1882066"/>
                  </a:cubicBezTo>
                  <a:cubicBezTo>
                    <a:pt x="606629" y="1898744"/>
                    <a:pt x="511156" y="1886568"/>
                    <a:pt x="656947" y="1899821"/>
                  </a:cubicBezTo>
                  <a:cubicBezTo>
                    <a:pt x="733887" y="1896862"/>
                    <a:pt x="811106" y="1898131"/>
                    <a:pt x="887767" y="1890944"/>
                  </a:cubicBezTo>
                  <a:cubicBezTo>
                    <a:pt x="896236" y="1890150"/>
                    <a:pt x="974670" y="1861405"/>
                    <a:pt x="985421" y="1855433"/>
                  </a:cubicBezTo>
                  <a:cubicBezTo>
                    <a:pt x="998355" y="1848247"/>
                    <a:pt x="1007998" y="1835986"/>
                    <a:pt x="1020932" y="1828800"/>
                  </a:cubicBezTo>
                  <a:cubicBezTo>
                    <a:pt x="1034862" y="1821061"/>
                    <a:pt x="1050524" y="1816963"/>
                    <a:pt x="1065320" y="1811045"/>
                  </a:cubicBezTo>
                  <a:cubicBezTo>
                    <a:pt x="1077157" y="1799208"/>
                    <a:pt x="1087617" y="1785811"/>
                    <a:pt x="1100831" y="1775534"/>
                  </a:cubicBezTo>
                  <a:cubicBezTo>
                    <a:pt x="1114451" y="1764940"/>
                    <a:pt x="1130862" y="1758472"/>
                    <a:pt x="1145219" y="1748901"/>
                  </a:cubicBezTo>
                  <a:cubicBezTo>
                    <a:pt x="1157530" y="1740694"/>
                    <a:pt x="1168419" y="1730475"/>
                    <a:pt x="1180730" y="1722268"/>
                  </a:cubicBezTo>
                  <a:cubicBezTo>
                    <a:pt x="1195087" y="1712697"/>
                    <a:pt x="1212017" y="1706864"/>
                    <a:pt x="1225118" y="1695635"/>
                  </a:cubicBezTo>
                  <a:cubicBezTo>
                    <a:pt x="1253715" y="1671123"/>
                    <a:pt x="1274885" y="1638335"/>
                    <a:pt x="1305017" y="1615736"/>
                  </a:cubicBezTo>
                  <a:cubicBezTo>
                    <a:pt x="1343011" y="1587241"/>
                    <a:pt x="1371551" y="1568452"/>
                    <a:pt x="1402671" y="1526959"/>
                  </a:cubicBezTo>
                  <a:cubicBezTo>
                    <a:pt x="1431271" y="1488827"/>
                    <a:pt x="1431472" y="1491096"/>
                    <a:pt x="1455937" y="1447060"/>
                  </a:cubicBezTo>
                  <a:cubicBezTo>
                    <a:pt x="1462364" y="1435491"/>
                    <a:pt x="1467127" y="1423040"/>
                    <a:pt x="1473693" y="1411550"/>
                  </a:cubicBezTo>
                  <a:cubicBezTo>
                    <a:pt x="1478987" y="1402286"/>
                    <a:pt x="1486676" y="1394460"/>
                    <a:pt x="1491448" y="1384917"/>
                  </a:cubicBezTo>
                  <a:cubicBezTo>
                    <a:pt x="1495633" y="1376547"/>
                    <a:pt x="1496640" y="1366885"/>
                    <a:pt x="1500326" y="1358284"/>
                  </a:cubicBezTo>
                  <a:cubicBezTo>
                    <a:pt x="1505539" y="1346120"/>
                    <a:pt x="1512868" y="1334937"/>
                    <a:pt x="1518081" y="1322773"/>
                  </a:cubicBezTo>
                  <a:cubicBezTo>
                    <a:pt x="1530259" y="1294357"/>
                    <a:pt x="1527497" y="1285109"/>
                    <a:pt x="1535836" y="1251752"/>
                  </a:cubicBezTo>
                  <a:cubicBezTo>
                    <a:pt x="1557694" y="1164319"/>
                    <a:pt x="1529158" y="1318452"/>
                    <a:pt x="1553592" y="1171853"/>
                  </a:cubicBezTo>
                  <a:cubicBezTo>
                    <a:pt x="1539920" y="652336"/>
                    <a:pt x="1572897" y="977857"/>
                    <a:pt x="1526959" y="763480"/>
                  </a:cubicBezTo>
                  <a:cubicBezTo>
                    <a:pt x="1523187" y="745879"/>
                    <a:pt x="1520627" y="728033"/>
                    <a:pt x="1518081" y="710214"/>
                  </a:cubicBezTo>
                  <a:cubicBezTo>
                    <a:pt x="1514707" y="686596"/>
                    <a:pt x="1515757" y="662132"/>
                    <a:pt x="1509203" y="639192"/>
                  </a:cubicBezTo>
                  <a:cubicBezTo>
                    <a:pt x="1503749" y="620105"/>
                    <a:pt x="1491448" y="603681"/>
                    <a:pt x="1482570" y="585926"/>
                  </a:cubicBezTo>
                  <a:cubicBezTo>
                    <a:pt x="1479611" y="568171"/>
                    <a:pt x="1477741" y="550199"/>
                    <a:pt x="1473693" y="532660"/>
                  </a:cubicBezTo>
                  <a:cubicBezTo>
                    <a:pt x="1463569" y="488791"/>
                    <a:pt x="1435729" y="407838"/>
                    <a:pt x="1420427" y="372862"/>
                  </a:cubicBezTo>
                  <a:cubicBezTo>
                    <a:pt x="1413511" y="357054"/>
                    <a:pt x="1401511" y="343907"/>
                    <a:pt x="1393794" y="328474"/>
                  </a:cubicBezTo>
                  <a:cubicBezTo>
                    <a:pt x="1383715" y="308316"/>
                    <a:pt x="1378517" y="285797"/>
                    <a:pt x="1367161" y="266330"/>
                  </a:cubicBezTo>
                  <a:cubicBezTo>
                    <a:pt x="1357613" y="249963"/>
                    <a:pt x="1342795" y="237266"/>
                    <a:pt x="1331650" y="221942"/>
                  </a:cubicBezTo>
                  <a:cubicBezTo>
                    <a:pt x="1319099" y="204684"/>
                    <a:pt x="1309652" y="185192"/>
                    <a:pt x="1296139" y="168676"/>
                  </a:cubicBezTo>
                  <a:cubicBezTo>
                    <a:pt x="1252987" y="115934"/>
                    <a:pt x="1260219" y="135350"/>
                    <a:pt x="1216240" y="97654"/>
                  </a:cubicBezTo>
                  <a:cubicBezTo>
                    <a:pt x="1206708" y="89483"/>
                    <a:pt x="1199823" y="78318"/>
                    <a:pt x="1189607" y="71021"/>
                  </a:cubicBezTo>
                  <a:cubicBezTo>
                    <a:pt x="1171013" y="57739"/>
                    <a:pt x="1128850" y="44212"/>
                    <a:pt x="1109708" y="35511"/>
                  </a:cubicBezTo>
                  <a:cubicBezTo>
                    <a:pt x="1091636" y="27297"/>
                    <a:pt x="1075700" y="13693"/>
                    <a:pt x="1056442" y="8878"/>
                  </a:cubicBezTo>
                  <a:cubicBezTo>
                    <a:pt x="1027590" y="1665"/>
                    <a:pt x="997258" y="2959"/>
                    <a:pt x="967666" y="0"/>
                  </a:cubicBezTo>
                  <a:cubicBezTo>
                    <a:pt x="892522" y="3955"/>
                    <a:pt x="818878" y="1499"/>
                    <a:pt x="745724" y="17755"/>
                  </a:cubicBezTo>
                  <a:cubicBezTo>
                    <a:pt x="718378" y="23832"/>
                    <a:pt x="710714" y="32328"/>
                    <a:pt x="683580" y="44388"/>
                  </a:cubicBezTo>
                  <a:cubicBezTo>
                    <a:pt x="669018" y="50860"/>
                    <a:pt x="653988" y="56225"/>
                    <a:pt x="639192" y="62144"/>
                  </a:cubicBezTo>
                  <a:cubicBezTo>
                    <a:pt x="546839" y="154497"/>
                    <a:pt x="672445" y="32373"/>
                    <a:pt x="585926" y="106532"/>
                  </a:cubicBezTo>
                  <a:cubicBezTo>
                    <a:pt x="510579" y="171115"/>
                    <a:pt x="584925" y="119037"/>
                    <a:pt x="523782" y="159798"/>
                  </a:cubicBezTo>
                  <a:cubicBezTo>
                    <a:pt x="486630" y="215526"/>
                    <a:pt x="501588" y="174595"/>
                    <a:pt x="497149" y="177554"/>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4986543-535B-954B-980B-9489A138B690}"/>
                  </a:ext>
                </a:extLst>
              </p14:cNvPr>
              <p14:cNvContentPartPr/>
              <p14:nvPr/>
            </p14:nvContentPartPr>
            <p14:xfrm>
              <a:off x="10237248" y="4748256"/>
              <a:ext cx="1081800" cy="50400"/>
            </p14:xfrm>
          </p:contentPart>
        </mc:Choice>
        <mc:Fallback xmlns="">
          <p:pic>
            <p:nvPicPr>
              <p:cNvPr id="6" name="Ink 5">
                <a:extLst>
                  <a:ext uri="{FF2B5EF4-FFF2-40B4-BE49-F238E27FC236}">
                    <a16:creationId xmlns:a16="http://schemas.microsoft.com/office/drawing/2014/main" id="{84986543-535B-954B-980B-9489A138B690}"/>
                  </a:ext>
                </a:extLst>
              </p:cNvPr>
              <p:cNvPicPr/>
              <p:nvPr/>
            </p:nvPicPr>
            <p:blipFill>
              <a:blip r:embed="rId7"/>
              <a:stretch>
                <a:fillRect/>
              </a:stretch>
            </p:blipFill>
            <p:spPr>
              <a:xfrm>
                <a:off x="10147608" y="4568256"/>
                <a:ext cx="126144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73B90944-F58A-2345-AD03-6A6F0807D6E4}"/>
                  </a:ext>
                </a:extLst>
              </p14:cNvPr>
              <p14:cNvContentPartPr/>
              <p14:nvPr/>
            </p14:nvContentPartPr>
            <p14:xfrm>
              <a:off x="10230768" y="5177376"/>
              <a:ext cx="444600" cy="42120"/>
            </p14:xfrm>
          </p:contentPart>
        </mc:Choice>
        <mc:Fallback xmlns="">
          <p:pic>
            <p:nvPicPr>
              <p:cNvPr id="8" name="Ink 7">
                <a:extLst>
                  <a:ext uri="{FF2B5EF4-FFF2-40B4-BE49-F238E27FC236}">
                    <a16:creationId xmlns:a16="http://schemas.microsoft.com/office/drawing/2014/main" id="{73B90944-F58A-2345-AD03-6A6F0807D6E4}"/>
                  </a:ext>
                </a:extLst>
              </p:cNvPr>
              <p:cNvPicPr/>
              <p:nvPr/>
            </p:nvPicPr>
            <p:blipFill>
              <a:blip r:embed="rId9"/>
              <a:stretch>
                <a:fillRect/>
              </a:stretch>
            </p:blipFill>
            <p:spPr>
              <a:xfrm>
                <a:off x="10140768" y="4997376"/>
                <a:ext cx="624240" cy="401760"/>
              </a:xfrm>
              <a:prstGeom prst="rect">
                <a:avLst/>
              </a:prstGeom>
            </p:spPr>
          </p:pic>
        </mc:Fallback>
      </mc:AlternateContent>
      <p:sp>
        <p:nvSpPr>
          <p:cNvPr id="10" name="Slide Number Placeholder 9">
            <a:extLst>
              <a:ext uri="{FF2B5EF4-FFF2-40B4-BE49-F238E27FC236}">
                <a16:creationId xmlns:a16="http://schemas.microsoft.com/office/drawing/2014/main" id="{764B82D9-13EF-9777-E1D6-D977EDEED165}"/>
              </a:ext>
            </a:extLst>
          </p:cNvPr>
          <p:cNvSpPr>
            <a:spLocks noGrp="1"/>
          </p:cNvSpPr>
          <p:nvPr>
            <p:ph type="sldNum" sz="quarter" idx="12"/>
          </p:nvPr>
        </p:nvSpPr>
        <p:spPr/>
        <p:txBody>
          <a:bodyPr/>
          <a:lstStyle/>
          <a:p>
            <a:fld id="{9C500B1B-5A23-E34C-AFD7-F809790A889D}" type="slidenum">
              <a:rPr lang="en-SI" smtClean="0"/>
              <a:t>40</a:t>
            </a:fld>
            <a:endParaRPr lang="en-SI"/>
          </a:p>
        </p:txBody>
      </p:sp>
    </p:spTree>
    <p:extLst>
      <p:ext uri="{BB962C8B-B14F-4D97-AF65-F5344CB8AC3E}">
        <p14:creationId xmlns:p14="http://schemas.microsoft.com/office/powerpoint/2010/main" val="1244558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BB179EE-5112-0E43-AB8B-F8133EF89E97}"/>
                  </a:ext>
                </a:extLst>
              </p:cNvPr>
              <p:cNvSpPr txBox="1"/>
              <p:nvPr/>
            </p:nvSpPr>
            <p:spPr>
              <a:xfrm>
                <a:off x="219074" y="658713"/>
                <a:ext cx="11823574" cy="1877437"/>
              </a:xfrm>
              <a:prstGeom prst="rect">
                <a:avLst/>
              </a:prstGeom>
              <a:noFill/>
            </p:spPr>
            <p:txBody>
              <a:bodyPr wrap="square" rtlCol="0">
                <a:spAutoFit/>
              </a:bodyPr>
              <a:lstStyle/>
              <a:p>
                <a:r>
                  <a:rPr lang="en-GB" b="1" dirty="0">
                    <a:solidFill>
                      <a:srgbClr val="FF0000"/>
                    </a:solidFill>
                  </a:rPr>
                  <a:t>PERIODIC BOUNDARY CONDITIONS. </a:t>
                </a:r>
                <a:r>
                  <a:rPr lang="en-GB" sz="1400" dirty="0"/>
                  <a:t>An attempt to mimic a bulk systems with a simulation in a small system accessible to computation. The system is replicated in all directions and the interactions are calculated as:</a:t>
                </a:r>
              </a:p>
              <a:p>
                <a:endParaRPr lang="en-GB" sz="1400" dirty="0"/>
              </a:p>
              <a:p>
                <a:endParaRPr lang="en-GB" sz="1400" dirty="0"/>
              </a:p>
              <a:p>
                <a:endParaRPr lang="en-GB" sz="1400" dirty="0"/>
              </a:p>
              <a:p>
                <a:r>
                  <a:rPr lang="en-GB" sz="1400" dirty="0"/>
                  <a:t>In order to make this approach useful, we usually apply the </a:t>
                </a:r>
                <a:r>
                  <a:rPr lang="en-GB" sz="1400" b="1" dirty="0"/>
                  <a:t>nearest image convention</a:t>
                </a:r>
                <a:r>
                  <a:rPr lang="en-GB" sz="1400" dirty="0"/>
                  <a:t>, </a:t>
                </a:r>
                <a:r>
                  <a:rPr lang="en-GB" sz="1400" i="1" dirty="0"/>
                  <a:t>i.e., </a:t>
                </a:r>
                <a:r>
                  <a:rPr lang="en-GB" sz="1400" dirty="0"/>
                  <a:t>we only consider one additional simulation box in each direction. We also keep the idea of cut-off. The periodic boundaries are surprisingly efficient in estimating bulk properties, however, we must be aware that they introduce spurious correlations with the length scale of the box size </a:t>
                </a:r>
                <a14:m>
                  <m:oMath xmlns:m="http://schemas.openxmlformats.org/officeDocument/2006/math">
                    <m:r>
                      <a:rPr lang="en-GB" sz="1400" b="0" i="1" smtClean="0">
                        <a:latin typeface="Cambria Math" panose="02040503050406030204" pitchFamily="18" charset="0"/>
                      </a:rPr>
                      <m:t>𝐿</m:t>
                    </m:r>
                  </m:oMath>
                </a14:m>
                <a:r>
                  <a:rPr lang="en-GB" sz="1400" dirty="0"/>
                  <a:t>, which are not present in the physical system. We must be very careful when analysing correlations!!</a:t>
                </a:r>
              </a:p>
            </p:txBody>
          </p:sp>
        </mc:Choice>
        <mc:Fallback xmlns="">
          <p:sp>
            <p:nvSpPr>
              <p:cNvPr id="5" name="TextBox 4">
                <a:extLst>
                  <a:ext uri="{FF2B5EF4-FFF2-40B4-BE49-F238E27FC236}">
                    <a16:creationId xmlns:a16="http://schemas.microsoft.com/office/drawing/2014/main" id="{7BB179EE-5112-0E43-AB8B-F8133EF89E97}"/>
                  </a:ext>
                </a:extLst>
              </p:cNvPr>
              <p:cNvSpPr txBox="1">
                <a:spLocks noRot="1" noChangeAspect="1" noMove="1" noResize="1" noEditPoints="1" noAdjustHandles="1" noChangeArrowheads="1" noChangeShapeType="1" noTextEdit="1"/>
              </p:cNvSpPr>
              <p:nvPr/>
            </p:nvSpPr>
            <p:spPr>
              <a:xfrm>
                <a:off x="219074" y="658713"/>
                <a:ext cx="11823574" cy="1877437"/>
              </a:xfrm>
              <a:prstGeom prst="rect">
                <a:avLst/>
              </a:prstGeom>
              <a:blipFill>
                <a:blip r:embed="rId2"/>
                <a:stretch>
                  <a:fillRect l="-430" t="-1351" b="-337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7BADEBBC-1EB5-DC4E-9057-D6EB57F2F1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9074" y="2833193"/>
            <a:ext cx="5569078" cy="2977315"/>
          </a:xfrm>
          <a:prstGeom prst="rect">
            <a:avLst/>
          </a:prstGeom>
        </p:spPr>
      </p:pic>
      <p:pic>
        <p:nvPicPr>
          <p:cNvPr id="8" name="Picture 7">
            <a:extLst>
              <a:ext uri="{FF2B5EF4-FFF2-40B4-BE49-F238E27FC236}">
                <a16:creationId xmlns:a16="http://schemas.microsoft.com/office/drawing/2014/main" id="{CCDB5138-C614-2E45-8053-BBA4B5EA3A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04254" y="1020776"/>
            <a:ext cx="1953305" cy="588092"/>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9290D4F-2622-644F-A80B-A0341147E0FA}"/>
                  </a:ext>
                </a:extLst>
              </p14:cNvPr>
              <p14:cNvContentPartPr/>
              <p14:nvPr/>
            </p14:nvContentPartPr>
            <p14:xfrm>
              <a:off x="2336688" y="3490416"/>
              <a:ext cx="1527480" cy="1283040"/>
            </p14:xfrm>
          </p:contentPart>
        </mc:Choice>
        <mc:Fallback xmlns="">
          <p:pic>
            <p:nvPicPr>
              <p:cNvPr id="7" name="Ink 6">
                <a:extLst>
                  <a:ext uri="{FF2B5EF4-FFF2-40B4-BE49-F238E27FC236}">
                    <a16:creationId xmlns:a16="http://schemas.microsoft.com/office/drawing/2014/main" id="{39290D4F-2622-644F-A80B-A0341147E0FA}"/>
                  </a:ext>
                </a:extLst>
              </p:cNvPr>
              <p:cNvPicPr/>
              <p:nvPr/>
            </p:nvPicPr>
            <p:blipFill>
              <a:blip r:embed="rId7"/>
              <a:stretch>
                <a:fillRect/>
              </a:stretch>
            </p:blipFill>
            <p:spPr>
              <a:xfrm>
                <a:off x="2246688" y="3310416"/>
                <a:ext cx="1707120" cy="164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08F3C2-E298-3145-B847-E9AD32F02D49}"/>
                  </a:ext>
                </a:extLst>
              </p14:cNvPr>
              <p14:cNvContentPartPr/>
              <p14:nvPr/>
            </p14:nvContentPartPr>
            <p14:xfrm>
              <a:off x="6056928" y="1224936"/>
              <a:ext cx="1904760" cy="39240"/>
            </p14:xfrm>
          </p:contentPart>
        </mc:Choice>
        <mc:Fallback xmlns="">
          <p:pic>
            <p:nvPicPr>
              <p:cNvPr id="9" name="Ink 8">
                <a:extLst>
                  <a:ext uri="{FF2B5EF4-FFF2-40B4-BE49-F238E27FC236}">
                    <a16:creationId xmlns:a16="http://schemas.microsoft.com/office/drawing/2014/main" id="{9208F3C2-E298-3145-B847-E9AD32F02D49}"/>
                  </a:ext>
                </a:extLst>
              </p:cNvPr>
              <p:cNvPicPr/>
              <p:nvPr/>
            </p:nvPicPr>
            <p:blipFill>
              <a:blip r:embed="rId9"/>
              <a:stretch>
                <a:fillRect/>
              </a:stretch>
            </p:blipFill>
            <p:spPr>
              <a:xfrm>
                <a:off x="5967288" y="1044936"/>
                <a:ext cx="20844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E991DA19-E2F8-8F47-B859-7FEFB41B6AB9}"/>
                  </a:ext>
                </a:extLst>
              </p14:cNvPr>
              <p14:cNvContentPartPr/>
              <p14:nvPr/>
            </p14:nvContentPartPr>
            <p14:xfrm>
              <a:off x="4677048" y="1942416"/>
              <a:ext cx="1859400" cy="59400"/>
            </p14:xfrm>
          </p:contentPart>
        </mc:Choice>
        <mc:Fallback xmlns="">
          <p:pic>
            <p:nvPicPr>
              <p:cNvPr id="14" name="Ink 13">
                <a:extLst>
                  <a:ext uri="{FF2B5EF4-FFF2-40B4-BE49-F238E27FC236}">
                    <a16:creationId xmlns:a16="http://schemas.microsoft.com/office/drawing/2014/main" id="{E991DA19-E2F8-8F47-B859-7FEFB41B6AB9}"/>
                  </a:ext>
                </a:extLst>
              </p:cNvPr>
              <p:cNvPicPr/>
              <p:nvPr/>
            </p:nvPicPr>
            <p:blipFill>
              <a:blip r:embed="rId11"/>
              <a:stretch>
                <a:fillRect/>
              </a:stretch>
            </p:blipFill>
            <p:spPr>
              <a:xfrm>
                <a:off x="4587408" y="1762416"/>
                <a:ext cx="2039040" cy="419040"/>
              </a:xfrm>
              <a:prstGeom prst="rect">
                <a:avLst/>
              </a:prstGeom>
            </p:spPr>
          </p:pic>
        </mc:Fallback>
      </mc:AlternateContent>
      <p:sp>
        <p:nvSpPr>
          <p:cNvPr id="11" name="Slide Number Placeholder 10">
            <a:extLst>
              <a:ext uri="{FF2B5EF4-FFF2-40B4-BE49-F238E27FC236}">
                <a16:creationId xmlns:a16="http://schemas.microsoft.com/office/drawing/2014/main" id="{E2092C42-6DEE-EEEA-ABA6-CD2B139752C5}"/>
              </a:ext>
            </a:extLst>
          </p:cNvPr>
          <p:cNvSpPr>
            <a:spLocks noGrp="1"/>
          </p:cNvSpPr>
          <p:nvPr>
            <p:ph type="sldNum" sz="quarter" idx="12"/>
          </p:nvPr>
        </p:nvSpPr>
        <p:spPr/>
        <p:txBody>
          <a:bodyPr/>
          <a:lstStyle/>
          <a:p>
            <a:fld id="{9C500B1B-5A23-E34C-AFD7-F809790A889D}" type="slidenum">
              <a:rPr lang="en-SI" smtClean="0"/>
              <a:t>41</a:t>
            </a:fld>
            <a:endParaRPr lang="en-SI"/>
          </a:p>
        </p:txBody>
      </p:sp>
      <p:pic>
        <p:nvPicPr>
          <p:cNvPr id="13" name="Picture 12">
            <a:extLst>
              <a:ext uri="{FF2B5EF4-FFF2-40B4-BE49-F238E27FC236}">
                <a16:creationId xmlns:a16="http://schemas.microsoft.com/office/drawing/2014/main" id="{D313B81D-F957-F946-A385-873F11EE2E18}"/>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54517"/>
          <a:stretch/>
        </p:blipFill>
        <p:spPr>
          <a:xfrm rot="5400000">
            <a:off x="3885593" y="-1394567"/>
            <a:ext cx="6247430" cy="9769965"/>
          </a:xfrm>
          <a:prstGeom prst="rect">
            <a:avLst/>
          </a:prstGeom>
        </p:spPr>
      </p:pic>
    </p:spTree>
    <p:extLst>
      <p:ext uri="{BB962C8B-B14F-4D97-AF65-F5344CB8AC3E}">
        <p14:creationId xmlns:p14="http://schemas.microsoft.com/office/powerpoint/2010/main" val="21802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2399EBE-7185-364B-A8CD-034F385BF2FC}"/>
                  </a:ext>
                </a:extLst>
              </p:cNvPr>
              <p:cNvSpPr txBox="1"/>
              <p:nvPr/>
            </p:nvSpPr>
            <p:spPr>
              <a:xfrm>
                <a:off x="564860" y="1029810"/>
                <a:ext cx="3068134" cy="4062651"/>
              </a:xfrm>
              <a:prstGeom prst="rect">
                <a:avLst/>
              </a:prstGeom>
              <a:noFill/>
            </p:spPr>
            <p:txBody>
              <a:bodyPr wrap="square" rtlCol="0">
                <a:spAutoFit/>
              </a:bodyPr>
              <a:lstStyle/>
              <a:p>
                <a:r>
                  <a:rPr lang="en-GB" sz="2400" b="1" dirty="0">
                    <a:solidFill>
                      <a:srgbClr val="FF0000"/>
                    </a:solidFill>
                  </a:rPr>
                  <a:t>FINITE SIZE ANALYSIS. </a:t>
                </a:r>
                <a:r>
                  <a:rPr lang="en-GB" dirty="0"/>
                  <a:t>Whatever boundary conditions we are using, it is essential that we establish how the measurable quantity in the simulation depends on the system size. To do this, we typically plot the computed quantity as a function of the inverse system size </a:t>
                </a:r>
                <a14:m>
                  <m:oMath xmlns:m="http://schemas.openxmlformats.org/officeDocument/2006/math">
                    <m:r>
                      <a:rPr lang="en-GB" b="0" i="1" smtClean="0">
                        <a:latin typeface="Cambria Math" panose="02040503050406030204" pitchFamily="18" charset="0"/>
                      </a:rPr>
                      <m:t>1/</m:t>
                    </m:r>
                    <m:r>
                      <a:rPr lang="en-GB" b="0" i="1" smtClean="0">
                        <a:latin typeface="Cambria Math" panose="02040503050406030204" pitchFamily="18" charset="0"/>
                      </a:rPr>
                      <m:t>𝑁</m:t>
                    </m:r>
                  </m:oMath>
                </a14:m>
                <a:r>
                  <a:rPr lang="en-GB" dirty="0"/>
                  <a:t>. If the scaling is well-behaved, than the extrapolation </a:t>
                </a:r>
                <a14:m>
                  <m:oMath xmlns:m="http://schemas.openxmlformats.org/officeDocument/2006/math">
                    <m:r>
                      <a:rPr lang="en-GB" i="1">
                        <a:latin typeface="Cambria Math" panose="02040503050406030204" pitchFamily="18" charset="0"/>
                      </a:rPr>
                      <m:t>1/</m:t>
                    </m:r>
                    <m:r>
                      <a:rPr lang="en-GB" i="1">
                        <a:latin typeface="Cambria Math" panose="02040503050406030204" pitchFamily="18" charset="0"/>
                      </a:rPr>
                      <m:t>𝑁</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oMath>
                </a14:m>
                <a:r>
                  <a:rPr lang="en-GB" dirty="0"/>
                  <a:t> is the bulk result we are looking for. </a:t>
                </a:r>
              </a:p>
            </p:txBody>
          </p:sp>
        </mc:Choice>
        <mc:Fallback xmlns="">
          <p:sp>
            <p:nvSpPr>
              <p:cNvPr id="12" name="TextBox 11">
                <a:extLst>
                  <a:ext uri="{FF2B5EF4-FFF2-40B4-BE49-F238E27FC236}">
                    <a16:creationId xmlns:a16="http://schemas.microsoft.com/office/drawing/2014/main" id="{22399EBE-7185-364B-A8CD-034F385BF2FC}"/>
                  </a:ext>
                </a:extLst>
              </p:cNvPr>
              <p:cNvSpPr txBox="1">
                <a:spLocks noRot="1" noChangeAspect="1" noMove="1" noResize="1" noEditPoints="1" noAdjustHandles="1" noChangeArrowheads="1" noChangeShapeType="1" noTextEdit="1"/>
              </p:cNvSpPr>
              <p:nvPr/>
            </p:nvSpPr>
            <p:spPr>
              <a:xfrm>
                <a:off x="564860" y="1029810"/>
                <a:ext cx="3068134" cy="4062651"/>
              </a:xfrm>
              <a:prstGeom prst="rect">
                <a:avLst/>
              </a:prstGeom>
              <a:blipFill>
                <a:blip r:embed="rId2"/>
                <a:stretch>
                  <a:fillRect l="-3292" t="-1250" r="-2881" b="-18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8EE577A-89DB-5F48-9F28-392B6FA97D0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03899" y="818079"/>
            <a:ext cx="7893747" cy="5538271"/>
          </a:xfrm>
          <a:prstGeom prst="rect">
            <a:avLst/>
          </a:prstGeom>
        </p:spPr>
      </p:pic>
      <p:sp>
        <p:nvSpPr>
          <p:cNvPr id="6" name="Slide Number Placeholder 5">
            <a:extLst>
              <a:ext uri="{FF2B5EF4-FFF2-40B4-BE49-F238E27FC236}">
                <a16:creationId xmlns:a16="http://schemas.microsoft.com/office/drawing/2014/main" id="{D55DBB50-3940-CD3D-8CFD-1229568F30C5}"/>
              </a:ext>
            </a:extLst>
          </p:cNvPr>
          <p:cNvSpPr>
            <a:spLocks noGrp="1"/>
          </p:cNvSpPr>
          <p:nvPr>
            <p:ph type="sldNum" sz="quarter" idx="12"/>
          </p:nvPr>
        </p:nvSpPr>
        <p:spPr/>
        <p:txBody>
          <a:bodyPr/>
          <a:lstStyle/>
          <a:p>
            <a:fld id="{9C500B1B-5A23-E34C-AFD7-F809790A889D}" type="slidenum">
              <a:rPr lang="en-SI" smtClean="0"/>
              <a:t>42</a:t>
            </a:fld>
            <a:endParaRPr lang="en-SI"/>
          </a:p>
        </p:txBody>
      </p:sp>
    </p:spTree>
    <p:extLst>
      <p:ext uri="{BB962C8B-B14F-4D97-AF65-F5344CB8AC3E}">
        <p14:creationId xmlns:p14="http://schemas.microsoft.com/office/powerpoint/2010/main" val="2786302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sp>
        <p:nvSpPr>
          <p:cNvPr id="5" name="TextBox 4">
            <a:extLst>
              <a:ext uri="{FF2B5EF4-FFF2-40B4-BE49-F238E27FC236}">
                <a16:creationId xmlns:a16="http://schemas.microsoft.com/office/drawing/2014/main" id="{7BB179EE-5112-0E43-AB8B-F8133EF89E97}"/>
              </a:ext>
            </a:extLst>
          </p:cNvPr>
          <p:cNvSpPr txBox="1"/>
          <p:nvPr/>
        </p:nvSpPr>
        <p:spPr>
          <a:xfrm>
            <a:off x="287963" y="692512"/>
            <a:ext cx="4636389" cy="3108543"/>
          </a:xfrm>
          <a:prstGeom prst="rect">
            <a:avLst/>
          </a:prstGeom>
          <a:noFill/>
        </p:spPr>
        <p:txBody>
          <a:bodyPr wrap="square" rtlCol="0">
            <a:spAutoFit/>
          </a:bodyPr>
          <a:lstStyle/>
          <a:p>
            <a:r>
              <a:rPr lang="en-GB" b="1" dirty="0">
                <a:solidFill>
                  <a:srgbClr val="FF0000"/>
                </a:solidFill>
              </a:rPr>
              <a:t>EQUILIBRATION. </a:t>
            </a:r>
            <a:r>
              <a:rPr lang="en-GB" sz="1600" dirty="0"/>
              <a:t>The simulation starts from an </a:t>
            </a:r>
            <a:r>
              <a:rPr lang="en-GB" sz="1600" b="1" dirty="0"/>
              <a:t>initial condition</a:t>
            </a:r>
            <a:r>
              <a:rPr lang="en-GB" sz="1600" dirty="0"/>
              <a:t>, which is something we choose (usually either random positions of the particles or an ordered crystalline arrangement…). Before we start measuring averages, it is essential to make sure that we have reached the thermodynamic equilibrium. We can follow for instance the instantaneous and average energy of the system, and the energy fluctuations. Once the average energy levels off and the fluctuations are at the expected level according to the temperature, the simulation really begins. </a:t>
            </a:r>
          </a:p>
          <a:p>
            <a:endParaRPr lang="en-GB" b="1" dirty="0">
              <a:solidFill>
                <a:srgbClr val="FF0000"/>
              </a:solidFill>
            </a:endParaRPr>
          </a:p>
        </p:txBody>
      </p:sp>
      <p:pic>
        <p:nvPicPr>
          <p:cNvPr id="11" name="Picture 10" descr="A close up of text on a white background&#10;&#10;Description automatically generated">
            <a:extLst>
              <a:ext uri="{FF2B5EF4-FFF2-40B4-BE49-F238E27FC236}">
                <a16:creationId xmlns:a16="http://schemas.microsoft.com/office/drawing/2014/main" id="{0BA9F591-7FAB-E141-8C82-D6FB51D025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640" r="68276"/>
          <a:stretch/>
        </p:blipFill>
        <p:spPr>
          <a:xfrm rot="5400000">
            <a:off x="7192416" y="1917875"/>
            <a:ext cx="2563880" cy="7100007"/>
          </a:xfrm>
          <a:prstGeom prst="rect">
            <a:avLst/>
          </a:prstGeom>
        </p:spPr>
      </p:pic>
      <p:pic>
        <p:nvPicPr>
          <p:cNvPr id="8" name="Picture 7">
            <a:extLst>
              <a:ext uri="{FF2B5EF4-FFF2-40B4-BE49-F238E27FC236}">
                <a16:creationId xmlns:a16="http://schemas.microsoft.com/office/drawing/2014/main" id="{D719C440-B63B-5443-AADC-FA1CE246453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3189" t="-622" r="431" b="622"/>
          <a:stretch/>
        </p:blipFill>
        <p:spPr>
          <a:xfrm rot="5400000">
            <a:off x="7374540" y="-1393427"/>
            <a:ext cx="2563881" cy="6735760"/>
          </a:xfrm>
          <a:prstGeom prst="rect">
            <a:avLst/>
          </a:prstGeom>
        </p:spPr>
      </p:pic>
      <p:sp>
        <p:nvSpPr>
          <p:cNvPr id="6" name="Rectangle 5">
            <a:extLst>
              <a:ext uri="{FF2B5EF4-FFF2-40B4-BE49-F238E27FC236}">
                <a16:creationId xmlns:a16="http://schemas.microsoft.com/office/drawing/2014/main" id="{98964597-F03B-1B44-A31E-8326278A0477}"/>
              </a:ext>
            </a:extLst>
          </p:cNvPr>
          <p:cNvSpPr/>
          <p:nvPr/>
        </p:nvSpPr>
        <p:spPr>
          <a:xfrm>
            <a:off x="379506" y="4202915"/>
            <a:ext cx="4261485" cy="2308324"/>
          </a:xfrm>
          <a:prstGeom prst="rect">
            <a:avLst/>
          </a:prstGeom>
        </p:spPr>
        <p:txBody>
          <a:bodyPr wrap="square">
            <a:spAutoFit/>
          </a:bodyPr>
          <a:lstStyle/>
          <a:p>
            <a:r>
              <a:rPr lang="en-GB" b="1" dirty="0">
                <a:solidFill>
                  <a:srgbClr val="FF0000"/>
                </a:solidFill>
              </a:rPr>
              <a:t>EVALUATING MEASURABLES. </a:t>
            </a:r>
            <a:r>
              <a:rPr lang="en-GB" dirty="0"/>
              <a:t>The quantities we measure in a simulation are averages (either time averages in MD or ensemble averages in MC). Examples are: average energy, pressure, heat capacity, compressibility, elastic moduli, structure factor, radial distribution function, correlations,  transport coefficients…</a:t>
            </a:r>
            <a:endParaRPr lang="en-GB" sz="1600"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568BC24-BB2B-004A-AC9C-22D32BA0BC91}"/>
                  </a:ext>
                </a:extLst>
              </p14:cNvPr>
              <p14:cNvContentPartPr/>
              <p14:nvPr/>
            </p14:nvContentPartPr>
            <p14:xfrm>
              <a:off x="400464" y="835056"/>
              <a:ext cx="1485360" cy="50400"/>
            </p14:xfrm>
          </p:contentPart>
        </mc:Choice>
        <mc:Fallback xmlns="">
          <p:pic>
            <p:nvPicPr>
              <p:cNvPr id="9" name="Ink 8">
                <a:extLst>
                  <a:ext uri="{FF2B5EF4-FFF2-40B4-BE49-F238E27FC236}">
                    <a16:creationId xmlns:a16="http://schemas.microsoft.com/office/drawing/2014/main" id="{B568BC24-BB2B-004A-AC9C-22D32BA0BC91}"/>
                  </a:ext>
                </a:extLst>
              </p:cNvPr>
              <p:cNvPicPr/>
              <p:nvPr/>
            </p:nvPicPr>
            <p:blipFill>
              <a:blip r:embed="rId5"/>
              <a:stretch>
                <a:fillRect/>
              </a:stretch>
            </p:blipFill>
            <p:spPr>
              <a:xfrm>
                <a:off x="346464" y="727056"/>
                <a:ext cx="15930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E9E19976-B81D-8844-8F03-5BC522D81096}"/>
                  </a:ext>
                </a:extLst>
              </p14:cNvPr>
              <p14:cNvContentPartPr/>
              <p14:nvPr/>
            </p14:nvContentPartPr>
            <p14:xfrm>
              <a:off x="6412104" y="1296216"/>
              <a:ext cx="442440" cy="347040"/>
            </p14:xfrm>
          </p:contentPart>
        </mc:Choice>
        <mc:Fallback xmlns="">
          <p:pic>
            <p:nvPicPr>
              <p:cNvPr id="29" name="Ink 28">
                <a:extLst>
                  <a:ext uri="{FF2B5EF4-FFF2-40B4-BE49-F238E27FC236}">
                    <a16:creationId xmlns:a16="http://schemas.microsoft.com/office/drawing/2014/main" id="{E9E19976-B81D-8844-8F03-5BC522D81096}"/>
                  </a:ext>
                </a:extLst>
              </p:cNvPr>
              <p:cNvPicPr/>
              <p:nvPr/>
            </p:nvPicPr>
            <p:blipFill>
              <a:blip r:embed="rId7"/>
              <a:stretch>
                <a:fillRect/>
              </a:stretch>
            </p:blipFill>
            <p:spPr>
              <a:xfrm>
                <a:off x="6403104" y="1287576"/>
                <a:ext cx="4600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0" name="Ink 59">
                <a:extLst>
                  <a:ext uri="{FF2B5EF4-FFF2-40B4-BE49-F238E27FC236}">
                    <a16:creationId xmlns:a16="http://schemas.microsoft.com/office/drawing/2014/main" id="{9A70994A-0FA0-7B44-94A1-7F9D1AD967B8}"/>
                  </a:ext>
                </a:extLst>
              </p14:cNvPr>
              <p14:cNvContentPartPr/>
              <p14:nvPr/>
            </p14:nvContentPartPr>
            <p14:xfrm>
              <a:off x="8269704" y="4673016"/>
              <a:ext cx="3378600" cy="978120"/>
            </p14:xfrm>
          </p:contentPart>
        </mc:Choice>
        <mc:Fallback xmlns="">
          <p:pic>
            <p:nvPicPr>
              <p:cNvPr id="60" name="Ink 59">
                <a:extLst>
                  <a:ext uri="{FF2B5EF4-FFF2-40B4-BE49-F238E27FC236}">
                    <a16:creationId xmlns:a16="http://schemas.microsoft.com/office/drawing/2014/main" id="{9A70994A-0FA0-7B44-94A1-7F9D1AD967B8}"/>
                  </a:ext>
                </a:extLst>
              </p:cNvPr>
              <p:cNvPicPr/>
              <p:nvPr/>
            </p:nvPicPr>
            <p:blipFill>
              <a:blip r:embed="rId9"/>
              <a:stretch>
                <a:fillRect/>
              </a:stretch>
            </p:blipFill>
            <p:spPr>
              <a:xfrm>
                <a:off x="8179704" y="4493016"/>
                <a:ext cx="3558240" cy="1337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5" name="Ink 64">
                <a:extLst>
                  <a:ext uri="{FF2B5EF4-FFF2-40B4-BE49-F238E27FC236}">
                    <a16:creationId xmlns:a16="http://schemas.microsoft.com/office/drawing/2014/main" id="{DBBA1C22-C1E6-5648-AA34-188972BBD2A3}"/>
                  </a:ext>
                </a:extLst>
              </p14:cNvPr>
              <p14:cNvContentPartPr/>
              <p14:nvPr/>
            </p14:nvContentPartPr>
            <p14:xfrm>
              <a:off x="244224" y="675936"/>
              <a:ext cx="4562640" cy="2789280"/>
            </p14:xfrm>
          </p:contentPart>
        </mc:Choice>
        <mc:Fallback xmlns="">
          <p:pic>
            <p:nvPicPr>
              <p:cNvPr id="65" name="Ink 64">
                <a:extLst>
                  <a:ext uri="{FF2B5EF4-FFF2-40B4-BE49-F238E27FC236}">
                    <a16:creationId xmlns:a16="http://schemas.microsoft.com/office/drawing/2014/main" id="{DBBA1C22-C1E6-5648-AA34-188972BBD2A3}"/>
                  </a:ext>
                </a:extLst>
              </p:cNvPr>
              <p:cNvPicPr/>
              <p:nvPr/>
            </p:nvPicPr>
            <p:blipFill>
              <a:blip r:embed="rId11"/>
              <a:stretch>
                <a:fillRect/>
              </a:stretch>
            </p:blipFill>
            <p:spPr>
              <a:xfrm>
                <a:off x="181584" y="613296"/>
                <a:ext cx="4688280" cy="2914920"/>
              </a:xfrm>
              <a:prstGeom prst="rect">
                <a:avLst/>
              </a:prstGeom>
            </p:spPr>
          </p:pic>
        </mc:Fallback>
      </mc:AlternateContent>
      <p:sp>
        <p:nvSpPr>
          <p:cNvPr id="10" name="Slide Number Placeholder 9">
            <a:extLst>
              <a:ext uri="{FF2B5EF4-FFF2-40B4-BE49-F238E27FC236}">
                <a16:creationId xmlns:a16="http://schemas.microsoft.com/office/drawing/2014/main" id="{2C372AA5-7A6A-3F66-FFD5-125B23BAF92F}"/>
              </a:ext>
            </a:extLst>
          </p:cNvPr>
          <p:cNvSpPr>
            <a:spLocks noGrp="1"/>
          </p:cNvSpPr>
          <p:nvPr>
            <p:ph type="sldNum" sz="quarter" idx="12"/>
          </p:nvPr>
        </p:nvSpPr>
        <p:spPr/>
        <p:txBody>
          <a:bodyPr/>
          <a:lstStyle/>
          <a:p>
            <a:fld id="{9C500B1B-5A23-E34C-AFD7-F809790A889D}" type="slidenum">
              <a:rPr lang="en-SI" smtClean="0"/>
              <a:t>43</a:t>
            </a:fld>
            <a:endParaRPr lang="en-SI"/>
          </a:p>
        </p:txBody>
      </p:sp>
    </p:spTree>
    <p:extLst>
      <p:ext uri="{BB962C8B-B14F-4D97-AF65-F5344CB8AC3E}">
        <p14:creationId xmlns:p14="http://schemas.microsoft.com/office/powerpoint/2010/main" val="2661630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pic>
        <p:nvPicPr>
          <p:cNvPr id="5" name="Picture 4" descr="A close up of text on a white background&#10;&#10;Description automatically generated">
            <a:extLst>
              <a:ext uri="{FF2B5EF4-FFF2-40B4-BE49-F238E27FC236}">
                <a16:creationId xmlns:a16="http://schemas.microsoft.com/office/drawing/2014/main" id="{BD8653CC-9E79-7E45-9F98-486C64200FE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2943" t="9354" r="27215" b="6492"/>
          <a:stretch/>
        </p:blipFill>
        <p:spPr>
          <a:xfrm rot="5400000">
            <a:off x="3052989" y="-1243148"/>
            <a:ext cx="6086022" cy="9641714"/>
          </a:xfrm>
          <a:prstGeom prst="rect">
            <a:avLst/>
          </a:prstGeom>
        </p:spPr>
      </p:pic>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44</a:t>
            </a:fld>
            <a:endParaRPr lang="en-SI"/>
          </a:p>
        </p:txBody>
      </p:sp>
    </p:spTree>
    <p:extLst>
      <p:ext uri="{BB962C8B-B14F-4D97-AF65-F5344CB8AC3E}">
        <p14:creationId xmlns:p14="http://schemas.microsoft.com/office/powerpoint/2010/main" val="1597631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45</a:t>
            </a:fld>
            <a:endParaRPr lang="en-SI"/>
          </a:p>
        </p:txBody>
      </p:sp>
      <p:pic>
        <p:nvPicPr>
          <p:cNvPr id="2" name="Picture 1">
            <a:extLst>
              <a:ext uri="{FF2B5EF4-FFF2-40B4-BE49-F238E27FC236}">
                <a16:creationId xmlns:a16="http://schemas.microsoft.com/office/drawing/2014/main" id="{00B5F855-7A42-528F-0B1F-399743E5349C}"/>
              </a:ext>
            </a:extLst>
          </p:cNvPr>
          <p:cNvPicPr>
            <a:picLocks noChangeAspect="1"/>
          </p:cNvPicPr>
          <p:nvPr/>
        </p:nvPicPr>
        <p:blipFill>
          <a:blip r:embed="rId2"/>
          <a:stretch>
            <a:fillRect/>
          </a:stretch>
        </p:blipFill>
        <p:spPr>
          <a:xfrm>
            <a:off x="917802" y="488398"/>
            <a:ext cx="10038670" cy="6189070"/>
          </a:xfrm>
          <a:prstGeom prst="rect">
            <a:avLst/>
          </a:prstGeom>
        </p:spPr>
      </p:pic>
    </p:spTree>
    <p:extLst>
      <p:ext uri="{BB962C8B-B14F-4D97-AF65-F5344CB8AC3E}">
        <p14:creationId xmlns:p14="http://schemas.microsoft.com/office/powerpoint/2010/main" val="1319026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46</a:t>
            </a:fld>
            <a:endParaRPr lang="en-SI"/>
          </a:p>
        </p:txBody>
      </p:sp>
      <p:pic>
        <p:nvPicPr>
          <p:cNvPr id="3" name="Picture 2">
            <a:extLst>
              <a:ext uri="{FF2B5EF4-FFF2-40B4-BE49-F238E27FC236}">
                <a16:creationId xmlns:a16="http://schemas.microsoft.com/office/drawing/2014/main" id="{C8F567EF-8941-F954-0779-12DFB8231D20}"/>
              </a:ext>
            </a:extLst>
          </p:cNvPr>
          <p:cNvPicPr>
            <a:picLocks noChangeAspect="1"/>
          </p:cNvPicPr>
          <p:nvPr/>
        </p:nvPicPr>
        <p:blipFill>
          <a:blip r:embed="rId2"/>
          <a:stretch>
            <a:fillRect/>
          </a:stretch>
        </p:blipFill>
        <p:spPr>
          <a:xfrm>
            <a:off x="838200" y="488398"/>
            <a:ext cx="9710057" cy="6332378"/>
          </a:xfrm>
          <a:prstGeom prst="rect">
            <a:avLst/>
          </a:prstGeom>
        </p:spPr>
      </p:pic>
    </p:spTree>
    <p:extLst>
      <p:ext uri="{BB962C8B-B14F-4D97-AF65-F5344CB8AC3E}">
        <p14:creationId xmlns:p14="http://schemas.microsoft.com/office/powerpoint/2010/main" val="4096395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47</a:t>
            </a:fld>
            <a:endParaRPr lang="en-SI"/>
          </a:p>
        </p:txBody>
      </p:sp>
      <p:pic>
        <p:nvPicPr>
          <p:cNvPr id="2" name="Picture 1">
            <a:extLst>
              <a:ext uri="{FF2B5EF4-FFF2-40B4-BE49-F238E27FC236}">
                <a16:creationId xmlns:a16="http://schemas.microsoft.com/office/drawing/2014/main" id="{9E9C21B3-2EFE-045E-F291-31DEC8B36907}"/>
              </a:ext>
            </a:extLst>
          </p:cNvPr>
          <p:cNvPicPr>
            <a:picLocks noChangeAspect="1"/>
          </p:cNvPicPr>
          <p:nvPr/>
        </p:nvPicPr>
        <p:blipFill>
          <a:blip r:embed="rId2"/>
          <a:stretch>
            <a:fillRect/>
          </a:stretch>
        </p:blipFill>
        <p:spPr>
          <a:xfrm>
            <a:off x="728344" y="937077"/>
            <a:ext cx="10735311" cy="5235121"/>
          </a:xfrm>
          <a:prstGeom prst="rect">
            <a:avLst/>
          </a:prstGeom>
        </p:spPr>
      </p:pic>
    </p:spTree>
    <p:extLst>
      <p:ext uri="{BB962C8B-B14F-4D97-AF65-F5344CB8AC3E}">
        <p14:creationId xmlns:p14="http://schemas.microsoft.com/office/powerpoint/2010/main" val="4025839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48</a:t>
            </a:fld>
            <a:endParaRPr lang="en-SI"/>
          </a:p>
        </p:txBody>
      </p:sp>
      <p:pic>
        <p:nvPicPr>
          <p:cNvPr id="2" name="Picture 1">
            <a:extLst>
              <a:ext uri="{FF2B5EF4-FFF2-40B4-BE49-F238E27FC236}">
                <a16:creationId xmlns:a16="http://schemas.microsoft.com/office/drawing/2014/main" id="{BB46941B-D34A-F5F7-5D77-921B1C628999}"/>
              </a:ext>
            </a:extLst>
          </p:cNvPr>
          <p:cNvPicPr>
            <a:picLocks noChangeAspect="1"/>
          </p:cNvPicPr>
          <p:nvPr/>
        </p:nvPicPr>
        <p:blipFill>
          <a:blip r:embed="rId2"/>
          <a:stretch>
            <a:fillRect/>
          </a:stretch>
        </p:blipFill>
        <p:spPr>
          <a:xfrm>
            <a:off x="1265176" y="488398"/>
            <a:ext cx="9296808" cy="6369602"/>
          </a:xfrm>
          <a:prstGeom prst="rect">
            <a:avLst/>
          </a:prstGeom>
        </p:spPr>
      </p:pic>
    </p:spTree>
    <p:extLst>
      <p:ext uri="{BB962C8B-B14F-4D97-AF65-F5344CB8AC3E}">
        <p14:creationId xmlns:p14="http://schemas.microsoft.com/office/powerpoint/2010/main" val="331652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board&#10;&#10;Description automatically generated">
            <a:extLst>
              <a:ext uri="{FF2B5EF4-FFF2-40B4-BE49-F238E27FC236}">
                <a16:creationId xmlns:a16="http://schemas.microsoft.com/office/drawing/2014/main" id="{E90DE600-4168-1DB0-FB83-3A694A9A167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9285" t="7796" r="40264" b="9861"/>
          <a:stretch/>
        </p:blipFill>
        <p:spPr>
          <a:xfrm rot="5400000">
            <a:off x="7152672" y="-1850651"/>
            <a:ext cx="2435207" cy="7399607"/>
          </a:xfrm>
          <a:prstGeom prst="rect">
            <a:avLst/>
          </a:prstGeom>
        </p:spPr>
      </p:pic>
      <p:pic>
        <p:nvPicPr>
          <p:cNvPr id="7" name="Picture 6" descr="A close up of text on a whiteboard&#10;&#10;Description automatically generated">
            <a:extLst>
              <a:ext uri="{FF2B5EF4-FFF2-40B4-BE49-F238E27FC236}">
                <a16:creationId xmlns:a16="http://schemas.microsoft.com/office/drawing/2014/main" id="{2492C515-FC09-994F-A02A-A3DA4CBCBF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61123"/>
          <a:stretch/>
        </p:blipFill>
        <p:spPr>
          <a:xfrm rot="5400000">
            <a:off x="2359589" y="179721"/>
            <a:ext cx="4377924" cy="8445786"/>
          </a:xfrm>
          <a:prstGeom prst="rect">
            <a:avLst/>
          </a:prstGeom>
        </p:spPr>
      </p:pic>
      <p:sp>
        <p:nvSpPr>
          <p:cNvPr id="6" name="TextBox 5">
            <a:extLst>
              <a:ext uri="{FF2B5EF4-FFF2-40B4-BE49-F238E27FC236}">
                <a16:creationId xmlns:a16="http://schemas.microsoft.com/office/drawing/2014/main" id="{D2798971-297A-7A37-CF91-83FED05A1329}"/>
              </a:ext>
            </a:extLst>
          </p:cNvPr>
          <p:cNvSpPr txBox="1"/>
          <p:nvPr/>
        </p:nvSpPr>
        <p:spPr>
          <a:xfrm>
            <a:off x="696771" y="960935"/>
            <a:ext cx="3602589" cy="461665"/>
          </a:xfrm>
          <a:prstGeom prst="rect">
            <a:avLst/>
          </a:prstGeom>
          <a:noFill/>
        </p:spPr>
        <p:txBody>
          <a:bodyPr wrap="none" rtlCol="0">
            <a:spAutoFit/>
          </a:bodyPr>
          <a:lstStyle/>
          <a:p>
            <a:r>
              <a:rPr lang="en-US" sz="2400" dirty="0"/>
              <a:t>Coupling with thermal bath</a:t>
            </a:r>
          </a:p>
        </p:txBody>
      </p:sp>
      <p:grpSp>
        <p:nvGrpSpPr>
          <p:cNvPr id="11" name="Group 10">
            <a:extLst>
              <a:ext uri="{FF2B5EF4-FFF2-40B4-BE49-F238E27FC236}">
                <a16:creationId xmlns:a16="http://schemas.microsoft.com/office/drawing/2014/main" id="{29038C8D-2FF5-05C5-D9A4-EC3EF8C497AA}"/>
              </a:ext>
            </a:extLst>
          </p:cNvPr>
          <p:cNvGrpSpPr/>
          <p:nvPr/>
        </p:nvGrpSpPr>
        <p:grpSpPr>
          <a:xfrm>
            <a:off x="4006944" y="3429000"/>
            <a:ext cx="6344259" cy="1043954"/>
            <a:chOff x="4006944" y="3429000"/>
            <a:chExt cx="6344259" cy="1043954"/>
          </a:xfrm>
        </p:grpSpPr>
        <p:sp>
          <p:nvSpPr>
            <p:cNvPr id="2" name="Oval 1">
              <a:extLst>
                <a:ext uri="{FF2B5EF4-FFF2-40B4-BE49-F238E27FC236}">
                  <a16:creationId xmlns:a16="http://schemas.microsoft.com/office/drawing/2014/main" id="{B9B90D8E-BFF5-4A50-DF20-FF8A7A0FF430}"/>
                </a:ext>
              </a:extLst>
            </p:cNvPr>
            <p:cNvSpPr/>
            <p:nvPr/>
          </p:nvSpPr>
          <p:spPr>
            <a:xfrm>
              <a:off x="4006944" y="3516351"/>
              <a:ext cx="1184033" cy="95660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964F4A1-5A4E-DCD2-BAD3-C6A87053789A}"/>
                    </a:ext>
                  </a:extLst>
                </p:cNvPr>
                <p:cNvSpPr txBox="1"/>
                <p:nvPr/>
              </p:nvSpPr>
              <p:spPr>
                <a:xfrm>
                  <a:off x="6715399" y="3429000"/>
                  <a:ext cx="3635804" cy="635367"/>
                </a:xfrm>
                <a:prstGeom prst="rect">
                  <a:avLst/>
                </a:prstGeom>
                <a:noFill/>
                <a:ln w="76200">
                  <a:solidFill>
                    <a:srgbClr val="FF0000"/>
                  </a:solidFill>
                </a:ln>
              </p:spPr>
              <p:txBody>
                <a:bodyPr wrap="none" rtlCol="0">
                  <a:spAutoFit/>
                </a:bodyPr>
                <a:lstStyle/>
                <a:p>
                  <a:r>
                    <a:rPr lang="en-US" sz="2400" dirty="0">
                      <a:solidFill>
                        <a:srgbClr val="FF0000"/>
                      </a:solidFill>
                    </a:rPr>
                    <a:t>Remember:  </a:t>
                  </a:r>
                  <a14:m>
                    <m:oMath xmlns:m="http://schemas.openxmlformats.org/officeDocument/2006/math">
                      <m:f>
                        <m:fPr>
                          <m:ctrlPr>
                            <a:rPr lang="en-US" sz="2400" i="1" smtClean="0">
                              <a:solidFill>
                                <a:srgbClr val="FF0000"/>
                              </a:solidFill>
                              <a:latin typeface="Cambria Math" panose="02040503050406030204" pitchFamily="18" charset="0"/>
                            </a:rPr>
                          </m:ctrlPr>
                        </m:fPr>
                        <m:num>
                          <m:r>
                            <a:rPr lang="en-US" sz="2400" i="1" smtClean="0">
                              <a:solidFill>
                                <a:srgbClr val="FF0000"/>
                              </a:solidFill>
                              <a:latin typeface="Cambria Math" panose="02040503050406030204" pitchFamily="18" charset="0"/>
                            </a:rPr>
                            <m:t>𝜕</m:t>
                          </m:r>
                          <m:func>
                            <m:funcPr>
                              <m:ctrlPr>
                                <a:rPr lang="en-GB" sz="2400" b="0" i="1" smtClean="0">
                                  <a:solidFill>
                                    <a:srgbClr val="FF0000"/>
                                  </a:solidFill>
                                  <a:latin typeface="Cambria Math" panose="02040503050406030204" pitchFamily="18" charset="0"/>
                                </a:rPr>
                              </m:ctrlPr>
                            </m:funcPr>
                            <m:fName>
                              <m:r>
                                <m:rPr>
                                  <m:sty m:val="p"/>
                                </m:rPr>
                                <a:rPr lang="en-GB" sz="2400" b="0" i="0" smtClean="0">
                                  <a:solidFill>
                                    <a:srgbClr val="FF0000"/>
                                  </a:solidFill>
                                  <a:latin typeface="Cambria Math" panose="02040503050406030204" pitchFamily="18" charset="0"/>
                                </a:rPr>
                                <m:t>ln</m:t>
                              </m:r>
                            </m:fName>
                            <m:e>
                              <m:sSub>
                                <m:sSubPr>
                                  <m:ctrlPr>
                                    <a:rPr lang="en-GB" sz="2400" b="0" i="1" smtClean="0">
                                      <a:solidFill>
                                        <a:srgbClr val="FF0000"/>
                                      </a:solidFill>
                                      <a:latin typeface="Cambria Math" panose="02040503050406030204" pitchFamily="18" charset="0"/>
                                    </a:rPr>
                                  </m:ctrlPr>
                                </m:sSubPr>
                                <m:e>
                                  <m:r>
                                    <m:rPr>
                                      <m:sty m:val="p"/>
                                    </m:rPr>
                                    <a:rPr lang="el-GR" sz="2400" b="0" i="1" smtClean="0">
                                      <a:solidFill>
                                        <a:srgbClr val="FF0000"/>
                                      </a:solidFill>
                                      <a:latin typeface="Cambria Math" panose="02040503050406030204" pitchFamily="18" charset="0"/>
                                      <a:ea typeface="Cambria Math" panose="02040503050406030204" pitchFamily="18" charset="0"/>
                                    </a:rPr>
                                    <m:t>Ω</m:t>
                                  </m:r>
                                </m:e>
                                <m:sub>
                                  <m:r>
                                    <a:rPr lang="en-GB" sz="2400" b="0" i="1" smtClean="0">
                                      <a:solidFill>
                                        <a:srgbClr val="FF0000"/>
                                      </a:solidFill>
                                      <a:latin typeface="Cambria Math" panose="02040503050406030204" pitchFamily="18" charset="0"/>
                                    </a:rPr>
                                    <m:t>𝐵</m:t>
                                  </m:r>
                                </m:sub>
                              </m:sSub>
                              <m:r>
                                <a:rPr lang="en-GB" sz="2400" b="0" i="1" smtClean="0">
                                  <a:solidFill>
                                    <a:srgbClr val="FF0000"/>
                                  </a:solidFill>
                                  <a:latin typeface="Cambria Math" panose="02040503050406030204" pitchFamily="18" charset="0"/>
                                </a:rPr>
                                <m:t>(</m:t>
                              </m:r>
                              <m:r>
                                <a:rPr lang="en-GB" sz="2400" b="0" i="1" smtClean="0">
                                  <a:solidFill>
                                    <a:srgbClr val="FF0000"/>
                                  </a:solidFill>
                                  <a:latin typeface="Cambria Math" panose="02040503050406030204" pitchFamily="18" charset="0"/>
                                </a:rPr>
                                <m:t>𝐸</m:t>
                              </m:r>
                              <m:r>
                                <a:rPr lang="en-GB" sz="2400" b="0" i="1" smtClean="0">
                                  <a:solidFill>
                                    <a:srgbClr val="FF0000"/>
                                  </a:solidFill>
                                  <a:latin typeface="Cambria Math" panose="02040503050406030204" pitchFamily="18" charset="0"/>
                                </a:rPr>
                                <m:t>)</m:t>
                              </m:r>
                            </m:e>
                          </m:func>
                        </m:num>
                        <m:den>
                          <m:r>
                            <a:rPr lang="en-US" sz="2400" i="1" smtClean="0">
                              <a:solidFill>
                                <a:srgbClr val="FF0000"/>
                              </a:solidFill>
                              <a:latin typeface="Cambria Math" panose="02040503050406030204" pitchFamily="18" charset="0"/>
                            </a:rPr>
                            <m:t>𝜕</m:t>
                          </m:r>
                          <m:r>
                            <a:rPr lang="en-GB" sz="2400" b="0" i="1" smtClean="0">
                              <a:solidFill>
                                <a:srgbClr val="FF0000"/>
                              </a:solidFill>
                              <a:latin typeface="Cambria Math" panose="02040503050406030204" pitchFamily="18" charset="0"/>
                            </a:rPr>
                            <m:t>𝐸</m:t>
                          </m:r>
                        </m:den>
                      </m:f>
                      <m:r>
                        <a:rPr lang="en-US" sz="2400" i="1" smtClean="0">
                          <a:solidFill>
                            <a:srgbClr val="FF0000"/>
                          </a:solidFill>
                          <a:latin typeface="Cambria Math" panose="02040503050406030204" pitchFamily="18" charset="0"/>
                          <a:ea typeface="Cambria Math" panose="02040503050406030204" pitchFamily="18" charset="0"/>
                        </a:rPr>
                        <m:t>≡</m:t>
                      </m:r>
                      <m:r>
                        <a:rPr lang="en-GB" sz="2400" b="0" i="1" smtClean="0">
                          <a:solidFill>
                            <a:srgbClr val="FF0000"/>
                          </a:solidFill>
                          <a:latin typeface="Cambria Math" panose="02040503050406030204" pitchFamily="18" charset="0"/>
                          <a:ea typeface="Cambria Math" panose="02040503050406030204" pitchFamily="18" charset="0"/>
                        </a:rPr>
                        <m:t> </m:t>
                      </m:r>
                      <m:r>
                        <a:rPr lang="en-GB" sz="2400" b="0" i="1" smtClean="0">
                          <a:solidFill>
                            <a:srgbClr val="FF0000"/>
                          </a:solidFill>
                          <a:latin typeface="Cambria Math" panose="02040503050406030204" pitchFamily="18" charset="0"/>
                          <a:ea typeface="Cambria Math" panose="02040503050406030204" pitchFamily="18" charset="0"/>
                        </a:rPr>
                        <m:t>𝛽</m:t>
                      </m:r>
                    </m:oMath>
                  </a14:m>
                  <a:r>
                    <a:rPr lang="en-US" sz="2400" dirty="0">
                      <a:solidFill>
                        <a:srgbClr val="FF0000"/>
                      </a:solidFill>
                    </a:rPr>
                    <a:t> </a:t>
                  </a:r>
                </a:p>
              </p:txBody>
            </p:sp>
          </mc:Choice>
          <mc:Fallback xmlns="">
            <p:sp>
              <p:nvSpPr>
                <p:cNvPr id="8" name="TextBox 7">
                  <a:extLst>
                    <a:ext uri="{FF2B5EF4-FFF2-40B4-BE49-F238E27FC236}">
                      <a16:creationId xmlns:a16="http://schemas.microsoft.com/office/drawing/2014/main" id="{8964F4A1-5A4E-DCD2-BAD3-C6A87053789A}"/>
                    </a:ext>
                  </a:extLst>
                </p:cNvPr>
                <p:cNvSpPr txBox="1">
                  <a:spLocks noRot="1" noChangeAspect="1" noMove="1" noResize="1" noEditPoints="1" noAdjustHandles="1" noChangeArrowheads="1" noChangeShapeType="1" noTextEdit="1"/>
                </p:cNvSpPr>
                <p:nvPr/>
              </p:nvSpPr>
              <p:spPr>
                <a:xfrm>
                  <a:off x="6715399" y="3429000"/>
                  <a:ext cx="3635804" cy="635367"/>
                </a:xfrm>
                <a:prstGeom prst="rect">
                  <a:avLst/>
                </a:prstGeom>
                <a:blipFill>
                  <a:blip r:embed="rId3"/>
                  <a:stretch>
                    <a:fillRect l="-1706" b="-1754"/>
                  </a:stretch>
                </a:blipFill>
                <a:ln w="76200">
                  <a:solidFill>
                    <a:srgbClr val="FF0000"/>
                  </a:solidFill>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6DC1D6D5-2DF7-C54E-FAA8-4F97A946302B}"/>
                </a:ext>
              </a:extLst>
            </p:cNvPr>
            <p:cNvCxnSpPr>
              <a:stCxn id="2" idx="6"/>
              <a:endCxn id="8" idx="1"/>
            </p:cNvCxnSpPr>
            <p:nvPr/>
          </p:nvCxnSpPr>
          <p:spPr>
            <a:xfrm flipV="1">
              <a:off x="5190977" y="3746684"/>
              <a:ext cx="1524422" cy="24796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E302B2C0-2189-C68D-E383-148397C3C934}"/>
              </a:ext>
            </a:extLst>
          </p:cNvPr>
          <p:cNvSpPr/>
          <p:nvPr/>
        </p:nvSpPr>
        <p:spPr>
          <a:xfrm>
            <a:off x="2349305" y="5641145"/>
            <a:ext cx="6879101" cy="111134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671F863B-663F-58C8-9B34-D8E3E2D63070}"/>
              </a:ext>
            </a:extLst>
          </p:cNvPr>
          <p:cNvSpPr txBox="1">
            <a:spLocks/>
          </p:cNvSpPr>
          <p:nvPr/>
        </p:nvSpPr>
        <p:spPr>
          <a:xfrm>
            <a:off x="0" y="266424"/>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b="1" dirty="0"/>
              <a:t> </a:t>
            </a:r>
            <a:r>
              <a:rPr lang="en-GB" sz="2800" b="1" i="1" dirty="0"/>
              <a:t>COMPUTER SIMULATIONS</a:t>
            </a:r>
            <a:r>
              <a:rPr lang="en-GB" sz="2800" i="1" dirty="0"/>
              <a:t> 		 	   STATISTICAL MECHANICS BASIS</a:t>
            </a:r>
            <a:endParaRPr lang="en-SI" sz="2800" b="1">
              <a:solidFill>
                <a:srgbClr val="FF0000"/>
              </a:solidFill>
            </a:endParaRPr>
          </a:p>
        </p:txBody>
      </p:sp>
      <p:sp>
        <p:nvSpPr>
          <p:cNvPr id="4" name="Slide Number Placeholder 3">
            <a:extLst>
              <a:ext uri="{FF2B5EF4-FFF2-40B4-BE49-F238E27FC236}">
                <a16:creationId xmlns:a16="http://schemas.microsoft.com/office/drawing/2014/main" id="{EC223EC6-7B4F-54C3-08B2-078C1F2CF2CE}"/>
              </a:ext>
            </a:extLst>
          </p:cNvPr>
          <p:cNvSpPr>
            <a:spLocks noGrp="1"/>
          </p:cNvSpPr>
          <p:nvPr>
            <p:ph type="sldNum" sz="quarter" idx="12"/>
          </p:nvPr>
        </p:nvSpPr>
        <p:spPr/>
        <p:txBody>
          <a:bodyPr/>
          <a:lstStyle/>
          <a:p>
            <a:fld id="{9C500B1B-5A23-E34C-AFD7-F809790A889D}" type="slidenum">
              <a:rPr lang="en-SI" smtClean="0"/>
              <a:t>4</a:t>
            </a:fld>
            <a:endParaRPr lang="en-SI"/>
          </a:p>
        </p:txBody>
      </p:sp>
    </p:spTree>
    <p:extLst>
      <p:ext uri="{BB962C8B-B14F-4D97-AF65-F5344CB8AC3E}">
        <p14:creationId xmlns:p14="http://schemas.microsoft.com/office/powerpoint/2010/main" val="421527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49</a:t>
            </a:fld>
            <a:endParaRPr lang="en-SI"/>
          </a:p>
        </p:txBody>
      </p:sp>
      <p:pic>
        <p:nvPicPr>
          <p:cNvPr id="2" name="Picture 1">
            <a:extLst>
              <a:ext uri="{FF2B5EF4-FFF2-40B4-BE49-F238E27FC236}">
                <a16:creationId xmlns:a16="http://schemas.microsoft.com/office/drawing/2014/main" id="{622EFE6A-D948-FF49-CF35-BAE35B164AF9}"/>
              </a:ext>
            </a:extLst>
          </p:cNvPr>
          <p:cNvPicPr>
            <a:picLocks noChangeAspect="1"/>
          </p:cNvPicPr>
          <p:nvPr/>
        </p:nvPicPr>
        <p:blipFill>
          <a:blip r:embed="rId2"/>
          <a:stretch>
            <a:fillRect/>
          </a:stretch>
        </p:blipFill>
        <p:spPr>
          <a:xfrm>
            <a:off x="1104433" y="775154"/>
            <a:ext cx="9502787" cy="5946321"/>
          </a:xfrm>
          <a:prstGeom prst="rect">
            <a:avLst/>
          </a:prstGeom>
        </p:spPr>
      </p:pic>
    </p:spTree>
    <p:extLst>
      <p:ext uri="{BB962C8B-B14F-4D97-AF65-F5344CB8AC3E}">
        <p14:creationId xmlns:p14="http://schemas.microsoft.com/office/powerpoint/2010/main" val="3298400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50</a:t>
            </a:fld>
            <a:endParaRPr lang="en-SI"/>
          </a:p>
        </p:txBody>
      </p:sp>
      <p:pic>
        <p:nvPicPr>
          <p:cNvPr id="2" name="Picture 1">
            <a:extLst>
              <a:ext uri="{FF2B5EF4-FFF2-40B4-BE49-F238E27FC236}">
                <a16:creationId xmlns:a16="http://schemas.microsoft.com/office/drawing/2014/main" id="{57FAF772-431A-7936-96FC-E285FFA606EE}"/>
              </a:ext>
            </a:extLst>
          </p:cNvPr>
          <p:cNvPicPr>
            <a:picLocks noChangeAspect="1"/>
          </p:cNvPicPr>
          <p:nvPr/>
        </p:nvPicPr>
        <p:blipFill>
          <a:blip r:embed="rId2"/>
          <a:stretch>
            <a:fillRect/>
          </a:stretch>
        </p:blipFill>
        <p:spPr>
          <a:xfrm>
            <a:off x="1792456" y="497382"/>
            <a:ext cx="8607088" cy="6237345"/>
          </a:xfrm>
          <a:prstGeom prst="rect">
            <a:avLst/>
          </a:prstGeom>
        </p:spPr>
      </p:pic>
    </p:spTree>
    <p:extLst>
      <p:ext uri="{BB962C8B-B14F-4D97-AF65-F5344CB8AC3E}">
        <p14:creationId xmlns:p14="http://schemas.microsoft.com/office/powerpoint/2010/main" val="4010588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51</a:t>
            </a:fld>
            <a:endParaRPr lang="en-SI"/>
          </a:p>
        </p:txBody>
      </p:sp>
      <p:pic>
        <p:nvPicPr>
          <p:cNvPr id="2" name="Picture 1">
            <a:extLst>
              <a:ext uri="{FF2B5EF4-FFF2-40B4-BE49-F238E27FC236}">
                <a16:creationId xmlns:a16="http://schemas.microsoft.com/office/drawing/2014/main" id="{00D6C9A3-EE8F-A1DC-2A94-39577CB88C5D}"/>
              </a:ext>
            </a:extLst>
          </p:cNvPr>
          <p:cNvPicPr>
            <a:picLocks noChangeAspect="1"/>
          </p:cNvPicPr>
          <p:nvPr/>
        </p:nvPicPr>
        <p:blipFill>
          <a:blip r:embed="rId2"/>
          <a:stretch>
            <a:fillRect/>
          </a:stretch>
        </p:blipFill>
        <p:spPr>
          <a:xfrm>
            <a:off x="1568796" y="627491"/>
            <a:ext cx="9054408" cy="6230509"/>
          </a:xfrm>
          <a:prstGeom prst="rect">
            <a:avLst/>
          </a:prstGeom>
        </p:spPr>
      </p:pic>
    </p:spTree>
    <p:extLst>
      <p:ext uri="{BB962C8B-B14F-4D97-AF65-F5344CB8AC3E}">
        <p14:creationId xmlns:p14="http://schemas.microsoft.com/office/powerpoint/2010/main" val="2965201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52</a:t>
            </a:fld>
            <a:endParaRPr lang="en-SI"/>
          </a:p>
        </p:txBody>
      </p:sp>
      <p:pic>
        <p:nvPicPr>
          <p:cNvPr id="2" name="Picture 1">
            <a:extLst>
              <a:ext uri="{FF2B5EF4-FFF2-40B4-BE49-F238E27FC236}">
                <a16:creationId xmlns:a16="http://schemas.microsoft.com/office/drawing/2014/main" id="{4FA2EAA6-7BAD-A5F3-A585-DE48FA7902B5}"/>
              </a:ext>
            </a:extLst>
          </p:cNvPr>
          <p:cNvPicPr>
            <a:picLocks noChangeAspect="1"/>
          </p:cNvPicPr>
          <p:nvPr/>
        </p:nvPicPr>
        <p:blipFill>
          <a:blip r:embed="rId2"/>
          <a:stretch>
            <a:fillRect/>
          </a:stretch>
        </p:blipFill>
        <p:spPr>
          <a:xfrm>
            <a:off x="1379435" y="576698"/>
            <a:ext cx="9283122" cy="6181415"/>
          </a:xfrm>
          <a:prstGeom prst="rect">
            <a:avLst/>
          </a:prstGeom>
        </p:spPr>
      </p:pic>
    </p:spTree>
    <p:extLst>
      <p:ext uri="{BB962C8B-B14F-4D97-AF65-F5344CB8AC3E}">
        <p14:creationId xmlns:p14="http://schemas.microsoft.com/office/powerpoint/2010/main" val="4142814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53</a:t>
            </a:fld>
            <a:endParaRPr lang="en-SI"/>
          </a:p>
        </p:txBody>
      </p:sp>
      <p:grpSp>
        <p:nvGrpSpPr>
          <p:cNvPr id="8" name="Group 7">
            <a:extLst>
              <a:ext uri="{FF2B5EF4-FFF2-40B4-BE49-F238E27FC236}">
                <a16:creationId xmlns:a16="http://schemas.microsoft.com/office/drawing/2014/main" id="{D8DEC8B4-37AA-1182-581E-01C6A7DC81E6}"/>
              </a:ext>
            </a:extLst>
          </p:cNvPr>
          <p:cNvGrpSpPr/>
          <p:nvPr/>
        </p:nvGrpSpPr>
        <p:grpSpPr>
          <a:xfrm>
            <a:off x="1681843" y="522348"/>
            <a:ext cx="9269089" cy="6212379"/>
            <a:chOff x="1681843" y="522348"/>
            <a:chExt cx="9269089" cy="6212379"/>
          </a:xfrm>
        </p:grpSpPr>
        <p:pic>
          <p:nvPicPr>
            <p:cNvPr id="3" name="Picture 2">
              <a:extLst>
                <a:ext uri="{FF2B5EF4-FFF2-40B4-BE49-F238E27FC236}">
                  <a16:creationId xmlns:a16="http://schemas.microsoft.com/office/drawing/2014/main" id="{6605FE74-6974-C7F2-D56C-AB8933957253}"/>
                </a:ext>
              </a:extLst>
            </p:cNvPr>
            <p:cNvPicPr>
              <a:picLocks noChangeAspect="1"/>
            </p:cNvPicPr>
            <p:nvPr/>
          </p:nvPicPr>
          <p:blipFill>
            <a:blip r:embed="rId2"/>
            <a:stretch>
              <a:fillRect/>
            </a:stretch>
          </p:blipFill>
          <p:spPr>
            <a:xfrm>
              <a:off x="1681843" y="522348"/>
              <a:ext cx="9269089" cy="621237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0C8EAA-E269-1C27-266E-3B1A8A9B41D0}"/>
                    </a:ext>
                  </a:extLst>
                </p:cNvPr>
                <p:cNvSpPr txBox="1"/>
                <p:nvPr/>
              </p:nvSpPr>
              <p:spPr>
                <a:xfrm>
                  <a:off x="7823521" y="952607"/>
                  <a:ext cx="671332" cy="79464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𝑍</m:t>
                                </m:r>
                              </m:e>
                              <m:sub>
                                <m:r>
                                  <a:rPr lang="en-GB" sz="2400" b="0" i="1" smtClean="0">
                                    <a:latin typeface="Cambria Math" panose="02040503050406030204" pitchFamily="18" charset="0"/>
                                  </a:rPr>
                                  <m:t>𝑁</m:t>
                                </m:r>
                              </m:sub>
                            </m:sSub>
                          </m:num>
                          <m:den>
                            <m:r>
                              <a:rPr lang="en-US" sz="2400" i="1" smtClean="0">
                                <a:latin typeface="Cambria Math" panose="02040503050406030204" pitchFamily="18" charset="0"/>
                              </a:rPr>
                              <m:t>𝜕</m:t>
                            </m:r>
                            <m:r>
                              <a:rPr lang="en-GB" sz="2400" b="0" i="1" smtClean="0">
                                <a:latin typeface="Cambria Math" panose="02040503050406030204" pitchFamily="18" charset="0"/>
                              </a:rPr>
                              <m:t>𝑉</m:t>
                            </m:r>
                          </m:den>
                        </m:f>
                      </m:oMath>
                    </m:oMathPara>
                  </a14:m>
                  <a:endParaRPr lang="en-US" sz="2400" dirty="0"/>
                </a:p>
              </p:txBody>
            </p:sp>
          </mc:Choice>
          <mc:Fallback xmlns="">
            <p:sp>
              <p:nvSpPr>
                <p:cNvPr id="6" name="TextBox 5">
                  <a:extLst>
                    <a:ext uri="{FF2B5EF4-FFF2-40B4-BE49-F238E27FC236}">
                      <a16:creationId xmlns:a16="http://schemas.microsoft.com/office/drawing/2014/main" id="{370C8EAA-E269-1C27-266E-3B1A8A9B41D0}"/>
                    </a:ext>
                  </a:extLst>
                </p:cNvPr>
                <p:cNvSpPr txBox="1">
                  <a:spLocks noRot="1" noChangeAspect="1" noMove="1" noResize="1" noEditPoints="1" noAdjustHandles="1" noChangeArrowheads="1" noChangeShapeType="1" noTextEdit="1"/>
                </p:cNvSpPr>
                <p:nvPr/>
              </p:nvSpPr>
              <p:spPr>
                <a:xfrm>
                  <a:off x="7823521" y="952607"/>
                  <a:ext cx="671332" cy="794641"/>
                </a:xfrm>
                <a:prstGeom prst="rect">
                  <a:avLst/>
                </a:prstGeom>
                <a:blipFill>
                  <a:blip r:embed="rId3"/>
                  <a:stretch>
                    <a:fillRect l="-1818" b="-7813"/>
                  </a:stretch>
                </a:blipFill>
              </p:spPr>
              <p:txBody>
                <a:bodyPr/>
                <a:lstStyle/>
                <a:p>
                  <a:r>
                    <a:rPr lang="en-US">
                      <a:noFill/>
                    </a:rPr>
                    <a:t> </a:t>
                  </a:r>
                </a:p>
              </p:txBody>
            </p:sp>
          </mc:Fallback>
        </mc:AlternateContent>
      </p:grpSp>
    </p:spTree>
    <p:extLst>
      <p:ext uri="{BB962C8B-B14F-4D97-AF65-F5344CB8AC3E}">
        <p14:creationId xmlns:p14="http://schemas.microsoft.com/office/powerpoint/2010/main" val="3270796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54</a:t>
            </a:fld>
            <a:endParaRPr lang="en-SI"/>
          </a:p>
        </p:txBody>
      </p:sp>
      <p:pic>
        <p:nvPicPr>
          <p:cNvPr id="2" name="Picture 1">
            <a:extLst>
              <a:ext uri="{FF2B5EF4-FFF2-40B4-BE49-F238E27FC236}">
                <a16:creationId xmlns:a16="http://schemas.microsoft.com/office/drawing/2014/main" id="{81A6D173-51AD-3D5A-CD3E-E8125BE22004}"/>
              </a:ext>
            </a:extLst>
          </p:cNvPr>
          <p:cNvPicPr>
            <a:picLocks noChangeAspect="1"/>
          </p:cNvPicPr>
          <p:nvPr/>
        </p:nvPicPr>
        <p:blipFill>
          <a:blip r:embed="rId2"/>
          <a:stretch>
            <a:fillRect/>
          </a:stretch>
        </p:blipFill>
        <p:spPr>
          <a:xfrm>
            <a:off x="1234784" y="772220"/>
            <a:ext cx="8627674" cy="6085780"/>
          </a:xfrm>
          <a:prstGeom prst="rect">
            <a:avLst/>
          </a:prstGeom>
        </p:spPr>
      </p:pic>
    </p:spTree>
    <p:extLst>
      <p:ext uri="{BB962C8B-B14F-4D97-AF65-F5344CB8AC3E}">
        <p14:creationId xmlns:p14="http://schemas.microsoft.com/office/powerpoint/2010/main" val="1607916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55</a:t>
            </a:fld>
            <a:endParaRPr lang="en-SI"/>
          </a:p>
        </p:txBody>
      </p:sp>
      <p:pic>
        <p:nvPicPr>
          <p:cNvPr id="2" name="Picture 1">
            <a:extLst>
              <a:ext uri="{FF2B5EF4-FFF2-40B4-BE49-F238E27FC236}">
                <a16:creationId xmlns:a16="http://schemas.microsoft.com/office/drawing/2014/main" id="{6ECBD2DF-DD8E-7C41-B672-90E8167DB9EB}"/>
              </a:ext>
            </a:extLst>
          </p:cNvPr>
          <p:cNvPicPr>
            <a:picLocks noChangeAspect="1"/>
          </p:cNvPicPr>
          <p:nvPr/>
        </p:nvPicPr>
        <p:blipFill>
          <a:blip r:embed="rId2"/>
          <a:stretch>
            <a:fillRect/>
          </a:stretch>
        </p:blipFill>
        <p:spPr>
          <a:xfrm>
            <a:off x="1045028" y="576778"/>
            <a:ext cx="9756907" cy="6281222"/>
          </a:xfrm>
          <a:prstGeom prst="rect">
            <a:avLst/>
          </a:prstGeom>
        </p:spPr>
      </p:pic>
    </p:spTree>
    <p:extLst>
      <p:ext uri="{BB962C8B-B14F-4D97-AF65-F5344CB8AC3E}">
        <p14:creationId xmlns:p14="http://schemas.microsoft.com/office/powerpoint/2010/main" val="3826066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56</a:t>
            </a:fld>
            <a:endParaRPr lang="en-SI"/>
          </a:p>
        </p:txBody>
      </p:sp>
      <p:pic>
        <p:nvPicPr>
          <p:cNvPr id="2" name="Picture 1">
            <a:extLst>
              <a:ext uri="{FF2B5EF4-FFF2-40B4-BE49-F238E27FC236}">
                <a16:creationId xmlns:a16="http://schemas.microsoft.com/office/drawing/2014/main" id="{96A9D337-2532-5DF1-C885-4938AC38631A}"/>
              </a:ext>
            </a:extLst>
          </p:cNvPr>
          <p:cNvPicPr>
            <a:picLocks noChangeAspect="1"/>
          </p:cNvPicPr>
          <p:nvPr/>
        </p:nvPicPr>
        <p:blipFill>
          <a:blip r:embed="rId2"/>
          <a:stretch>
            <a:fillRect/>
          </a:stretch>
        </p:blipFill>
        <p:spPr>
          <a:xfrm>
            <a:off x="1812471" y="569870"/>
            <a:ext cx="9133537" cy="6288130"/>
          </a:xfrm>
          <a:prstGeom prst="rect">
            <a:avLst/>
          </a:prstGeom>
        </p:spPr>
      </p:pic>
    </p:spTree>
    <p:extLst>
      <p:ext uri="{BB962C8B-B14F-4D97-AF65-F5344CB8AC3E}">
        <p14:creationId xmlns:p14="http://schemas.microsoft.com/office/powerpoint/2010/main" val="3438504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57</a:t>
            </a:fld>
            <a:endParaRPr lang="en-SI"/>
          </a:p>
        </p:txBody>
      </p:sp>
      <p:pic>
        <p:nvPicPr>
          <p:cNvPr id="2" name="Picture 1">
            <a:extLst>
              <a:ext uri="{FF2B5EF4-FFF2-40B4-BE49-F238E27FC236}">
                <a16:creationId xmlns:a16="http://schemas.microsoft.com/office/drawing/2014/main" id="{F4CB3435-F9E7-7B2C-642A-62C722730FE2}"/>
              </a:ext>
            </a:extLst>
          </p:cNvPr>
          <p:cNvPicPr>
            <a:picLocks noChangeAspect="1"/>
          </p:cNvPicPr>
          <p:nvPr/>
        </p:nvPicPr>
        <p:blipFill>
          <a:blip r:embed="rId2"/>
          <a:stretch>
            <a:fillRect/>
          </a:stretch>
        </p:blipFill>
        <p:spPr>
          <a:xfrm>
            <a:off x="1566860" y="504857"/>
            <a:ext cx="9058280" cy="6353143"/>
          </a:xfrm>
          <a:prstGeom prst="rect">
            <a:avLst/>
          </a:prstGeom>
        </p:spPr>
      </p:pic>
    </p:spTree>
    <p:extLst>
      <p:ext uri="{BB962C8B-B14F-4D97-AF65-F5344CB8AC3E}">
        <p14:creationId xmlns:p14="http://schemas.microsoft.com/office/powerpoint/2010/main" val="1905055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dirty="0"/>
              <a:t> </a:t>
            </a:r>
            <a:r>
              <a:rPr lang="en-GB" sz="2800" i="1" dirty="0"/>
              <a:t>COMPUTER SIMULATIONS</a:t>
            </a:r>
            <a:r>
              <a:rPr lang="en-GB" sz="2800" b="1" i="1" dirty="0"/>
              <a:t>			</a:t>
            </a:r>
            <a:r>
              <a:rPr lang="en-GB" sz="2800" b="1" dirty="0"/>
              <a:t>MONTE CARLO SIMULATIONS </a:t>
            </a:r>
            <a:r>
              <a:rPr lang="en-GB" sz="2800" i="1" dirty="0"/>
              <a:t>	   </a:t>
            </a:r>
            <a:endParaRPr lang="en-SI" sz="2800" b="1">
              <a:solidFill>
                <a:srgbClr val="FF0000"/>
              </a:solidFill>
            </a:endParaRPr>
          </a:p>
        </p:txBody>
      </p:sp>
      <p:sp>
        <p:nvSpPr>
          <p:cNvPr id="7" name="Slide Number Placeholder 6">
            <a:extLst>
              <a:ext uri="{FF2B5EF4-FFF2-40B4-BE49-F238E27FC236}">
                <a16:creationId xmlns:a16="http://schemas.microsoft.com/office/drawing/2014/main" id="{9B455A16-6DB5-8536-6C49-B16E7F3B991C}"/>
              </a:ext>
            </a:extLst>
          </p:cNvPr>
          <p:cNvSpPr>
            <a:spLocks noGrp="1"/>
          </p:cNvSpPr>
          <p:nvPr>
            <p:ph type="sldNum" sz="quarter" idx="12"/>
          </p:nvPr>
        </p:nvSpPr>
        <p:spPr/>
        <p:txBody>
          <a:bodyPr/>
          <a:lstStyle/>
          <a:p>
            <a:fld id="{9C500B1B-5A23-E34C-AFD7-F809790A889D}" type="slidenum">
              <a:rPr lang="en-SI" smtClean="0"/>
              <a:t>58</a:t>
            </a:fld>
            <a:endParaRPr lang="en-SI"/>
          </a:p>
        </p:txBody>
      </p:sp>
      <p:grpSp>
        <p:nvGrpSpPr>
          <p:cNvPr id="5" name="Group 4">
            <a:extLst>
              <a:ext uri="{FF2B5EF4-FFF2-40B4-BE49-F238E27FC236}">
                <a16:creationId xmlns:a16="http://schemas.microsoft.com/office/drawing/2014/main" id="{739ECC15-F235-1188-A96A-8D9A0BE9192E}"/>
              </a:ext>
            </a:extLst>
          </p:cNvPr>
          <p:cNvGrpSpPr/>
          <p:nvPr/>
        </p:nvGrpSpPr>
        <p:grpSpPr>
          <a:xfrm>
            <a:off x="838200" y="488398"/>
            <a:ext cx="9970586" cy="6377992"/>
            <a:chOff x="838200" y="488398"/>
            <a:chExt cx="9970586" cy="6377992"/>
          </a:xfrm>
        </p:grpSpPr>
        <p:pic>
          <p:nvPicPr>
            <p:cNvPr id="2" name="Picture 1">
              <a:extLst>
                <a:ext uri="{FF2B5EF4-FFF2-40B4-BE49-F238E27FC236}">
                  <a16:creationId xmlns:a16="http://schemas.microsoft.com/office/drawing/2014/main" id="{AC622531-B773-4C41-F65E-5B3AD0BBBA80}"/>
                </a:ext>
              </a:extLst>
            </p:cNvPr>
            <p:cNvPicPr>
              <a:picLocks noChangeAspect="1"/>
            </p:cNvPicPr>
            <p:nvPr/>
          </p:nvPicPr>
          <p:blipFill>
            <a:blip r:embed="rId2"/>
            <a:stretch>
              <a:fillRect/>
            </a:stretch>
          </p:blipFill>
          <p:spPr>
            <a:xfrm>
              <a:off x="838200" y="488398"/>
              <a:ext cx="9970586" cy="637799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C0E640-2D10-EE6F-4C71-BA2DDAE7F650}"/>
                    </a:ext>
                  </a:extLst>
                </p:cNvPr>
                <p:cNvSpPr txBox="1"/>
                <p:nvPr/>
              </p:nvSpPr>
              <p:spPr>
                <a:xfrm>
                  <a:off x="4305783" y="5139159"/>
                  <a:ext cx="1082348"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𝒌</m:t>
                        </m:r>
                        <m:r>
                          <a:rPr lang="en-GB" b="1" i="1" smtClean="0">
                            <a:latin typeface="Cambria Math" panose="02040503050406030204" pitchFamily="18" charset="0"/>
                          </a:rPr>
                          <m:t>&gt;</m:t>
                        </m:r>
                        <m:r>
                          <a:rPr lang="en-GB" b="1" i="1" smtClean="0">
                            <a:latin typeface="Cambria Math" panose="02040503050406030204" pitchFamily="18" charset="0"/>
                            <a:ea typeface="Cambria Math" panose="02040503050406030204" pitchFamily="18" charset="0"/>
                          </a:rPr>
                          <m:t>𝝅</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𝑳</m:t>
                        </m:r>
                      </m:oMath>
                    </m:oMathPara>
                  </a14:m>
                  <a:endParaRPr lang="en-US" b="1" dirty="0"/>
                </a:p>
              </p:txBody>
            </p:sp>
          </mc:Choice>
          <mc:Fallback xmlns="">
            <p:sp>
              <p:nvSpPr>
                <p:cNvPr id="3" name="TextBox 2">
                  <a:extLst>
                    <a:ext uri="{FF2B5EF4-FFF2-40B4-BE49-F238E27FC236}">
                      <a16:creationId xmlns:a16="http://schemas.microsoft.com/office/drawing/2014/main" id="{7AC0E640-2D10-EE6F-4C71-BA2DDAE7F650}"/>
                    </a:ext>
                  </a:extLst>
                </p:cNvPr>
                <p:cNvSpPr txBox="1">
                  <a:spLocks noRot="1" noChangeAspect="1" noMove="1" noResize="1" noEditPoints="1" noAdjustHandles="1" noChangeArrowheads="1" noChangeShapeType="1" noTextEdit="1"/>
                </p:cNvSpPr>
                <p:nvPr/>
              </p:nvSpPr>
              <p:spPr>
                <a:xfrm>
                  <a:off x="4305783" y="5139159"/>
                  <a:ext cx="1082348" cy="369332"/>
                </a:xfrm>
                <a:prstGeom prst="rect">
                  <a:avLst/>
                </a:prstGeom>
                <a:blipFill>
                  <a:blip r:embed="rId3"/>
                  <a:stretch>
                    <a:fillRect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1130547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4A078A-D5D5-2A4B-9479-4EFDF48848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748" t="4731" r="63405" b="14605"/>
          <a:stretch/>
        </p:blipFill>
        <p:spPr>
          <a:xfrm rot="5400000">
            <a:off x="1835827" y="-1027686"/>
            <a:ext cx="2011677" cy="5570803"/>
          </a:xfrm>
          <a:prstGeom prst="rect">
            <a:avLst/>
          </a:prstGeom>
        </p:spPr>
      </p:pic>
      <p:pic>
        <p:nvPicPr>
          <p:cNvPr id="5" name="Picture 4">
            <a:extLst>
              <a:ext uri="{FF2B5EF4-FFF2-40B4-BE49-F238E27FC236}">
                <a16:creationId xmlns:a16="http://schemas.microsoft.com/office/drawing/2014/main" id="{150DABC8-E03D-51A6-9FFD-37E516A1C6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6116" b="3892"/>
          <a:stretch/>
        </p:blipFill>
        <p:spPr>
          <a:xfrm rot="5400000">
            <a:off x="4801104" y="1027488"/>
            <a:ext cx="2792669" cy="8427805"/>
          </a:xfrm>
          <a:prstGeom prst="rect">
            <a:avLst/>
          </a:prstGeom>
        </p:spPr>
      </p:pic>
      <p:pic>
        <p:nvPicPr>
          <p:cNvPr id="6" name="Picture 5">
            <a:extLst>
              <a:ext uri="{FF2B5EF4-FFF2-40B4-BE49-F238E27FC236}">
                <a16:creationId xmlns:a16="http://schemas.microsoft.com/office/drawing/2014/main" id="{D8168635-E318-129C-9D4B-E08EADCF20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6148" t="25014" r="47433" b="6123"/>
          <a:stretch/>
        </p:blipFill>
        <p:spPr>
          <a:xfrm rot="5400000">
            <a:off x="7858064" y="-1406259"/>
            <a:ext cx="2011678" cy="6327949"/>
          </a:xfrm>
          <a:prstGeom prst="rect">
            <a:avLst/>
          </a:prstGeom>
        </p:spPr>
      </p:pic>
      <p:grpSp>
        <p:nvGrpSpPr>
          <p:cNvPr id="2" name="Group 1">
            <a:extLst>
              <a:ext uri="{FF2B5EF4-FFF2-40B4-BE49-F238E27FC236}">
                <a16:creationId xmlns:a16="http://schemas.microsoft.com/office/drawing/2014/main" id="{26C18372-9B22-0764-B1A5-B2D8A4CEE97F}"/>
              </a:ext>
            </a:extLst>
          </p:cNvPr>
          <p:cNvGrpSpPr/>
          <p:nvPr/>
        </p:nvGrpSpPr>
        <p:grpSpPr>
          <a:xfrm>
            <a:off x="422023" y="2860766"/>
            <a:ext cx="11347953" cy="859542"/>
            <a:chOff x="422023" y="2860766"/>
            <a:chExt cx="11347953" cy="859542"/>
          </a:xfrm>
        </p:grpSpPr>
        <p:pic>
          <p:nvPicPr>
            <p:cNvPr id="8" name="Picture 7">
              <a:extLst>
                <a:ext uri="{FF2B5EF4-FFF2-40B4-BE49-F238E27FC236}">
                  <a16:creationId xmlns:a16="http://schemas.microsoft.com/office/drawing/2014/main" id="{89E0A89B-0651-F804-206A-A78AA2F1DF6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4591" t="18111" r="39305" b="10522"/>
            <a:stretch/>
          </p:blipFill>
          <p:spPr>
            <a:xfrm rot="5400000">
              <a:off x="3547185" y="-236859"/>
              <a:ext cx="804466" cy="7054790"/>
            </a:xfrm>
            <a:prstGeom prst="rect">
              <a:avLst/>
            </a:prstGeom>
            <a:ln w="76200">
              <a:solidFill>
                <a:srgbClr val="FF0000"/>
              </a:solidFill>
            </a:ln>
          </p:spPr>
        </p:pic>
        <p:pic>
          <p:nvPicPr>
            <p:cNvPr id="9" name="Picture 8">
              <a:extLst>
                <a:ext uri="{FF2B5EF4-FFF2-40B4-BE49-F238E27FC236}">
                  <a16:creationId xmlns:a16="http://schemas.microsoft.com/office/drawing/2014/main" id="{44B4FE34-FA01-72F5-24EF-080B1CB7CA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64998" r="26667" b="45859"/>
            <a:stretch/>
          </p:blipFill>
          <p:spPr>
            <a:xfrm rot="5400000">
              <a:off x="9246229" y="1196560"/>
              <a:ext cx="859542" cy="4187953"/>
            </a:xfrm>
            <a:prstGeom prst="rect">
              <a:avLst/>
            </a:prstGeom>
            <a:ln w="76200">
              <a:solidFill>
                <a:srgbClr val="FF0000"/>
              </a:solidFill>
            </a:ln>
          </p:spPr>
        </p:pic>
      </p:grpSp>
      <p:sp>
        <p:nvSpPr>
          <p:cNvPr id="10" name="Title 1">
            <a:extLst>
              <a:ext uri="{FF2B5EF4-FFF2-40B4-BE49-F238E27FC236}">
                <a16:creationId xmlns:a16="http://schemas.microsoft.com/office/drawing/2014/main" id="{5E7FB5DD-26D4-2CC4-260C-12EE90F0BAD8}"/>
              </a:ext>
            </a:extLst>
          </p:cNvPr>
          <p:cNvSpPr txBox="1">
            <a:spLocks/>
          </p:cNvSpPr>
          <p:nvPr/>
        </p:nvSpPr>
        <p:spPr>
          <a:xfrm>
            <a:off x="0" y="266424"/>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b="1" dirty="0"/>
              <a:t> </a:t>
            </a:r>
            <a:r>
              <a:rPr lang="en-GB" sz="2800" b="1" i="1" dirty="0"/>
              <a:t>COMPUTER SIMULATIONS</a:t>
            </a:r>
            <a:r>
              <a:rPr lang="en-GB" sz="2800" i="1" dirty="0"/>
              <a:t> 		 	   STATISTICAL MECHANICS BASIS</a:t>
            </a:r>
            <a:endParaRPr lang="en-SI" sz="2800" b="1">
              <a:solidFill>
                <a:srgbClr val="FF0000"/>
              </a:solidFill>
            </a:endParaRPr>
          </a:p>
        </p:txBody>
      </p:sp>
      <p:sp>
        <p:nvSpPr>
          <p:cNvPr id="7" name="Slide Number Placeholder 6">
            <a:extLst>
              <a:ext uri="{FF2B5EF4-FFF2-40B4-BE49-F238E27FC236}">
                <a16:creationId xmlns:a16="http://schemas.microsoft.com/office/drawing/2014/main" id="{F0D4D50E-1254-2E19-E6B8-E8F481D562C8}"/>
              </a:ext>
            </a:extLst>
          </p:cNvPr>
          <p:cNvSpPr>
            <a:spLocks noGrp="1"/>
          </p:cNvSpPr>
          <p:nvPr>
            <p:ph type="sldNum" sz="quarter" idx="12"/>
          </p:nvPr>
        </p:nvSpPr>
        <p:spPr/>
        <p:txBody>
          <a:bodyPr/>
          <a:lstStyle/>
          <a:p>
            <a:fld id="{9C500B1B-5A23-E34C-AFD7-F809790A889D}" type="slidenum">
              <a:rPr lang="en-SI" smtClean="0"/>
              <a:t>5</a:t>
            </a:fld>
            <a:endParaRPr lang="en-SI"/>
          </a:p>
        </p:txBody>
      </p:sp>
    </p:spTree>
    <p:extLst>
      <p:ext uri="{BB962C8B-B14F-4D97-AF65-F5344CB8AC3E}">
        <p14:creationId xmlns:p14="http://schemas.microsoft.com/office/powerpoint/2010/main" val="265691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8BD1-EDDB-3443-8BE6-EEAE0717106B}"/>
              </a:ext>
            </a:extLst>
          </p:cNvPr>
          <p:cNvSpPr>
            <a:spLocks noGrp="1"/>
          </p:cNvSpPr>
          <p:nvPr>
            <p:ph type="title"/>
          </p:nvPr>
        </p:nvSpPr>
        <p:spPr/>
        <p:txBody>
          <a:bodyPr/>
          <a:lstStyle/>
          <a:p>
            <a:r>
              <a:rPr lang="en-GB" dirty="0"/>
              <a:t>Trial Moves</a:t>
            </a:r>
          </a:p>
        </p:txBody>
      </p:sp>
      <p:sp>
        <p:nvSpPr>
          <p:cNvPr id="4" name="Slide Number Placeholder 3">
            <a:extLst>
              <a:ext uri="{FF2B5EF4-FFF2-40B4-BE49-F238E27FC236}">
                <a16:creationId xmlns:a16="http://schemas.microsoft.com/office/drawing/2014/main" id="{465D8560-3736-9F43-BE6F-80661B67529F}"/>
              </a:ext>
            </a:extLst>
          </p:cNvPr>
          <p:cNvSpPr>
            <a:spLocks noGrp="1"/>
          </p:cNvSpPr>
          <p:nvPr>
            <p:ph type="sldNum" sz="quarter" idx="12"/>
          </p:nvPr>
        </p:nvSpPr>
        <p:spPr/>
        <p:txBody>
          <a:bodyPr/>
          <a:lstStyle/>
          <a:p>
            <a:fld id="{9C500B1B-5A23-E34C-AFD7-F809790A889D}" type="slidenum">
              <a:rPr lang="en-SI" smtClean="0"/>
              <a:t>59</a:t>
            </a:fld>
            <a:endParaRPr lang="en-SI"/>
          </a:p>
        </p:txBody>
      </p:sp>
      <p:sp>
        <p:nvSpPr>
          <p:cNvPr id="5" name="Rectangle 4">
            <a:extLst>
              <a:ext uri="{FF2B5EF4-FFF2-40B4-BE49-F238E27FC236}">
                <a16:creationId xmlns:a16="http://schemas.microsoft.com/office/drawing/2014/main" id="{321BBD18-874A-5D42-9B8D-969157C9EEA0}"/>
              </a:ext>
            </a:extLst>
          </p:cNvPr>
          <p:cNvSpPr/>
          <p:nvPr/>
        </p:nvSpPr>
        <p:spPr>
          <a:xfrm>
            <a:off x="565721" y="1414562"/>
            <a:ext cx="4261485" cy="1508105"/>
          </a:xfrm>
          <a:prstGeom prst="rect">
            <a:avLst/>
          </a:prstGeom>
        </p:spPr>
        <p:txBody>
          <a:bodyPr wrap="square">
            <a:spAutoFit/>
          </a:bodyPr>
          <a:lstStyle/>
          <a:p>
            <a:r>
              <a:rPr lang="en-GB" sz="2800" b="1" dirty="0">
                <a:solidFill>
                  <a:srgbClr val="FF0000"/>
                </a:solidFill>
              </a:rPr>
              <a:t>Translational Moves</a:t>
            </a:r>
            <a:endParaRPr lang="en-GB" sz="1600" b="1" dirty="0">
              <a:solidFill>
                <a:srgbClr val="FF0000"/>
              </a:solidFill>
            </a:endParaRPr>
          </a:p>
          <a:p>
            <a:endParaRPr lang="en-GB" sz="1600" b="1" dirty="0">
              <a:solidFill>
                <a:srgbClr val="FF0000"/>
              </a:solidFill>
            </a:endParaRPr>
          </a:p>
          <a:p>
            <a:endParaRPr lang="en-GB" sz="1600" b="1" dirty="0">
              <a:solidFill>
                <a:srgbClr val="FF0000"/>
              </a:solidFill>
            </a:endParaRPr>
          </a:p>
          <a:p>
            <a:pPr marL="285750" indent="-285750">
              <a:buFont typeface="Arial" panose="020B0604020202020204" pitchFamily="34" charset="0"/>
              <a:buChar char="•"/>
            </a:pPr>
            <a:endParaRPr lang="en-GB" sz="1600" b="1" dirty="0"/>
          </a:p>
          <a:p>
            <a:endParaRPr lang="en-GB" sz="1600" dirty="0"/>
          </a:p>
        </p:txBody>
      </p:sp>
      <p:pic>
        <p:nvPicPr>
          <p:cNvPr id="6" name="Picture 5">
            <a:extLst>
              <a:ext uri="{FF2B5EF4-FFF2-40B4-BE49-F238E27FC236}">
                <a16:creationId xmlns:a16="http://schemas.microsoft.com/office/drawing/2014/main" id="{58B2FB9A-B158-F144-94BF-C4584B08D81C}"/>
              </a:ext>
            </a:extLst>
          </p:cNvPr>
          <p:cNvPicPr>
            <a:picLocks noChangeAspect="1"/>
          </p:cNvPicPr>
          <p:nvPr/>
        </p:nvPicPr>
        <p:blipFill>
          <a:blip r:embed="rId2"/>
          <a:stretch>
            <a:fillRect/>
          </a:stretch>
        </p:blipFill>
        <p:spPr>
          <a:xfrm>
            <a:off x="3888274" y="1102379"/>
            <a:ext cx="3911270" cy="16356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0385545-84B6-8C4A-9C6E-E088DBDFFB43}"/>
                  </a:ext>
                </a:extLst>
              </p14:cNvPr>
              <p14:cNvContentPartPr/>
              <p14:nvPr/>
            </p14:nvContentPartPr>
            <p14:xfrm>
              <a:off x="8935704" y="2268216"/>
              <a:ext cx="7920" cy="31680"/>
            </p14:xfrm>
          </p:contentPart>
        </mc:Choice>
        <mc:Fallback xmlns="">
          <p:pic>
            <p:nvPicPr>
              <p:cNvPr id="3" name="Ink 2">
                <a:extLst>
                  <a:ext uri="{FF2B5EF4-FFF2-40B4-BE49-F238E27FC236}">
                    <a16:creationId xmlns:a16="http://schemas.microsoft.com/office/drawing/2014/main" id="{C0385545-84B6-8C4A-9C6E-E088DBDFFB43}"/>
                  </a:ext>
                </a:extLst>
              </p:cNvPr>
              <p:cNvPicPr/>
              <p:nvPr/>
            </p:nvPicPr>
            <p:blipFill>
              <a:blip r:embed="rId5"/>
              <a:stretch>
                <a:fillRect/>
              </a:stretch>
            </p:blipFill>
            <p:spPr>
              <a:xfrm>
                <a:off x="8873064" y="2205576"/>
                <a:ext cx="133560" cy="157320"/>
              </a:xfrm>
              <a:prstGeom prst="rect">
                <a:avLst/>
              </a:prstGeom>
            </p:spPr>
          </p:pic>
        </mc:Fallback>
      </mc:AlternateContent>
      <p:grpSp>
        <p:nvGrpSpPr>
          <p:cNvPr id="14" name="Group 13">
            <a:extLst>
              <a:ext uri="{FF2B5EF4-FFF2-40B4-BE49-F238E27FC236}">
                <a16:creationId xmlns:a16="http://schemas.microsoft.com/office/drawing/2014/main" id="{2A0EC44C-1BCA-9A4F-8E86-F9021CA6877E}"/>
              </a:ext>
            </a:extLst>
          </p:cNvPr>
          <p:cNvGrpSpPr/>
          <p:nvPr/>
        </p:nvGrpSpPr>
        <p:grpSpPr>
          <a:xfrm>
            <a:off x="8945424" y="2249136"/>
            <a:ext cx="681840" cy="741960"/>
            <a:chOff x="8945424" y="2249136"/>
            <a:chExt cx="681840" cy="74196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8" name="Ink 7">
                  <a:extLst>
                    <a:ext uri="{FF2B5EF4-FFF2-40B4-BE49-F238E27FC236}">
                      <a16:creationId xmlns:a16="http://schemas.microsoft.com/office/drawing/2014/main" id="{7C5348B3-3088-5642-916D-669BC58EA13B}"/>
                    </a:ext>
                  </a:extLst>
                </p14:cNvPr>
                <p14:cNvContentPartPr/>
                <p14:nvPr/>
              </p14:nvContentPartPr>
              <p14:xfrm>
                <a:off x="8945424" y="2249136"/>
                <a:ext cx="637560" cy="610560"/>
              </p14:xfrm>
            </p:contentPart>
          </mc:Choice>
          <mc:Fallback xmlns="">
            <p:pic>
              <p:nvPicPr>
                <p:cNvPr id="8" name="Ink 7">
                  <a:extLst>
                    <a:ext uri="{FF2B5EF4-FFF2-40B4-BE49-F238E27FC236}">
                      <a16:creationId xmlns:a16="http://schemas.microsoft.com/office/drawing/2014/main" id="{7C5348B3-3088-5642-916D-669BC58EA13B}"/>
                    </a:ext>
                  </a:extLst>
                </p:cNvPr>
                <p:cNvPicPr/>
                <p:nvPr/>
              </p:nvPicPr>
              <p:blipFill>
                <a:blip r:embed="rId9"/>
                <a:stretch>
                  <a:fillRect/>
                </a:stretch>
              </p:blipFill>
              <p:spPr>
                <a:xfrm>
                  <a:off x="8927424" y="2141496"/>
                  <a:ext cx="673200" cy="82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9" name="Ink 8">
                  <a:extLst>
                    <a:ext uri="{FF2B5EF4-FFF2-40B4-BE49-F238E27FC236}">
                      <a16:creationId xmlns:a16="http://schemas.microsoft.com/office/drawing/2014/main" id="{D4E53852-A460-8A47-9E3B-872259683916}"/>
                    </a:ext>
                  </a:extLst>
                </p14:cNvPr>
                <p14:cNvContentPartPr/>
                <p14:nvPr/>
              </p14:nvContentPartPr>
              <p14:xfrm>
                <a:off x="9568944" y="2804256"/>
                <a:ext cx="14040" cy="17280"/>
              </p14:xfrm>
            </p:contentPart>
          </mc:Choice>
          <mc:Fallback xmlns="">
            <p:pic>
              <p:nvPicPr>
                <p:cNvPr id="9" name="Ink 8">
                  <a:extLst>
                    <a:ext uri="{FF2B5EF4-FFF2-40B4-BE49-F238E27FC236}">
                      <a16:creationId xmlns:a16="http://schemas.microsoft.com/office/drawing/2014/main" id="{D4E53852-A460-8A47-9E3B-872259683916}"/>
                    </a:ext>
                  </a:extLst>
                </p:cNvPr>
                <p:cNvPicPr/>
                <p:nvPr/>
              </p:nvPicPr>
              <p:blipFill>
                <a:blip r:embed="rId11"/>
                <a:stretch>
                  <a:fillRect/>
                </a:stretch>
              </p:blipFill>
              <p:spPr>
                <a:xfrm>
                  <a:off x="9551304" y="2696256"/>
                  <a:ext cx="49680" cy="23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9713E83C-B93E-4144-8EA9-D3938BEA7BF7}"/>
                    </a:ext>
                  </a:extLst>
                </p14:cNvPr>
                <p14:cNvContentPartPr/>
                <p14:nvPr/>
              </p14:nvContentPartPr>
              <p14:xfrm>
                <a:off x="9578304" y="2821176"/>
                <a:ext cx="4320" cy="7920"/>
              </p14:xfrm>
            </p:contentPart>
          </mc:Choice>
          <mc:Fallback xmlns="">
            <p:pic>
              <p:nvPicPr>
                <p:cNvPr id="10" name="Ink 9">
                  <a:extLst>
                    <a:ext uri="{FF2B5EF4-FFF2-40B4-BE49-F238E27FC236}">
                      <a16:creationId xmlns:a16="http://schemas.microsoft.com/office/drawing/2014/main" id="{9713E83C-B93E-4144-8EA9-D3938BEA7BF7}"/>
                    </a:ext>
                  </a:extLst>
                </p:cNvPr>
                <p:cNvPicPr/>
                <p:nvPr/>
              </p:nvPicPr>
              <p:blipFill>
                <a:blip r:embed="rId13"/>
                <a:stretch>
                  <a:fillRect/>
                </a:stretch>
              </p:blipFill>
              <p:spPr>
                <a:xfrm>
                  <a:off x="9560664" y="2713536"/>
                  <a:ext cx="39960" cy="2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3" name="Ink 12">
                  <a:extLst>
                    <a:ext uri="{FF2B5EF4-FFF2-40B4-BE49-F238E27FC236}">
                      <a16:creationId xmlns:a16="http://schemas.microsoft.com/office/drawing/2014/main" id="{A08725DF-7518-4146-B8FB-C7953D67355B}"/>
                    </a:ext>
                  </a:extLst>
                </p14:cNvPr>
                <p14:cNvContentPartPr/>
                <p14:nvPr/>
              </p14:nvContentPartPr>
              <p14:xfrm>
                <a:off x="9453744" y="2801376"/>
                <a:ext cx="173520" cy="189720"/>
              </p14:xfrm>
            </p:contentPart>
          </mc:Choice>
          <mc:Fallback xmlns="">
            <p:pic>
              <p:nvPicPr>
                <p:cNvPr id="13" name="Ink 12">
                  <a:extLst>
                    <a:ext uri="{FF2B5EF4-FFF2-40B4-BE49-F238E27FC236}">
                      <a16:creationId xmlns:a16="http://schemas.microsoft.com/office/drawing/2014/main" id="{A08725DF-7518-4146-B8FB-C7953D67355B}"/>
                    </a:ext>
                  </a:extLst>
                </p:cNvPr>
                <p:cNvPicPr/>
                <p:nvPr/>
              </p:nvPicPr>
              <p:blipFill>
                <a:blip r:embed="rId15"/>
                <a:stretch>
                  <a:fillRect/>
                </a:stretch>
              </p:blipFill>
              <p:spPr>
                <a:xfrm>
                  <a:off x="9436104" y="2693376"/>
                  <a:ext cx="209160" cy="405360"/>
                </a:xfrm>
                <a:prstGeom prst="rect">
                  <a:avLst/>
                </a:prstGeom>
              </p:spPr>
            </p:pic>
          </mc:Fallback>
        </mc:AlternateContent>
      </p:grpSp>
      <p:grpSp>
        <p:nvGrpSpPr>
          <p:cNvPr id="25" name="Group 24">
            <a:extLst>
              <a:ext uri="{FF2B5EF4-FFF2-40B4-BE49-F238E27FC236}">
                <a16:creationId xmlns:a16="http://schemas.microsoft.com/office/drawing/2014/main" id="{0529448A-2D9A-1341-B5F8-ACDBDA745CCE}"/>
              </a:ext>
            </a:extLst>
          </p:cNvPr>
          <p:cNvGrpSpPr/>
          <p:nvPr/>
        </p:nvGrpSpPr>
        <p:grpSpPr>
          <a:xfrm>
            <a:off x="7939944" y="1614816"/>
            <a:ext cx="1103040" cy="1362960"/>
            <a:chOff x="7939944" y="1614816"/>
            <a:chExt cx="1103040" cy="136296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5" name="Ink 14">
                  <a:extLst>
                    <a:ext uri="{FF2B5EF4-FFF2-40B4-BE49-F238E27FC236}">
                      <a16:creationId xmlns:a16="http://schemas.microsoft.com/office/drawing/2014/main" id="{957A9D20-B8DE-0B4F-89C4-478C718EF664}"/>
                    </a:ext>
                  </a:extLst>
                </p14:cNvPr>
                <p14:cNvContentPartPr/>
                <p14:nvPr/>
              </p14:nvContentPartPr>
              <p14:xfrm>
                <a:off x="7958664" y="1614816"/>
                <a:ext cx="902160" cy="723600"/>
              </p14:xfrm>
            </p:contentPart>
          </mc:Choice>
          <mc:Fallback xmlns="">
            <p:pic>
              <p:nvPicPr>
                <p:cNvPr id="15" name="Ink 14">
                  <a:extLst>
                    <a:ext uri="{FF2B5EF4-FFF2-40B4-BE49-F238E27FC236}">
                      <a16:creationId xmlns:a16="http://schemas.microsoft.com/office/drawing/2014/main" id="{957A9D20-B8DE-0B4F-89C4-478C718EF664}"/>
                    </a:ext>
                  </a:extLst>
                </p:cNvPr>
                <p:cNvPicPr/>
                <p:nvPr/>
              </p:nvPicPr>
              <p:blipFill>
                <a:blip r:embed="rId17"/>
                <a:stretch>
                  <a:fillRect/>
                </a:stretch>
              </p:blipFill>
              <p:spPr>
                <a:xfrm>
                  <a:off x="7940664" y="1506816"/>
                  <a:ext cx="937800" cy="93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6" name="Ink 15">
                  <a:extLst>
                    <a:ext uri="{FF2B5EF4-FFF2-40B4-BE49-F238E27FC236}">
                      <a16:creationId xmlns:a16="http://schemas.microsoft.com/office/drawing/2014/main" id="{2D6703F5-00F6-C54D-B6F1-9FF650E8665D}"/>
                    </a:ext>
                  </a:extLst>
                </p14:cNvPr>
                <p14:cNvContentPartPr/>
                <p14:nvPr/>
              </p14:nvContentPartPr>
              <p14:xfrm>
                <a:off x="7939944" y="1682856"/>
                <a:ext cx="138960" cy="167760"/>
              </p14:xfrm>
            </p:contentPart>
          </mc:Choice>
          <mc:Fallback xmlns="">
            <p:pic>
              <p:nvPicPr>
                <p:cNvPr id="16" name="Ink 15">
                  <a:extLst>
                    <a:ext uri="{FF2B5EF4-FFF2-40B4-BE49-F238E27FC236}">
                      <a16:creationId xmlns:a16="http://schemas.microsoft.com/office/drawing/2014/main" id="{2D6703F5-00F6-C54D-B6F1-9FF650E8665D}"/>
                    </a:ext>
                  </a:extLst>
                </p:cNvPr>
                <p:cNvPicPr/>
                <p:nvPr/>
              </p:nvPicPr>
              <p:blipFill>
                <a:blip r:embed="rId19"/>
                <a:stretch>
                  <a:fillRect/>
                </a:stretch>
              </p:blipFill>
              <p:spPr>
                <a:xfrm>
                  <a:off x="7921944" y="1575216"/>
                  <a:ext cx="174600" cy="38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E899241A-15A3-D44C-BC27-EBD834367BB4}"/>
                    </a:ext>
                  </a:extLst>
                </p14:cNvPr>
                <p14:cNvContentPartPr/>
                <p14:nvPr/>
              </p14:nvContentPartPr>
              <p14:xfrm>
                <a:off x="8038944" y="1726776"/>
                <a:ext cx="45720" cy="108360"/>
              </p14:xfrm>
            </p:contentPart>
          </mc:Choice>
          <mc:Fallback xmlns="">
            <p:pic>
              <p:nvPicPr>
                <p:cNvPr id="17" name="Ink 16">
                  <a:extLst>
                    <a:ext uri="{FF2B5EF4-FFF2-40B4-BE49-F238E27FC236}">
                      <a16:creationId xmlns:a16="http://schemas.microsoft.com/office/drawing/2014/main" id="{E899241A-15A3-D44C-BC27-EBD834367BB4}"/>
                    </a:ext>
                  </a:extLst>
                </p:cNvPr>
                <p:cNvPicPr/>
                <p:nvPr/>
              </p:nvPicPr>
              <p:blipFill>
                <a:blip r:embed="rId21"/>
                <a:stretch>
                  <a:fillRect/>
                </a:stretch>
              </p:blipFill>
              <p:spPr>
                <a:xfrm>
                  <a:off x="8020944" y="1619136"/>
                  <a:ext cx="81360" cy="32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9" name="Ink 18">
                  <a:extLst>
                    <a:ext uri="{FF2B5EF4-FFF2-40B4-BE49-F238E27FC236}">
                      <a16:creationId xmlns:a16="http://schemas.microsoft.com/office/drawing/2014/main" id="{AE50D0B3-109A-0C4E-BEDB-6BE616C9CB6B}"/>
                    </a:ext>
                  </a:extLst>
                </p14:cNvPr>
                <p14:cNvContentPartPr/>
                <p14:nvPr/>
              </p14:nvContentPartPr>
              <p14:xfrm>
                <a:off x="8595864" y="2396376"/>
                <a:ext cx="424080" cy="478440"/>
              </p14:xfrm>
            </p:contentPart>
          </mc:Choice>
          <mc:Fallback xmlns="">
            <p:pic>
              <p:nvPicPr>
                <p:cNvPr id="19" name="Ink 18">
                  <a:extLst>
                    <a:ext uri="{FF2B5EF4-FFF2-40B4-BE49-F238E27FC236}">
                      <a16:creationId xmlns:a16="http://schemas.microsoft.com/office/drawing/2014/main" id="{AE50D0B3-109A-0C4E-BEDB-6BE616C9CB6B}"/>
                    </a:ext>
                  </a:extLst>
                </p:cNvPr>
                <p:cNvPicPr/>
                <p:nvPr/>
              </p:nvPicPr>
              <p:blipFill>
                <a:blip r:embed="rId23"/>
                <a:stretch>
                  <a:fillRect/>
                </a:stretch>
              </p:blipFill>
              <p:spPr>
                <a:xfrm>
                  <a:off x="8577864" y="2288736"/>
                  <a:ext cx="459720" cy="69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20" name="Ink 19">
                  <a:extLst>
                    <a:ext uri="{FF2B5EF4-FFF2-40B4-BE49-F238E27FC236}">
                      <a16:creationId xmlns:a16="http://schemas.microsoft.com/office/drawing/2014/main" id="{AC423982-4F2B-3A47-88F9-7FCDF6428D6F}"/>
                    </a:ext>
                  </a:extLst>
                </p14:cNvPr>
                <p14:cNvContentPartPr/>
                <p14:nvPr/>
              </p14:nvContentPartPr>
              <p14:xfrm>
                <a:off x="8452944" y="2870496"/>
                <a:ext cx="191520" cy="107280"/>
              </p14:xfrm>
            </p:contentPart>
          </mc:Choice>
          <mc:Fallback xmlns="">
            <p:pic>
              <p:nvPicPr>
                <p:cNvPr id="20" name="Ink 19">
                  <a:extLst>
                    <a:ext uri="{FF2B5EF4-FFF2-40B4-BE49-F238E27FC236}">
                      <a16:creationId xmlns:a16="http://schemas.microsoft.com/office/drawing/2014/main" id="{AC423982-4F2B-3A47-88F9-7FCDF6428D6F}"/>
                    </a:ext>
                  </a:extLst>
                </p:cNvPr>
                <p:cNvPicPr/>
                <p:nvPr/>
              </p:nvPicPr>
              <p:blipFill>
                <a:blip r:embed="rId25"/>
                <a:stretch>
                  <a:fillRect/>
                </a:stretch>
              </p:blipFill>
              <p:spPr>
                <a:xfrm>
                  <a:off x="8434944" y="2762496"/>
                  <a:ext cx="227160" cy="32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33C188AF-29C2-C244-9627-8104F1052826}"/>
                    </a:ext>
                  </a:extLst>
                </p14:cNvPr>
                <p14:cNvContentPartPr/>
                <p14:nvPr/>
              </p14:nvContentPartPr>
              <p14:xfrm>
                <a:off x="8571024" y="2818296"/>
                <a:ext cx="56160" cy="39960"/>
              </p14:xfrm>
            </p:contentPart>
          </mc:Choice>
          <mc:Fallback xmlns="">
            <p:pic>
              <p:nvPicPr>
                <p:cNvPr id="21" name="Ink 20">
                  <a:extLst>
                    <a:ext uri="{FF2B5EF4-FFF2-40B4-BE49-F238E27FC236}">
                      <a16:creationId xmlns:a16="http://schemas.microsoft.com/office/drawing/2014/main" id="{33C188AF-29C2-C244-9627-8104F1052826}"/>
                    </a:ext>
                  </a:extLst>
                </p:cNvPr>
                <p:cNvPicPr/>
                <p:nvPr/>
              </p:nvPicPr>
              <p:blipFill>
                <a:blip r:embed="rId27"/>
                <a:stretch>
                  <a:fillRect/>
                </a:stretch>
              </p:blipFill>
              <p:spPr>
                <a:xfrm>
                  <a:off x="8553024" y="2710656"/>
                  <a:ext cx="91800" cy="25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2" name="Ink 21">
                  <a:extLst>
                    <a:ext uri="{FF2B5EF4-FFF2-40B4-BE49-F238E27FC236}">
                      <a16:creationId xmlns:a16="http://schemas.microsoft.com/office/drawing/2014/main" id="{D897FB16-3D5B-364A-83EC-FC1505946BE9}"/>
                    </a:ext>
                  </a:extLst>
                </p14:cNvPr>
                <p14:cNvContentPartPr/>
                <p14:nvPr/>
              </p14:nvContentPartPr>
              <p14:xfrm>
                <a:off x="8995104" y="1642536"/>
                <a:ext cx="47880" cy="587520"/>
              </p14:xfrm>
            </p:contentPart>
          </mc:Choice>
          <mc:Fallback xmlns="">
            <p:pic>
              <p:nvPicPr>
                <p:cNvPr id="22" name="Ink 21">
                  <a:extLst>
                    <a:ext uri="{FF2B5EF4-FFF2-40B4-BE49-F238E27FC236}">
                      <a16:creationId xmlns:a16="http://schemas.microsoft.com/office/drawing/2014/main" id="{D897FB16-3D5B-364A-83EC-FC1505946BE9}"/>
                    </a:ext>
                  </a:extLst>
                </p:cNvPr>
                <p:cNvPicPr/>
                <p:nvPr/>
              </p:nvPicPr>
              <p:blipFill>
                <a:blip r:embed="rId29"/>
                <a:stretch>
                  <a:fillRect/>
                </a:stretch>
              </p:blipFill>
              <p:spPr>
                <a:xfrm>
                  <a:off x="8977464" y="1534896"/>
                  <a:ext cx="83520" cy="80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3" name="Ink 22">
                  <a:extLst>
                    <a:ext uri="{FF2B5EF4-FFF2-40B4-BE49-F238E27FC236}">
                      <a16:creationId xmlns:a16="http://schemas.microsoft.com/office/drawing/2014/main" id="{3E96A722-8482-7245-8246-6A48C24E07FC}"/>
                    </a:ext>
                  </a:extLst>
                </p14:cNvPr>
                <p14:cNvContentPartPr/>
                <p14:nvPr/>
              </p14:nvContentPartPr>
              <p14:xfrm>
                <a:off x="8972064" y="1686816"/>
                <a:ext cx="11880" cy="68400"/>
              </p14:xfrm>
            </p:contentPart>
          </mc:Choice>
          <mc:Fallback xmlns="">
            <p:pic>
              <p:nvPicPr>
                <p:cNvPr id="23" name="Ink 22">
                  <a:extLst>
                    <a:ext uri="{FF2B5EF4-FFF2-40B4-BE49-F238E27FC236}">
                      <a16:creationId xmlns:a16="http://schemas.microsoft.com/office/drawing/2014/main" id="{3E96A722-8482-7245-8246-6A48C24E07FC}"/>
                    </a:ext>
                  </a:extLst>
                </p:cNvPr>
                <p:cNvPicPr/>
                <p:nvPr/>
              </p:nvPicPr>
              <p:blipFill>
                <a:blip r:embed="rId31"/>
                <a:stretch>
                  <a:fillRect/>
                </a:stretch>
              </p:blipFill>
              <p:spPr>
                <a:xfrm>
                  <a:off x="8954064" y="1579176"/>
                  <a:ext cx="47520" cy="28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24" name="Ink 23">
                  <a:extLst>
                    <a:ext uri="{FF2B5EF4-FFF2-40B4-BE49-F238E27FC236}">
                      <a16:creationId xmlns:a16="http://schemas.microsoft.com/office/drawing/2014/main" id="{6DDC4666-B9E1-684B-A4B8-FF7BC651460F}"/>
                    </a:ext>
                  </a:extLst>
                </p14:cNvPr>
                <p14:cNvContentPartPr/>
                <p14:nvPr/>
              </p14:nvContentPartPr>
              <p14:xfrm>
                <a:off x="8927064" y="1687536"/>
                <a:ext cx="48600" cy="127080"/>
              </p14:xfrm>
            </p:contentPart>
          </mc:Choice>
          <mc:Fallback xmlns="">
            <p:pic>
              <p:nvPicPr>
                <p:cNvPr id="24" name="Ink 23">
                  <a:extLst>
                    <a:ext uri="{FF2B5EF4-FFF2-40B4-BE49-F238E27FC236}">
                      <a16:creationId xmlns:a16="http://schemas.microsoft.com/office/drawing/2014/main" id="{6DDC4666-B9E1-684B-A4B8-FF7BC651460F}"/>
                    </a:ext>
                  </a:extLst>
                </p:cNvPr>
                <p:cNvPicPr/>
                <p:nvPr/>
              </p:nvPicPr>
              <p:blipFill>
                <a:blip r:embed="rId33"/>
                <a:stretch>
                  <a:fillRect/>
                </a:stretch>
              </p:blipFill>
              <p:spPr>
                <a:xfrm>
                  <a:off x="8909064" y="1579896"/>
                  <a:ext cx="84240" cy="3427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27" name="Ink 26">
                <a:extLst>
                  <a:ext uri="{FF2B5EF4-FFF2-40B4-BE49-F238E27FC236}">
                    <a16:creationId xmlns:a16="http://schemas.microsoft.com/office/drawing/2014/main" id="{503B0809-4829-5945-8129-74745EC7EEA9}"/>
                  </a:ext>
                </a:extLst>
              </p14:cNvPr>
              <p14:cNvContentPartPr/>
              <p14:nvPr/>
            </p14:nvContentPartPr>
            <p14:xfrm>
              <a:off x="8951904" y="2304216"/>
              <a:ext cx="360" cy="360"/>
            </p14:xfrm>
          </p:contentPart>
        </mc:Choice>
        <mc:Fallback xmlns="">
          <p:pic>
            <p:nvPicPr>
              <p:cNvPr id="27" name="Ink 26">
                <a:extLst>
                  <a:ext uri="{FF2B5EF4-FFF2-40B4-BE49-F238E27FC236}">
                    <a16:creationId xmlns:a16="http://schemas.microsoft.com/office/drawing/2014/main" id="{503B0809-4829-5945-8129-74745EC7EEA9}"/>
                  </a:ext>
                </a:extLst>
              </p:cNvPr>
              <p:cNvPicPr/>
              <p:nvPr/>
            </p:nvPicPr>
            <p:blipFill>
              <a:blip r:embed="rId37"/>
              <a:stretch>
                <a:fillRect/>
              </a:stretch>
            </p:blipFill>
            <p:spPr>
              <a:xfrm>
                <a:off x="8934264" y="2196576"/>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28" name="Ink 27">
                <a:extLst>
                  <a:ext uri="{FF2B5EF4-FFF2-40B4-BE49-F238E27FC236}">
                    <a16:creationId xmlns:a16="http://schemas.microsoft.com/office/drawing/2014/main" id="{51D3113E-71E3-5F4A-A690-C7131CEA1085}"/>
                  </a:ext>
                </a:extLst>
              </p14:cNvPr>
              <p14:cNvContentPartPr/>
              <p14:nvPr/>
            </p14:nvContentPartPr>
            <p14:xfrm>
              <a:off x="8950104" y="2294496"/>
              <a:ext cx="15480" cy="51480"/>
            </p14:xfrm>
          </p:contentPart>
        </mc:Choice>
        <mc:Fallback xmlns="">
          <p:pic>
            <p:nvPicPr>
              <p:cNvPr id="28" name="Ink 27">
                <a:extLst>
                  <a:ext uri="{FF2B5EF4-FFF2-40B4-BE49-F238E27FC236}">
                    <a16:creationId xmlns:a16="http://schemas.microsoft.com/office/drawing/2014/main" id="{51D3113E-71E3-5F4A-A690-C7131CEA1085}"/>
                  </a:ext>
                </a:extLst>
              </p:cNvPr>
              <p:cNvPicPr/>
              <p:nvPr/>
            </p:nvPicPr>
            <p:blipFill>
              <a:blip r:embed="rId39"/>
              <a:stretch>
                <a:fillRect/>
              </a:stretch>
            </p:blipFill>
            <p:spPr>
              <a:xfrm>
                <a:off x="8932104" y="2186856"/>
                <a:ext cx="51120" cy="26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29" name="Ink 28">
                <a:extLst>
                  <a:ext uri="{FF2B5EF4-FFF2-40B4-BE49-F238E27FC236}">
                    <a16:creationId xmlns:a16="http://schemas.microsoft.com/office/drawing/2014/main" id="{ADEA862D-2AF9-524A-9EA1-A06E2A31F8E0}"/>
                  </a:ext>
                </a:extLst>
              </p14:cNvPr>
              <p14:cNvContentPartPr/>
              <p14:nvPr/>
            </p14:nvContentPartPr>
            <p14:xfrm>
              <a:off x="8914104" y="2238696"/>
              <a:ext cx="120600" cy="148320"/>
            </p14:xfrm>
          </p:contentPart>
        </mc:Choice>
        <mc:Fallback xmlns="">
          <p:pic>
            <p:nvPicPr>
              <p:cNvPr id="29" name="Ink 28">
                <a:extLst>
                  <a:ext uri="{FF2B5EF4-FFF2-40B4-BE49-F238E27FC236}">
                    <a16:creationId xmlns:a16="http://schemas.microsoft.com/office/drawing/2014/main" id="{ADEA862D-2AF9-524A-9EA1-A06E2A31F8E0}"/>
                  </a:ext>
                </a:extLst>
              </p:cNvPr>
              <p:cNvPicPr/>
              <p:nvPr/>
            </p:nvPicPr>
            <p:blipFill>
              <a:blip r:embed="rId41"/>
              <a:stretch>
                <a:fillRect/>
              </a:stretch>
            </p:blipFill>
            <p:spPr>
              <a:xfrm>
                <a:off x="8896104" y="2131056"/>
                <a:ext cx="156240" cy="363960"/>
              </a:xfrm>
              <a:prstGeom prst="rect">
                <a:avLst/>
              </a:prstGeom>
            </p:spPr>
          </p:pic>
        </mc:Fallback>
      </mc:AlternateContent>
      <p:pic>
        <p:nvPicPr>
          <p:cNvPr id="11" name="Picture 10">
            <a:extLst>
              <a:ext uri="{FF2B5EF4-FFF2-40B4-BE49-F238E27FC236}">
                <a16:creationId xmlns:a16="http://schemas.microsoft.com/office/drawing/2014/main" id="{6459CD61-518F-A902-E3B4-D648D44E1890}"/>
              </a:ext>
            </a:extLst>
          </p:cNvPr>
          <p:cNvPicPr>
            <a:picLocks noChangeAspect="1"/>
          </p:cNvPicPr>
          <p:nvPr/>
        </p:nvPicPr>
        <p:blipFill>
          <a:blip r:embed="rId42"/>
          <a:stretch>
            <a:fillRect/>
          </a:stretch>
        </p:blipFill>
        <p:spPr>
          <a:xfrm>
            <a:off x="842845" y="3571209"/>
            <a:ext cx="9856317" cy="2907468"/>
          </a:xfrm>
          <a:prstGeom prst="rect">
            <a:avLst/>
          </a:prstGeom>
        </p:spPr>
      </p:pic>
      <p:sp>
        <p:nvSpPr>
          <p:cNvPr id="31" name="Rectangle 30">
            <a:extLst>
              <a:ext uri="{FF2B5EF4-FFF2-40B4-BE49-F238E27FC236}">
                <a16:creationId xmlns:a16="http://schemas.microsoft.com/office/drawing/2014/main" id="{0E76A501-8E9B-04DE-33E7-7AA3ED35F591}"/>
              </a:ext>
            </a:extLst>
          </p:cNvPr>
          <p:cNvSpPr/>
          <p:nvPr/>
        </p:nvSpPr>
        <p:spPr>
          <a:xfrm>
            <a:off x="694972" y="3031862"/>
            <a:ext cx="6527631" cy="1508105"/>
          </a:xfrm>
          <a:prstGeom prst="rect">
            <a:avLst/>
          </a:prstGeom>
        </p:spPr>
        <p:txBody>
          <a:bodyPr wrap="square">
            <a:spAutoFit/>
          </a:bodyPr>
          <a:lstStyle/>
          <a:p>
            <a:r>
              <a:rPr lang="en-GB" sz="2800" b="1" dirty="0"/>
              <a:t>Basic Metropolis Mc algorithm:</a:t>
            </a:r>
            <a:endParaRPr lang="en-GB" sz="1600" b="1" dirty="0"/>
          </a:p>
          <a:p>
            <a:endParaRPr lang="en-GB" sz="1600" b="1" dirty="0">
              <a:solidFill>
                <a:srgbClr val="FF0000"/>
              </a:solidFill>
            </a:endParaRPr>
          </a:p>
          <a:p>
            <a:endParaRPr lang="en-GB" sz="1600" b="1" dirty="0">
              <a:solidFill>
                <a:srgbClr val="FF0000"/>
              </a:solidFill>
            </a:endParaRPr>
          </a:p>
          <a:p>
            <a:pPr marL="285750" indent="-285750">
              <a:buFont typeface="Arial" panose="020B0604020202020204" pitchFamily="34" charset="0"/>
              <a:buChar char="•"/>
            </a:pPr>
            <a:endParaRPr lang="en-GB" sz="1600" b="1" dirty="0"/>
          </a:p>
          <a:p>
            <a:endParaRPr lang="en-GB" sz="1600" dirty="0"/>
          </a:p>
        </p:txBody>
      </p:sp>
    </p:spTree>
    <p:extLst>
      <p:ext uri="{BB962C8B-B14F-4D97-AF65-F5344CB8AC3E}">
        <p14:creationId xmlns:p14="http://schemas.microsoft.com/office/powerpoint/2010/main" val="312498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8BD1-EDDB-3443-8BE6-EEAE0717106B}"/>
              </a:ext>
            </a:extLst>
          </p:cNvPr>
          <p:cNvSpPr>
            <a:spLocks noGrp="1"/>
          </p:cNvSpPr>
          <p:nvPr>
            <p:ph type="title"/>
          </p:nvPr>
        </p:nvSpPr>
        <p:spPr/>
        <p:txBody>
          <a:bodyPr/>
          <a:lstStyle/>
          <a:p>
            <a:r>
              <a:rPr lang="en-GB" dirty="0"/>
              <a:t>Trial Moves</a:t>
            </a:r>
          </a:p>
        </p:txBody>
      </p:sp>
      <p:sp>
        <p:nvSpPr>
          <p:cNvPr id="4" name="Slide Number Placeholder 3">
            <a:extLst>
              <a:ext uri="{FF2B5EF4-FFF2-40B4-BE49-F238E27FC236}">
                <a16:creationId xmlns:a16="http://schemas.microsoft.com/office/drawing/2014/main" id="{465D8560-3736-9F43-BE6F-80661B67529F}"/>
              </a:ext>
            </a:extLst>
          </p:cNvPr>
          <p:cNvSpPr>
            <a:spLocks noGrp="1"/>
          </p:cNvSpPr>
          <p:nvPr>
            <p:ph type="sldNum" sz="quarter" idx="12"/>
          </p:nvPr>
        </p:nvSpPr>
        <p:spPr/>
        <p:txBody>
          <a:bodyPr/>
          <a:lstStyle/>
          <a:p>
            <a:fld id="{9C500B1B-5A23-E34C-AFD7-F809790A889D}" type="slidenum">
              <a:rPr lang="en-SI" smtClean="0"/>
              <a:t>60</a:t>
            </a:fld>
            <a:endParaRPr lang="en-SI"/>
          </a:p>
        </p:txBody>
      </p:sp>
      <p:pic>
        <p:nvPicPr>
          <p:cNvPr id="6" name="Picture 5">
            <a:extLst>
              <a:ext uri="{FF2B5EF4-FFF2-40B4-BE49-F238E27FC236}">
                <a16:creationId xmlns:a16="http://schemas.microsoft.com/office/drawing/2014/main" id="{58B2FB9A-B158-F144-94BF-C4584B08D81C}"/>
              </a:ext>
            </a:extLst>
          </p:cNvPr>
          <p:cNvPicPr>
            <a:picLocks noChangeAspect="1"/>
          </p:cNvPicPr>
          <p:nvPr/>
        </p:nvPicPr>
        <p:blipFill>
          <a:blip r:embed="rId2"/>
          <a:stretch>
            <a:fillRect/>
          </a:stretch>
        </p:blipFill>
        <p:spPr>
          <a:xfrm>
            <a:off x="7939944" y="85034"/>
            <a:ext cx="3911270" cy="1635622"/>
          </a:xfrm>
          <a:prstGeom prst="rect">
            <a:avLst/>
          </a:prstGeom>
        </p:spPr>
      </p:pic>
      <p:sp>
        <p:nvSpPr>
          <p:cNvPr id="12" name="TextBox 11">
            <a:extLst>
              <a:ext uri="{FF2B5EF4-FFF2-40B4-BE49-F238E27FC236}">
                <a16:creationId xmlns:a16="http://schemas.microsoft.com/office/drawing/2014/main" id="{F4CED7D1-A2C6-654D-B857-60CAE635B956}"/>
              </a:ext>
            </a:extLst>
          </p:cNvPr>
          <p:cNvSpPr txBox="1"/>
          <p:nvPr/>
        </p:nvSpPr>
        <p:spPr>
          <a:xfrm>
            <a:off x="500508" y="1490633"/>
            <a:ext cx="4899355" cy="707886"/>
          </a:xfrm>
          <a:prstGeom prst="rect">
            <a:avLst/>
          </a:prstGeom>
          <a:noFill/>
        </p:spPr>
        <p:txBody>
          <a:bodyPr wrap="none" rtlCol="0">
            <a:spAutoFit/>
          </a:bodyPr>
          <a:lstStyle/>
          <a:p>
            <a:r>
              <a:rPr lang="en-GB" sz="2000" b="1" dirty="0"/>
              <a:t>Efficient sampling: </a:t>
            </a:r>
            <a:r>
              <a:rPr lang="en-GB" sz="2000" dirty="0"/>
              <a:t>good ”value” for “money”</a:t>
            </a:r>
            <a:endParaRPr lang="en-GB" sz="2000" b="1" dirty="0"/>
          </a:p>
          <a:p>
            <a:endParaRPr lang="en-GB" sz="2000" b="1"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7" name="Ink 26">
                <a:extLst>
                  <a:ext uri="{FF2B5EF4-FFF2-40B4-BE49-F238E27FC236}">
                    <a16:creationId xmlns:a16="http://schemas.microsoft.com/office/drawing/2014/main" id="{503B0809-4829-5945-8129-74745EC7EEA9}"/>
                  </a:ext>
                </a:extLst>
              </p14:cNvPr>
              <p14:cNvContentPartPr/>
              <p14:nvPr/>
            </p14:nvContentPartPr>
            <p14:xfrm>
              <a:off x="8951904" y="2304216"/>
              <a:ext cx="360" cy="360"/>
            </p14:xfrm>
          </p:contentPart>
        </mc:Choice>
        <mc:Fallback xmlns="">
          <p:pic>
            <p:nvPicPr>
              <p:cNvPr id="27" name="Ink 26">
                <a:extLst>
                  <a:ext uri="{FF2B5EF4-FFF2-40B4-BE49-F238E27FC236}">
                    <a16:creationId xmlns:a16="http://schemas.microsoft.com/office/drawing/2014/main" id="{503B0809-4829-5945-8129-74745EC7EEA9}"/>
                  </a:ext>
                </a:extLst>
              </p:cNvPr>
              <p:cNvPicPr/>
              <p:nvPr/>
            </p:nvPicPr>
            <p:blipFill>
              <a:blip r:embed="rId37"/>
              <a:stretch>
                <a:fillRect/>
              </a:stretch>
            </p:blipFill>
            <p:spPr>
              <a:xfrm>
                <a:off x="8934264" y="2196576"/>
                <a:ext cx="36000" cy="216000"/>
              </a:xfrm>
              <a:prstGeom prst="rect">
                <a:avLst/>
              </a:prstGeom>
            </p:spPr>
          </p:pic>
        </mc:Fallback>
      </mc:AlternateContent>
      <p:grpSp>
        <p:nvGrpSpPr>
          <p:cNvPr id="37" name="Group 36">
            <a:extLst>
              <a:ext uri="{FF2B5EF4-FFF2-40B4-BE49-F238E27FC236}">
                <a16:creationId xmlns:a16="http://schemas.microsoft.com/office/drawing/2014/main" id="{E17AF1B4-1D55-F31A-D6AE-92D6A668B12D}"/>
              </a:ext>
            </a:extLst>
          </p:cNvPr>
          <p:cNvGrpSpPr/>
          <p:nvPr/>
        </p:nvGrpSpPr>
        <p:grpSpPr>
          <a:xfrm>
            <a:off x="5081891" y="1753713"/>
            <a:ext cx="6429439" cy="369332"/>
            <a:chOff x="5081891" y="1753713"/>
            <a:chExt cx="6429439" cy="369332"/>
          </a:xfrm>
        </p:grpSpPr>
        <p:sp>
          <p:nvSpPr>
            <p:cNvPr id="31" name="TextBox 30">
              <a:extLst>
                <a:ext uri="{FF2B5EF4-FFF2-40B4-BE49-F238E27FC236}">
                  <a16:creationId xmlns:a16="http://schemas.microsoft.com/office/drawing/2014/main" id="{4D07B789-D81C-E873-C472-67CDECD302D9}"/>
                </a:ext>
              </a:extLst>
            </p:cNvPr>
            <p:cNvSpPr txBox="1"/>
            <p:nvPr/>
          </p:nvSpPr>
          <p:spPr>
            <a:xfrm>
              <a:off x="6856017" y="1753713"/>
              <a:ext cx="4655313" cy="369332"/>
            </a:xfrm>
            <a:prstGeom prst="rect">
              <a:avLst/>
            </a:prstGeom>
            <a:noFill/>
          </p:spPr>
          <p:txBody>
            <a:bodyPr wrap="none" rtlCol="0">
              <a:spAutoFit/>
            </a:bodyPr>
            <a:lstStyle/>
            <a:p>
              <a:r>
                <a:rPr lang="en-US" dirty="0"/>
                <a:t>Computation time (+ human time?)  ~ CPU time</a:t>
              </a:r>
            </a:p>
          </p:txBody>
        </p:sp>
        <p:cxnSp>
          <p:nvCxnSpPr>
            <p:cNvPr id="18" name="Straight Arrow Connector 17">
              <a:extLst>
                <a:ext uri="{FF2B5EF4-FFF2-40B4-BE49-F238E27FC236}">
                  <a16:creationId xmlns:a16="http://schemas.microsoft.com/office/drawing/2014/main" id="{3A329A8D-90B0-A3AC-BFF7-A5B7089C3AE4}"/>
                </a:ext>
              </a:extLst>
            </p:cNvPr>
            <p:cNvCxnSpPr>
              <a:cxnSpLocks/>
            </p:cNvCxnSpPr>
            <p:nvPr/>
          </p:nvCxnSpPr>
          <p:spPr>
            <a:xfrm flipH="1" flipV="1">
              <a:off x="5081891" y="1857180"/>
              <a:ext cx="1710248" cy="1135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B18EC4F-96CD-5F35-ECFD-0B5B73807055}"/>
              </a:ext>
            </a:extLst>
          </p:cNvPr>
          <p:cNvGrpSpPr/>
          <p:nvPr/>
        </p:nvGrpSpPr>
        <p:grpSpPr>
          <a:xfrm>
            <a:off x="940406" y="1847986"/>
            <a:ext cx="2410532" cy="869110"/>
            <a:chOff x="940406" y="1847986"/>
            <a:chExt cx="2410532" cy="869110"/>
          </a:xfrm>
        </p:grpSpPr>
        <p:sp>
          <p:nvSpPr>
            <p:cNvPr id="7" name="TextBox 6">
              <a:extLst>
                <a:ext uri="{FF2B5EF4-FFF2-40B4-BE49-F238E27FC236}">
                  <a16:creationId xmlns:a16="http://schemas.microsoft.com/office/drawing/2014/main" id="{A8E8670F-7137-549B-4582-423645732142}"/>
                </a:ext>
              </a:extLst>
            </p:cNvPr>
            <p:cNvSpPr txBox="1"/>
            <p:nvPr/>
          </p:nvSpPr>
          <p:spPr>
            <a:xfrm>
              <a:off x="940406" y="2347764"/>
              <a:ext cx="2410532" cy="369332"/>
            </a:xfrm>
            <a:prstGeom prst="rect">
              <a:avLst/>
            </a:prstGeom>
            <a:noFill/>
          </p:spPr>
          <p:txBody>
            <a:bodyPr wrap="none" rtlCol="0">
              <a:spAutoFit/>
            </a:bodyPr>
            <a:lstStyle/>
            <a:p>
              <a:r>
                <a:rPr lang="en-US" dirty="0"/>
                <a:t>High statistical accuracy</a:t>
              </a:r>
            </a:p>
          </p:txBody>
        </p:sp>
        <p:cxnSp>
          <p:nvCxnSpPr>
            <p:cNvPr id="32" name="Straight Arrow Connector 31">
              <a:extLst>
                <a:ext uri="{FF2B5EF4-FFF2-40B4-BE49-F238E27FC236}">
                  <a16:creationId xmlns:a16="http://schemas.microsoft.com/office/drawing/2014/main" id="{B9157838-17FF-A219-CEBC-1D894B502E96}"/>
                </a:ext>
              </a:extLst>
            </p:cNvPr>
            <p:cNvCxnSpPr>
              <a:cxnSpLocks/>
            </p:cNvCxnSpPr>
            <p:nvPr/>
          </p:nvCxnSpPr>
          <p:spPr>
            <a:xfrm flipV="1">
              <a:off x="2824843" y="1847986"/>
              <a:ext cx="526095" cy="5696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A5F7304D-3864-4F6B-9A35-EF1778473E94}"/>
              </a:ext>
            </a:extLst>
          </p:cNvPr>
          <p:cNvSpPr txBox="1"/>
          <p:nvPr/>
        </p:nvSpPr>
        <p:spPr>
          <a:xfrm>
            <a:off x="355222" y="2866341"/>
            <a:ext cx="11118557" cy="4093428"/>
          </a:xfrm>
          <a:prstGeom prst="rect">
            <a:avLst/>
          </a:prstGeom>
          <a:noFill/>
        </p:spPr>
        <p:txBody>
          <a:bodyPr wrap="none" rtlCol="0">
            <a:spAutoFit/>
          </a:bodyPr>
          <a:lstStyle/>
          <a:p>
            <a:r>
              <a:rPr lang="en-GB" sz="2000" b="1" dirty="0">
                <a:solidFill>
                  <a:srgbClr val="FF0000"/>
                </a:solidFill>
              </a:rPr>
              <a:t>Mean-square error </a:t>
            </a:r>
            <a:r>
              <a:rPr lang="en-GB" sz="2000" b="1" dirty="0"/>
              <a:t>~  # independent configurations visited  ~   Distance travelled in configuration space</a:t>
            </a:r>
          </a:p>
          <a:p>
            <a:endParaRPr lang="en-GB" sz="2000" b="1" dirty="0"/>
          </a:p>
          <a:p>
            <a:r>
              <a:rPr lang="en-GB" sz="2000" dirty="0"/>
              <a:t>Displacing 1 particle at a time:  </a:t>
            </a:r>
          </a:p>
          <a:p>
            <a:endParaRPr lang="en-GB" sz="2000" dirty="0"/>
          </a:p>
          <a:p>
            <a:endParaRPr lang="en-GB" sz="2000" dirty="0"/>
          </a:p>
          <a:p>
            <a:endParaRPr lang="en-GB" sz="2000" dirty="0"/>
          </a:p>
          <a:p>
            <a:endParaRPr lang="en-GB" sz="2000" dirty="0"/>
          </a:p>
          <a:p>
            <a:r>
              <a:rPr lang="en-GB" sz="2000" dirty="0"/>
              <a:t>Displacing N particles at a time </a:t>
            </a:r>
            <a:r>
              <a:rPr lang="en-GB" sz="2000" dirty="0">
                <a:sym typeface="Wingdings" pitchFamily="2" charset="2"/>
              </a:rPr>
              <a:t> factor 1/N</a:t>
            </a:r>
          </a:p>
          <a:p>
            <a:endParaRPr lang="en-GB" sz="2000" dirty="0">
              <a:sym typeface="Wingdings" pitchFamily="2" charset="2"/>
            </a:endParaRPr>
          </a:p>
          <a:p>
            <a:pPr marL="342900" indent="-342900">
              <a:buFont typeface="Wingdings" pitchFamily="2" charset="2"/>
              <a:buChar char="à"/>
            </a:pPr>
            <a:r>
              <a:rPr lang="en-GB" sz="2000" b="1" dirty="0">
                <a:solidFill>
                  <a:srgbClr val="FF0000"/>
                </a:solidFill>
                <a:sym typeface="Wingdings" pitchFamily="2" charset="2"/>
              </a:rPr>
              <a:t>Better to displace a single particle</a:t>
            </a:r>
            <a:r>
              <a:rPr lang="en-GB" sz="2000" b="1" dirty="0">
                <a:solidFill>
                  <a:srgbClr val="FF0000"/>
                </a:solidFill>
              </a:rPr>
              <a:t> </a:t>
            </a:r>
          </a:p>
          <a:p>
            <a:endParaRPr lang="en-GB" sz="2000" b="1" dirty="0">
              <a:solidFill>
                <a:srgbClr val="FF0000"/>
              </a:solidFill>
            </a:endParaRPr>
          </a:p>
          <a:p>
            <a:r>
              <a:rPr lang="en-GB" sz="2000" b="1" dirty="0"/>
              <a:t>This is not true for correlated displacements!!</a:t>
            </a:r>
          </a:p>
          <a:p>
            <a:endParaRPr lang="en-GB" sz="2000" dirty="0"/>
          </a:p>
        </p:txBody>
      </p:sp>
      <p:pic>
        <p:nvPicPr>
          <p:cNvPr id="39" name="Picture 38">
            <a:extLst>
              <a:ext uri="{FF2B5EF4-FFF2-40B4-BE49-F238E27FC236}">
                <a16:creationId xmlns:a16="http://schemas.microsoft.com/office/drawing/2014/main" id="{1B319AE3-F7F6-710A-28B8-9E4A37B5F878}"/>
              </a:ext>
            </a:extLst>
          </p:cNvPr>
          <p:cNvPicPr>
            <a:picLocks noChangeAspect="1"/>
          </p:cNvPicPr>
          <p:nvPr/>
        </p:nvPicPr>
        <p:blipFill>
          <a:blip r:embed="rId38"/>
          <a:stretch>
            <a:fillRect/>
          </a:stretch>
        </p:blipFill>
        <p:spPr>
          <a:xfrm>
            <a:off x="3953190" y="3238953"/>
            <a:ext cx="6413500" cy="1397000"/>
          </a:xfrm>
          <a:prstGeom prst="rect">
            <a:avLst/>
          </a:prstGeom>
        </p:spPr>
      </p:pic>
      <p:pic>
        <p:nvPicPr>
          <p:cNvPr id="40" name="Picture 39">
            <a:extLst>
              <a:ext uri="{FF2B5EF4-FFF2-40B4-BE49-F238E27FC236}">
                <a16:creationId xmlns:a16="http://schemas.microsoft.com/office/drawing/2014/main" id="{EC8668AE-C8FD-B19D-2B12-BB379E4EB88C}"/>
              </a:ext>
            </a:extLst>
          </p:cNvPr>
          <p:cNvPicPr>
            <a:picLocks noChangeAspect="1"/>
          </p:cNvPicPr>
          <p:nvPr/>
        </p:nvPicPr>
        <p:blipFill>
          <a:blip r:embed="rId39"/>
          <a:stretch>
            <a:fillRect/>
          </a:stretch>
        </p:blipFill>
        <p:spPr>
          <a:xfrm>
            <a:off x="1081290" y="4054477"/>
            <a:ext cx="2006600" cy="622300"/>
          </a:xfrm>
          <a:prstGeom prst="rect">
            <a:avLst/>
          </a:prstGeom>
        </p:spPr>
      </p:pic>
    </p:spTree>
    <p:extLst>
      <p:ext uri="{BB962C8B-B14F-4D97-AF65-F5344CB8AC3E}">
        <p14:creationId xmlns:p14="http://schemas.microsoft.com/office/powerpoint/2010/main" val="365988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8BD1-EDDB-3443-8BE6-EEAE0717106B}"/>
              </a:ext>
            </a:extLst>
          </p:cNvPr>
          <p:cNvSpPr>
            <a:spLocks noGrp="1"/>
          </p:cNvSpPr>
          <p:nvPr>
            <p:ph type="title"/>
          </p:nvPr>
        </p:nvSpPr>
        <p:spPr/>
        <p:txBody>
          <a:bodyPr/>
          <a:lstStyle/>
          <a:p>
            <a:r>
              <a:rPr lang="en-GB" dirty="0"/>
              <a:t>Trial Moves</a:t>
            </a:r>
          </a:p>
        </p:txBody>
      </p:sp>
      <p:sp>
        <p:nvSpPr>
          <p:cNvPr id="4" name="Slide Number Placeholder 3">
            <a:extLst>
              <a:ext uri="{FF2B5EF4-FFF2-40B4-BE49-F238E27FC236}">
                <a16:creationId xmlns:a16="http://schemas.microsoft.com/office/drawing/2014/main" id="{465D8560-3736-9F43-BE6F-80661B67529F}"/>
              </a:ext>
            </a:extLst>
          </p:cNvPr>
          <p:cNvSpPr>
            <a:spLocks noGrp="1"/>
          </p:cNvSpPr>
          <p:nvPr>
            <p:ph type="sldNum" sz="quarter" idx="12"/>
          </p:nvPr>
        </p:nvSpPr>
        <p:spPr/>
        <p:txBody>
          <a:bodyPr/>
          <a:lstStyle/>
          <a:p>
            <a:fld id="{9C500B1B-5A23-E34C-AFD7-F809790A889D}" type="slidenum">
              <a:rPr lang="en-SI" smtClean="0"/>
              <a:t>61</a:t>
            </a:fld>
            <a:endParaRPr lang="en-SI"/>
          </a:p>
        </p:txBody>
      </p:sp>
      <p:pic>
        <p:nvPicPr>
          <p:cNvPr id="6" name="Picture 5">
            <a:extLst>
              <a:ext uri="{FF2B5EF4-FFF2-40B4-BE49-F238E27FC236}">
                <a16:creationId xmlns:a16="http://schemas.microsoft.com/office/drawing/2014/main" id="{58B2FB9A-B158-F144-94BF-C4584B08D81C}"/>
              </a:ext>
            </a:extLst>
          </p:cNvPr>
          <p:cNvPicPr>
            <a:picLocks noChangeAspect="1"/>
          </p:cNvPicPr>
          <p:nvPr/>
        </p:nvPicPr>
        <p:blipFill>
          <a:blip r:embed="rId2"/>
          <a:stretch>
            <a:fillRect/>
          </a:stretch>
        </p:blipFill>
        <p:spPr>
          <a:xfrm>
            <a:off x="7939944" y="85034"/>
            <a:ext cx="3911270" cy="163562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CED7D1-A2C6-654D-B857-60CAE635B956}"/>
                  </a:ext>
                </a:extLst>
              </p:cNvPr>
              <p:cNvSpPr txBox="1"/>
              <p:nvPr/>
            </p:nvSpPr>
            <p:spPr>
              <a:xfrm>
                <a:off x="500508" y="1490633"/>
                <a:ext cx="4899355" cy="1938992"/>
              </a:xfrm>
              <a:prstGeom prst="rect">
                <a:avLst/>
              </a:prstGeom>
              <a:noFill/>
            </p:spPr>
            <p:txBody>
              <a:bodyPr wrap="none" rtlCol="0">
                <a:spAutoFit/>
              </a:bodyPr>
              <a:lstStyle/>
              <a:p>
                <a:r>
                  <a:rPr lang="en-GB" sz="2000" b="1" dirty="0"/>
                  <a:t>Efficient sampling: </a:t>
                </a:r>
                <a:r>
                  <a:rPr lang="en-GB" sz="2000" dirty="0"/>
                  <a:t>good ”value” for “money”</a:t>
                </a:r>
                <a:endParaRPr lang="en-GB" sz="2000" b="1" dirty="0"/>
              </a:p>
              <a:p>
                <a:endParaRPr lang="en-GB" sz="2000" b="1" dirty="0"/>
              </a:p>
              <a:p>
                <a:endParaRPr lang="en-GB" sz="2000" b="1" dirty="0"/>
              </a:p>
              <a:p>
                <a:endParaRPr lang="en-GB" sz="2000" b="1" dirty="0"/>
              </a:p>
              <a:p>
                <a:endParaRPr lang="en-GB" sz="2000" b="1" dirty="0"/>
              </a:p>
              <a:p>
                <a:r>
                  <a:rPr lang="en-GB" sz="2000" b="1" dirty="0"/>
                  <a:t>Optimal</a:t>
                </a:r>
                <a:r>
                  <a:rPr lang="en-GB" sz="2000" dirty="0"/>
                  <a:t> values of </a:t>
                </a:r>
                <a14:m>
                  <m:oMath xmlns:m="http://schemas.openxmlformats.org/officeDocument/2006/math">
                    <m:r>
                      <a:rPr lang="en-GB" sz="2000" i="1" smtClean="0">
                        <a:latin typeface="Cambria Math" panose="02040503050406030204" pitchFamily="18" charset="0"/>
                        <a:ea typeface="Cambria Math" panose="02040503050406030204" pitchFamily="18" charset="0"/>
                      </a:rPr>
                      <m:t>∆</m:t>
                    </m:r>
                  </m:oMath>
                </a14:m>
                <a:r>
                  <a:rPr lang="en-GB" sz="2000" dirty="0"/>
                  <a:t> …?</a:t>
                </a:r>
              </a:p>
            </p:txBody>
          </p:sp>
        </mc:Choice>
        <mc:Fallback xmlns="">
          <p:sp>
            <p:nvSpPr>
              <p:cNvPr id="12" name="TextBox 11">
                <a:extLst>
                  <a:ext uri="{FF2B5EF4-FFF2-40B4-BE49-F238E27FC236}">
                    <a16:creationId xmlns:a16="http://schemas.microsoft.com/office/drawing/2014/main" id="{F4CED7D1-A2C6-654D-B857-60CAE635B956}"/>
                  </a:ext>
                </a:extLst>
              </p:cNvPr>
              <p:cNvSpPr txBox="1">
                <a:spLocks noRot="1" noChangeAspect="1" noMove="1" noResize="1" noEditPoints="1" noAdjustHandles="1" noChangeArrowheads="1" noChangeShapeType="1" noTextEdit="1"/>
              </p:cNvSpPr>
              <p:nvPr/>
            </p:nvSpPr>
            <p:spPr>
              <a:xfrm>
                <a:off x="500508" y="1490633"/>
                <a:ext cx="4899355" cy="1938992"/>
              </a:xfrm>
              <a:prstGeom prst="rect">
                <a:avLst/>
              </a:prstGeom>
              <a:blipFill>
                <a:blip r:embed="rId3"/>
                <a:stretch>
                  <a:fillRect l="-1292" t="-1948" r="-258" b="-4545"/>
                </a:stretch>
              </a:blipFill>
            </p:spPr>
            <p:txBody>
              <a:bodyPr/>
              <a:lstStyle/>
              <a:p>
                <a:r>
                  <a:rPr lang="en-US">
                    <a:noFill/>
                  </a:rPr>
                  <a:t> </a:t>
                </a:r>
              </a:p>
            </p:txBody>
          </p:sp>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7" name="Ink 26">
                <a:extLst>
                  <a:ext uri="{FF2B5EF4-FFF2-40B4-BE49-F238E27FC236}">
                    <a16:creationId xmlns:a16="http://schemas.microsoft.com/office/drawing/2014/main" id="{503B0809-4829-5945-8129-74745EC7EEA9}"/>
                  </a:ext>
                </a:extLst>
              </p14:cNvPr>
              <p14:cNvContentPartPr/>
              <p14:nvPr/>
            </p14:nvContentPartPr>
            <p14:xfrm>
              <a:off x="8951904" y="2304216"/>
              <a:ext cx="360" cy="360"/>
            </p14:xfrm>
          </p:contentPart>
        </mc:Choice>
        <mc:Fallback xmlns="">
          <p:pic>
            <p:nvPicPr>
              <p:cNvPr id="27" name="Ink 26">
                <a:extLst>
                  <a:ext uri="{FF2B5EF4-FFF2-40B4-BE49-F238E27FC236}">
                    <a16:creationId xmlns:a16="http://schemas.microsoft.com/office/drawing/2014/main" id="{503B0809-4829-5945-8129-74745EC7EEA9}"/>
                  </a:ext>
                </a:extLst>
              </p:cNvPr>
              <p:cNvPicPr/>
              <p:nvPr/>
            </p:nvPicPr>
            <p:blipFill>
              <a:blip r:embed="rId37"/>
              <a:stretch>
                <a:fillRect/>
              </a:stretch>
            </p:blipFill>
            <p:spPr>
              <a:xfrm>
                <a:off x="8934264" y="2196576"/>
                <a:ext cx="36000" cy="216000"/>
              </a:xfrm>
              <a:prstGeom prst="rect">
                <a:avLst/>
              </a:prstGeom>
            </p:spPr>
          </p:pic>
        </mc:Fallback>
      </mc:AlternateContent>
      <p:pic>
        <p:nvPicPr>
          <p:cNvPr id="30" name="Picture 29">
            <a:extLst>
              <a:ext uri="{FF2B5EF4-FFF2-40B4-BE49-F238E27FC236}">
                <a16:creationId xmlns:a16="http://schemas.microsoft.com/office/drawing/2014/main" id="{9EA5CF33-1B84-C2BB-AA71-7A50771749B1}"/>
              </a:ext>
            </a:extLst>
          </p:cNvPr>
          <p:cNvPicPr>
            <a:picLocks noChangeAspect="1"/>
          </p:cNvPicPr>
          <p:nvPr/>
        </p:nvPicPr>
        <p:blipFill>
          <a:blip r:embed="rId38"/>
          <a:stretch>
            <a:fillRect/>
          </a:stretch>
        </p:blipFill>
        <p:spPr>
          <a:xfrm>
            <a:off x="2535825" y="3462682"/>
            <a:ext cx="7429500" cy="3111500"/>
          </a:xfrm>
          <a:prstGeom prst="rect">
            <a:avLst/>
          </a:prstGeom>
        </p:spPr>
      </p:pic>
      <p:grpSp>
        <p:nvGrpSpPr>
          <p:cNvPr id="37" name="Group 36">
            <a:extLst>
              <a:ext uri="{FF2B5EF4-FFF2-40B4-BE49-F238E27FC236}">
                <a16:creationId xmlns:a16="http://schemas.microsoft.com/office/drawing/2014/main" id="{E17AF1B4-1D55-F31A-D6AE-92D6A668B12D}"/>
              </a:ext>
            </a:extLst>
          </p:cNvPr>
          <p:cNvGrpSpPr/>
          <p:nvPr/>
        </p:nvGrpSpPr>
        <p:grpSpPr>
          <a:xfrm>
            <a:off x="5081891" y="1753713"/>
            <a:ext cx="6429439" cy="369332"/>
            <a:chOff x="5081891" y="1753713"/>
            <a:chExt cx="6429439" cy="369332"/>
          </a:xfrm>
        </p:grpSpPr>
        <p:sp>
          <p:nvSpPr>
            <p:cNvPr id="31" name="TextBox 30">
              <a:extLst>
                <a:ext uri="{FF2B5EF4-FFF2-40B4-BE49-F238E27FC236}">
                  <a16:creationId xmlns:a16="http://schemas.microsoft.com/office/drawing/2014/main" id="{4D07B789-D81C-E873-C472-67CDECD302D9}"/>
                </a:ext>
              </a:extLst>
            </p:cNvPr>
            <p:cNvSpPr txBox="1"/>
            <p:nvPr/>
          </p:nvSpPr>
          <p:spPr>
            <a:xfrm>
              <a:off x="6856017" y="1753713"/>
              <a:ext cx="4655313" cy="369332"/>
            </a:xfrm>
            <a:prstGeom prst="rect">
              <a:avLst/>
            </a:prstGeom>
            <a:noFill/>
          </p:spPr>
          <p:txBody>
            <a:bodyPr wrap="none" rtlCol="0">
              <a:spAutoFit/>
            </a:bodyPr>
            <a:lstStyle/>
            <a:p>
              <a:r>
                <a:rPr lang="en-US" dirty="0"/>
                <a:t>Computation time (+ human time?)  ~ CPU time</a:t>
              </a:r>
            </a:p>
          </p:txBody>
        </p:sp>
        <p:cxnSp>
          <p:nvCxnSpPr>
            <p:cNvPr id="18" name="Straight Arrow Connector 17">
              <a:extLst>
                <a:ext uri="{FF2B5EF4-FFF2-40B4-BE49-F238E27FC236}">
                  <a16:creationId xmlns:a16="http://schemas.microsoft.com/office/drawing/2014/main" id="{3A329A8D-90B0-A3AC-BFF7-A5B7089C3AE4}"/>
                </a:ext>
              </a:extLst>
            </p:cNvPr>
            <p:cNvCxnSpPr>
              <a:cxnSpLocks/>
            </p:cNvCxnSpPr>
            <p:nvPr/>
          </p:nvCxnSpPr>
          <p:spPr>
            <a:xfrm flipH="1" flipV="1">
              <a:off x="5081891" y="1857180"/>
              <a:ext cx="1710248" cy="1135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B18EC4F-96CD-5F35-ECFD-0B5B73807055}"/>
              </a:ext>
            </a:extLst>
          </p:cNvPr>
          <p:cNvGrpSpPr/>
          <p:nvPr/>
        </p:nvGrpSpPr>
        <p:grpSpPr>
          <a:xfrm>
            <a:off x="940406" y="1847986"/>
            <a:ext cx="2410532" cy="869110"/>
            <a:chOff x="940406" y="1847986"/>
            <a:chExt cx="2410532" cy="869110"/>
          </a:xfrm>
        </p:grpSpPr>
        <p:sp>
          <p:nvSpPr>
            <p:cNvPr id="7" name="TextBox 6">
              <a:extLst>
                <a:ext uri="{FF2B5EF4-FFF2-40B4-BE49-F238E27FC236}">
                  <a16:creationId xmlns:a16="http://schemas.microsoft.com/office/drawing/2014/main" id="{A8E8670F-7137-549B-4582-423645732142}"/>
                </a:ext>
              </a:extLst>
            </p:cNvPr>
            <p:cNvSpPr txBox="1"/>
            <p:nvPr/>
          </p:nvSpPr>
          <p:spPr>
            <a:xfrm>
              <a:off x="940406" y="2347764"/>
              <a:ext cx="2410532" cy="369332"/>
            </a:xfrm>
            <a:prstGeom prst="rect">
              <a:avLst/>
            </a:prstGeom>
            <a:noFill/>
          </p:spPr>
          <p:txBody>
            <a:bodyPr wrap="none" rtlCol="0">
              <a:spAutoFit/>
            </a:bodyPr>
            <a:lstStyle/>
            <a:p>
              <a:r>
                <a:rPr lang="en-US" dirty="0"/>
                <a:t>High statistical accuracy</a:t>
              </a:r>
            </a:p>
          </p:txBody>
        </p:sp>
        <p:cxnSp>
          <p:nvCxnSpPr>
            <p:cNvPr id="32" name="Straight Arrow Connector 31">
              <a:extLst>
                <a:ext uri="{FF2B5EF4-FFF2-40B4-BE49-F238E27FC236}">
                  <a16:creationId xmlns:a16="http://schemas.microsoft.com/office/drawing/2014/main" id="{B9157838-17FF-A219-CEBC-1D894B502E96}"/>
                </a:ext>
              </a:extLst>
            </p:cNvPr>
            <p:cNvCxnSpPr>
              <a:cxnSpLocks/>
            </p:cNvCxnSpPr>
            <p:nvPr/>
          </p:nvCxnSpPr>
          <p:spPr>
            <a:xfrm flipV="1">
              <a:off x="2824843" y="1847986"/>
              <a:ext cx="526095" cy="5696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153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8BD1-EDDB-3443-8BE6-EEAE0717106B}"/>
              </a:ext>
            </a:extLst>
          </p:cNvPr>
          <p:cNvSpPr>
            <a:spLocks noGrp="1"/>
          </p:cNvSpPr>
          <p:nvPr>
            <p:ph type="title"/>
          </p:nvPr>
        </p:nvSpPr>
        <p:spPr>
          <a:xfrm>
            <a:off x="561321" y="104044"/>
            <a:ext cx="10515600" cy="1325563"/>
          </a:xfrm>
        </p:spPr>
        <p:txBody>
          <a:bodyPr/>
          <a:lstStyle/>
          <a:p>
            <a:r>
              <a:rPr lang="en-GB" dirty="0"/>
              <a:t>Trial Moves</a:t>
            </a:r>
          </a:p>
        </p:txBody>
      </p:sp>
      <p:sp>
        <p:nvSpPr>
          <p:cNvPr id="4" name="Slide Number Placeholder 3">
            <a:extLst>
              <a:ext uri="{FF2B5EF4-FFF2-40B4-BE49-F238E27FC236}">
                <a16:creationId xmlns:a16="http://schemas.microsoft.com/office/drawing/2014/main" id="{465D8560-3736-9F43-BE6F-80661B67529F}"/>
              </a:ext>
            </a:extLst>
          </p:cNvPr>
          <p:cNvSpPr>
            <a:spLocks noGrp="1"/>
          </p:cNvSpPr>
          <p:nvPr>
            <p:ph type="sldNum" sz="quarter" idx="12"/>
          </p:nvPr>
        </p:nvSpPr>
        <p:spPr/>
        <p:txBody>
          <a:bodyPr/>
          <a:lstStyle/>
          <a:p>
            <a:fld id="{9C500B1B-5A23-E34C-AFD7-F809790A889D}" type="slidenum">
              <a:rPr lang="en-SI" smtClean="0"/>
              <a:t>62</a:t>
            </a:fld>
            <a:endParaRPr lang="en-SI"/>
          </a:p>
        </p:txBody>
      </p:sp>
      <p:sp>
        <p:nvSpPr>
          <p:cNvPr id="5" name="Rectangle 4">
            <a:extLst>
              <a:ext uri="{FF2B5EF4-FFF2-40B4-BE49-F238E27FC236}">
                <a16:creationId xmlns:a16="http://schemas.microsoft.com/office/drawing/2014/main" id="{321BBD18-874A-5D42-9B8D-969157C9EEA0}"/>
              </a:ext>
            </a:extLst>
          </p:cNvPr>
          <p:cNvSpPr/>
          <p:nvPr/>
        </p:nvSpPr>
        <p:spPr>
          <a:xfrm>
            <a:off x="561321" y="1287244"/>
            <a:ext cx="4261485" cy="5632311"/>
          </a:xfrm>
          <a:prstGeom prst="rect">
            <a:avLst/>
          </a:prstGeom>
        </p:spPr>
        <p:txBody>
          <a:bodyPr wrap="square">
            <a:spAutoFit/>
          </a:bodyPr>
          <a:lstStyle/>
          <a:p>
            <a:r>
              <a:rPr lang="en-GB" sz="2400" b="1" dirty="0">
                <a:solidFill>
                  <a:srgbClr val="FF0000"/>
                </a:solidFill>
              </a:rPr>
              <a:t>Translational Moves</a:t>
            </a:r>
          </a:p>
          <a:p>
            <a:endParaRPr lang="en-GB" sz="1600" b="1" dirty="0">
              <a:solidFill>
                <a:srgbClr val="FF0000"/>
              </a:solidFill>
            </a:endParaRPr>
          </a:p>
          <a:p>
            <a:endParaRPr lang="en-GB" sz="1600" b="1" dirty="0">
              <a:solidFill>
                <a:srgbClr val="FF0000"/>
              </a:solidFill>
            </a:endParaRPr>
          </a:p>
          <a:p>
            <a:r>
              <a:rPr lang="en-GB" sz="2400" b="1" dirty="0">
                <a:solidFill>
                  <a:srgbClr val="FF0000"/>
                </a:solidFill>
              </a:rPr>
              <a:t>Orientational Moves</a:t>
            </a:r>
          </a:p>
          <a:p>
            <a:endParaRPr lang="en-GB" sz="800" b="1" dirty="0">
              <a:solidFill>
                <a:srgbClr val="FF0000"/>
              </a:solidFill>
            </a:endParaRPr>
          </a:p>
          <a:p>
            <a:pPr marL="285750" indent="-285750">
              <a:buFont typeface="Arial" panose="020B0604020202020204" pitchFamily="34" charset="0"/>
              <a:buChar char="•"/>
            </a:pPr>
            <a:r>
              <a:rPr lang="en-GB" sz="1600" b="1" dirty="0"/>
              <a:t>Rigid Molecules</a:t>
            </a:r>
          </a:p>
          <a:p>
            <a:pPr marL="285750" indent="-285750">
              <a:buFont typeface="Arial" panose="020B0604020202020204" pitchFamily="34" charset="0"/>
              <a:buChar char="•"/>
            </a:pPr>
            <a:endParaRPr lang="en-GB" sz="1600" b="1" dirty="0"/>
          </a:p>
          <a:p>
            <a:pPr marL="285750" indent="-285750">
              <a:buFont typeface="Arial" panose="020B0604020202020204" pitchFamily="34" charset="0"/>
              <a:buChar char="•"/>
            </a:pPr>
            <a:endParaRPr lang="en-GB" sz="1600" b="1" dirty="0"/>
          </a:p>
          <a:p>
            <a:pPr marL="285750" indent="-285750">
              <a:buFont typeface="Arial" panose="020B0604020202020204" pitchFamily="34" charset="0"/>
              <a:buChar char="•"/>
            </a:pPr>
            <a:endParaRPr lang="en-GB" sz="1600" b="1" dirty="0"/>
          </a:p>
          <a:p>
            <a:pPr marL="285750" indent="-285750">
              <a:buFont typeface="Arial" panose="020B0604020202020204" pitchFamily="34" charset="0"/>
              <a:buChar char="•"/>
            </a:pPr>
            <a:endParaRPr lang="en-GB" sz="1600" b="1" dirty="0"/>
          </a:p>
          <a:p>
            <a:pPr marL="285750" indent="-285750">
              <a:buFont typeface="Arial" panose="020B0604020202020204" pitchFamily="34" charset="0"/>
              <a:buChar char="•"/>
            </a:pPr>
            <a:endParaRPr lang="en-GB" sz="1600" b="1" dirty="0"/>
          </a:p>
          <a:p>
            <a:pPr marL="285750" indent="-285750">
              <a:buFont typeface="Arial" panose="020B0604020202020204" pitchFamily="34" charset="0"/>
              <a:buChar char="•"/>
            </a:pPr>
            <a:endParaRPr lang="en-GB" sz="1600" b="1" dirty="0"/>
          </a:p>
          <a:p>
            <a:pPr marL="285750" indent="-285750">
              <a:buFont typeface="Arial" panose="020B0604020202020204" pitchFamily="34" charset="0"/>
              <a:buChar char="•"/>
            </a:pPr>
            <a:endParaRPr lang="en-GB" sz="1600" b="1" dirty="0"/>
          </a:p>
          <a:p>
            <a:pPr marL="285750" indent="-285750">
              <a:buFont typeface="Arial" panose="020B0604020202020204" pitchFamily="34" charset="0"/>
              <a:buChar char="•"/>
            </a:pPr>
            <a:endParaRPr lang="en-GB" sz="1600" b="1" dirty="0"/>
          </a:p>
          <a:p>
            <a:pPr marL="285750" indent="-285750">
              <a:buFont typeface="Arial" panose="020B0604020202020204" pitchFamily="34" charset="0"/>
              <a:buChar char="•"/>
            </a:pPr>
            <a:endParaRPr lang="en-GB" sz="1600" b="1" dirty="0"/>
          </a:p>
          <a:p>
            <a:pPr marL="285750" indent="-285750">
              <a:buFont typeface="Arial" panose="020B0604020202020204" pitchFamily="34" charset="0"/>
              <a:buChar char="•"/>
            </a:pPr>
            <a:endParaRPr lang="en-GB" sz="1600" b="1" dirty="0"/>
          </a:p>
          <a:p>
            <a:pPr marL="285750" indent="-285750">
              <a:buFont typeface="Arial" panose="020B0604020202020204" pitchFamily="34" charset="0"/>
              <a:buChar char="•"/>
            </a:pPr>
            <a:endParaRPr lang="en-GB" sz="1600" b="1" dirty="0"/>
          </a:p>
          <a:p>
            <a:pPr marL="285750" indent="-285750">
              <a:buFont typeface="Arial" panose="020B0604020202020204" pitchFamily="34" charset="0"/>
              <a:buChar char="•"/>
            </a:pPr>
            <a:endParaRPr lang="en-GB" sz="1600" b="1" dirty="0"/>
          </a:p>
          <a:p>
            <a:endParaRPr lang="en-GB" sz="800" b="1" dirty="0"/>
          </a:p>
          <a:p>
            <a:pPr marL="285750" indent="-285750">
              <a:buFont typeface="Arial" panose="020B0604020202020204" pitchFamily="34" charset="0"/>
              <a:buChar char="•"/>
            </a:pPr>
            <a:r>
              <a:rPr lang="en-GB" sz="1600" b="1" dirty="0"/>
              <a:t>Non-Rigid Molecules (better with MD)</a:t>
            </a:r>
          </a:p>
          <a:p>
            <a:pPr marL="285750" indent="-285750">
              <a:buFont typeface="Arial" panose="020B0604020202020204" pitchFamily="34" charset="0"/>
              <a:buChar char="•"/>
            </a:pPr>
            <a:endParaRPr lang="en-GB" sz="1600" b="1" dirty="0"/>
          </a:p>
          <a:p>
            <a:endParaRPr lang="en-GB" sz="1600" dirty="0"/>
          </a:p>
        </p:txBody>
      </p:sp>
      <p:pic>
        <p:nvPicPr>
          <p:cNvPr id="6" name="Picture 5">
            <a:extLst>
              <a:ext uri="{FF2B5EF4-FFF2-40B4-BE49-F238E27FC236}">
                <a16:creationId xmlns:a16="http://schemas.microsoft.com/office/drawing/2014/main" id="{58B2FB9A-B158-F144-94BF-C4584B08D81C}"/>
              </a:ext>
            </a:extLst>
          </p:cNvPr>
          <p:cNvPicPr>
            <a:picLocks noChangeAspect="1"/>
          </p:cNvPicPr>
          <p:nvPr/>
        </p:nvPicPr>
        <p:blipFill>
          <a:blip r:embed="rId2"/>
          <a:stretch>
            <a:fillRect/>
          </a:stretch>
        </p:blipFill>
        <p:spPr>
          <a:xfrm>
            <a:off x="4422121" y="1007961"/>
            <a:ext cx="2794000" cy="1168400"/>
          </a:xfrm>
          <a:prstGeom prst="rect">
            <a:avLst/>
          </a:prstGeom>
        </p:spPr>
      </p:pic>
      <p:pic>
        <p:nvPicPr>
          <p:cNvPr id="7" name="Picture 6">
            <a:extLst>
              <a:ext uri="{FF2B5EF4-FFF2-40B4-BE49-F238E27FC236}">
                <a16:creationId xmlns:a16="http://schemas.microsoft.com/office/drawing/2014/main" id="{410BBC04-CF4C-4747-8292-FE6FF82537A2}"/>
              </a:ext>
            </a:extLst>
          </p:cNvPr>
          <p:cNvPicPr>
            <a:picLocks noChangeAspect="1"/>
          </p:cNvPicPr>
          <p:nvPr/>
        </p:nvPicPr>
        <p:blipFill>
          <a:blip r:embed="rId3"/>
          <a:stretch>
            <a:fillRect/>
          </a:stretch>
        </p:blipFill>
        <p:spPr>
          <a:xfrm>
            <a:off x="561321" y="3507878"/>
            <a:ext cx="2946400" cy="2362200"/>
          </a:xfrm>
          <a:prstGeom prst="rect">
            <a:avLst/>
          </a:prstGeom>
        </p:spPr>
      </p:pic>
      <p:pic>
        <p:nvPicPr>
          <p:cNvPr id="8" name="Picture 7">
            <a:extLst>
              <a:ext uri="{FF2B5EF4-FFF2-40B4-BE49-F238E27FC236}">
                <a16:creationId xmlns:a16="http://schemas.microsoft.com/office/drawing/2014/main" id="{F411CBB3-FF1F-B244-BB7F-37BD16F82C8C}"/>
              </a:ext>
            </a:extLst>
          </p:cNvPr>
          <p:cNvPicPr>
            <a:picLocks noChangeAspect="1"/>
          </p:cNvPicPr>
          <p:nvPr/>
        </p:nvPicPr>
        <p:blipFill>
          <a:blip r:embed="rId4"/>
          <a:stretch>
            <a:fillRect/>
          </a:stretch>
        </p:blipFill>
        <p:spPr>
          <a:xfrm>
            <a:off x="768750" y="3071122"/>
            <a:ext cx="4165600" cy="419100"/>
          </a:xfrm>
          <a:prstGeom prst="rect">
            <a:avLst/>
          </a:prstGeom>
        </p:spPr>
      </p:pic>
      <p:sp>
        <p:nvSpPr>
          <p:cNvPr id="9" name="TextBox 8">
            <a:extLst>
              <a:ext uri="{FF2B5EF4-FFF2-40B4-BE49-F238E27FC236}">
                <a16:creationId xmlns:a16="http://schemas.microsoft.com/office/drawing/2014/main" id="{1B441635-4879-794E-9ADF-D17241AFF1FE}"/>
              </a:ext>
            </a:extLst>
          </p:cNvPr>
          <p:cNvSpPr txBox="1"/>
          <p:nvPr/>
        </p:nvSpPr>
        <p:spPr>
          <a:xfrm>
            <a:off x="4127919" y="2637970"/>
            <a:ext cx="7502760" cy="369332"/>
          </a:xfrm>
          <a:prstGeom prst="rect">
            <a:avLst/>
          </a:prstGeom>
          <a:noFill/>
        </p:spPr>
        <p:txBody>
          <a:bodyPr wrap="none" rtlCol="0">
            <a:spAutoFit/>
          </a:bodyPr>
          <a:lstStyle/>
          <a:p>
            <a:r>
              <a:rPr lang="en-GB" dirty="0"/>
              <a:t>Euler angles </a:t>
            </a:r>
            <a:r>
              <a:rPr lang="en-GB" dirty="0">
                <a:sym typeface="Wingdings" pitchFamily="2" charset="2"/>
              </a:rPr>
              <a:t> </a:t>
            </a:r>
            <a:r>
              <a:rPr lang="en-GB" dirty="0">
                <a:solidFill>
                  <a:srgbClr val="FF0000"/>
                </a:solidFill>
                <a:sym typeface="Wingdings" pitchFamily="2" charset="2"/>
              </a:rPr>
              <a:t>Quaternions</a:t>
            </a:r>
            <a:r>
              <a:rPr lang="en-GB" dirty="0">
                <a:sym typeface="Wingdings" pitchFamily="2" charset="2"/>
              </a:rPr>
              <a:t>: cheaper to evaluate (no trigonometric functions)</a:t>
            </a:r>
            <a:endParaRPr lang="en-GB" dirty="0"/>
          </a:p>
        </p:txBody>
      </p:sp>
      <p:pic>
        <p:nvPicPr>
          <p:cNvPr id="10" name="Picture 9">
            <a:extLst>
              <a:ext uri="{FF2B5EF4-FFF2-40B4-BE49-F238E27FC236}">
                <a16:creationId xmlns:a16="http://schemas.microsoft.com/office/drawing/2014/main" id="{40F13593-D1A3-1245-B479-9C15E424E426}"/>
              </a:ext>
            </a:extLst>
          </p:cNvPr>
          <p:cNvPicPr>
            <a:picLocks noChangeAspect="1"/>
          </p:cNvPicPr>
          <p:nvPr/>
        </p:nvPicPr>
        <p:blipFill>
          <a:blip r:embed="rId5"/>
          <a:stretch>
            <a:fillRect/>
          </a:stretch>
        </p:blipFill>
        <p:spPr>
          <a:xfrm>
            <a:off x="3507721" y="3769505"/>
            <a:ext cx="8662897" cy="1420403"/>
          </a:xfrm>
          <a:prstGeom prst="rect">
            <a:avLst/>
          </a:prstGeom>
        </p:spPr>
      </p:pic>
    </p:spTree>
    <p:extLst>
      <p:ext uri="{BB962C8B-B14F-4D97-AF65-F5344CB8AC3E}">
        <p14:creationId xmlns:p14="http://schemas.microsoft.com/office/powerpoint/2010/main" val="3453373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30583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 	    </a:t>
            </a:r>
            <a:r>
              <a:rPr lang="en-GB" sz="2800" b="1" dirty="0">
                <a:solidFill>
                  <a:srgbClr val="FF0000"/>
                </a:solidFill>
              </a:rPr>
              <a:t>MOLECULAR DYNAMICS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BB179EE-5112-0E43-AB8B-F8133EF89E97}"/>
                  </a:ext>
                </a:extLst>
              </p:cNvPr>
              <p:cNvSpPr txBox="1"/>
              <p:nvPr/>
            </p:nvSpPr>
            <p:spPr>
              <a:xfrm>
                <a:off x="839306" y="488398"/>
                <a:ext cx="10951538" cy="5841920"/>
              </a:xfrm>
              <a:prstGeom prst="rect">
                <a:avLst/>
              </a:prstGeom>
              <a:noFill/>
            </p:spPr>
            <p:txBody>
              <a:bodyPr wrap="square" rtlCol="0">
                <a:spAutoFit/>
              </a:bodyPr>
              <a:lstStyle/>
              <a:p>
                <a:endParaRPr lang="en-GB" b="1" dirty="0">
                  <a:solidFill>
                    <a:srgbClr val="FF0000"/>
                  </a:solidFill>
                </a:endParaRPr>
              </a:p>
              <a:p>
                <a:pPr marL="285750" indent="-285750">
                  <a:buFont typeface="Arial" panose="020B0604020202020204" pitchFamily="34" charset="0"/>
                  <a:buChar char="•"/>
                </a:pPr>
                <a:r>
                  <a:rPr lang="en-GB" dirty="0"/>
                  <a:t>Follow the approach of a real experiment: </a:t>
                </a:r>
              </a:p>
              <a:p>
                <a:r>
                  <a:rPr lang="en-GB" dirty="0">
                    <a:solidFill>
                      <a:schemeClr val="accent6"/>
                    </a:solidFill>
                  </a:rPr>
                  <a:t>EXP:  prepare the sample / connect the measuring instrument / measure the property in a time interval</a:t>
                </a:r>
              </a:p>
              <a:p>
                <a:r>
                  <a:rPr lang="en-GB" b="1" dirty="0"/>
                  <a:t>MD:  initialize &amp; equilibrate / observable as a function of coordinates &amp; momenta / average over a time interval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Equipartition: each degree of freedom that enters quadratically in Hamiltonian corresponds to </a:t>
                </a:r>
                <a14:m>
                  <m:oMath xmlns:m="http://schemas.openxmlformats.org/officeDocument/2006/math">
                    <m:f>
                      <m:fPr>
                        <m:ctrlPr>
                          <a:rPr lang="el-GR" sz="2800" i="1" smtClean="0">
                            <a:latin typeface="Cambria Math" panose="02040503050406030204" pitchFamily="18" charset="0"/>
                          </a:rPr>
                        </m:ctrlPr>
                      </m:fPr>
                      <m:num>
                        <m:r>
                          <a:rPr lang="en-GB" sz="2800" b="0" i="1" smtClean="0">
                            <a:latin typeface="Cambria Math" panose="02040503050406030204" pitchFamily="18" charset="0"/>
                          </a:rPr>
                          <m:t>1</m:t>
                        </m:r>
                      </m:num>
                      <m:den>
                        <m:r>
                          <a:rPr lang="el-GR" sz="2800" i="1" smtClean="0">
                            <a:latin typeface="Cambria Math" panose="02040503050406030204" pitchFamily="18" charset="0"/>
                          </a:rPr>
                          <m:t>2</m:t>
                        </m:r>
                      </m:den>
                    </m:f>
                    <m:sSub>
                      <m:sSubPr>
                        <m:ctrlPr>
                          <a:rPr lang="el-GR" sz="2800" i="1" smtClean="0">
                            <a:latin typeface="Cambria Math" panose="02040503050406030204" pitchFamily="18" charset="0"/>
                          </a:rPr>
                        </m:ctrlPr>
                      </m:sSubPr>
                      <m:e>
                        <m:r>
                          <a:rPr lang="en-GB" sz="2800" b="0" i="1" smtClean="0">
                            <a:latin typeface="Cambria Math" panose="02040503050406030204" pitchFamily="18" charset="0"/>
                          </a:rPr>
                          <m:t>𝑘</m:t>
                        </m:r>
                      </m:e>
                      <m:sub>
                        <m:r>
                          <a:rPr lang="en-GB" sz="2800" b="0" i="1" smtClean="0">
                            <a:latin typeface="Cambria Math" panose="02040503050406030204" pitchFamily="18" charset="0"/>
                          </a:rPr>
                          <m:t>𝐵</m:t>
                        </m:r>
                      </m:sub>
                    </m:sSub>
                    <m:r>
                      <a:rPr lang="en-GB" sz="2800" b="0" i="1" smtClean="0">
                        <a:latin typeface="Cambria Math" panose="02040503050406030204" pitchFamily="18" charset="0"/>
                      </a:rPr>
                      <m:t>𝑇</m:t>
                    </m:r>
                  </m:oMath>
                </a14:m>
                <a:r>
                  <a:rPr lang="en-GB" sz="2800" dirty="0"/>
                  <a:t>:</a:t>
                </a:r>
                <a14:m>
                  <m:oMath xmlns:m="http://schemas.openxmlformats.org/officeDocument/2006/math">
                    <m:r>
                      <a:rPr lang="en-GB" sz="2800" b="0" i="0" smtClean="0">
                        <a:latin typeface="Cambria Math" panose="02040503050406030204" pitchFamily="18" charset="0"/>
                      </a:rPr>
                      <m:t>  </m:t>
                    </m:r>
                    <m:d>
                      <m:dPr>
                        <m:begChr m:val="⟨"/>
                        <m:endChr m:val="⟩"/>
                        <m:ctrlPr>
                          <a:rPr lang="el-GR" sz="2800" i="1" smtClean="0">
                            <a:latin typeface="Cambria Math" panose="02040503050406030204" pitchFamily="18" charset="0"/>
                          </a:rPr>
                        </m:ctrlPr>
                      </m:dPr>
                      <m:e>
                        <m:f>
                          <m:fPr>
                            <m:ctrlPr>
                              <a:rPr lang="el-GR" sz="2800" i="1">
                                <a:latin typeface="Cambria Math" panose="02040503050406030204" pitchFamily="18" charset="0"/>
                              </a:rPr>
                            </m:ctrlPr>
                          </m:fPr>
                          <m:num>
                            <m:r>
                              <a:rPr lang="en-GB" sz="2800" i="1">
                                <a:latin typeface="Cambria Math" panose="02040503050406030204" pitchFamily="18" charset="0"/>
                              </a:rPr>
                              <m:t>1</m:t>
                            </m:r>
                          </m:num>
                          <m:den>
                            <m:r>
                              <a:rPr lang="el-GR" sz="2800" i="1">
                                <a:latin typeface="Cambria Math" panose="02040503050406030204" pitchFamily="18" charset="0"/>
                              </a:rPr>
                              <m:t>2</m:t>
                            </m:r>
                          </m:den>
                        </m:f>
                        <m:sSub>
                          <m:sSubPr>
                            <m:ctrlPr>
                              <a:rPr lang="el-GR" sz="2800" i="1" smtClean="0">
                                <a:latin typeface="Cambria Math" panose="02040503050406030204" pitchFamily="18" charset="0"/>
                              </a:rPr>
                            </m:ctrlPr>
                          </m:sSubPr>
                          <m:e>
                            <m:r>
                              <a:rPr lang="en-GB" sz="2800" b="0" i="1" smtClean="0">
                                <a:latin typeface="Cambria Math" panose="02040503050406030204" pitchFamily="18" charset="0"/>
                              </a:rPr>
                              <m:t>𝑚</m:t>
                            </m:r>
                          </m:e>
                          <m:sub>
                            <m:r>
                              <a:rPr lang="en-GB" sz="2800" b="0" i="1" smtClean="0">
                                <a:latin typeface="Cambria Math" panose="02040503050406030204" pitchFamily="18" charset="0"/>
                              </a:rPr>
                              <m:t>𝑖</m:t>
                            </m:r>
                          </m:sub>
                        </m:sSub>
                        <m:sSup>
                          <m:sSupPr>
                            <m:ctrlPr>
                              <a:rPr lang="el-GR" sz="2800" i="1" smtClean="0">
                                <a:latin typeface="Cambria Math" panose="02040503050406030204" pitchFamily="18" charset="0"/>
                              </a:rPr>
                            </m:ctrlPr>
                          </m:sSupPr>
                          <m:e>
                            <m:d>
                              <m:dPr>
                                <m:ctrlPr>
                                  <a:rPr lang="el-GR" sz="2800" i="1" smtClean="0">
                                    <a:latin typeface="Cambria Math" panose="02040503050406030204" pitchFamily="18" charset="0"/>
                                  </a:rPr>
                                </m:ctrlPr>
                              </m:dPr>
                              <m:e>
                                <m:sSubSup>
                                  <m:sSubSupPr>
                                    <m:ctrlPr>
                                      <a:rPr lang="el-GR" sz="2800" i="1" smtClean="0">
                                        <a:latin typeface="Cambria Math" panose="02040503050406030204" pitchFamily="18" charset="0"/>
                                      </a:rPr>
                                    </m:ctrlPr>
                                  </m:sSubSupPr>
                                  <m:e>
                                    <m:r>
                                      <a:rPr lang="en-GB" sz="2800" b="0" i="1" smtClean="0">
                                        <a:latin typeface="Cambria Math" panose="02040503050406030204" pitchFamily="18" charset="0"/>
                                      </a:rPr>
                                      <m:t>𝑣</m:t>
                                    </m:r>
                                  </m:e>
                                  <m:sub>
                                    <m:r>
                                      <a:rPr lang="en-GB" sz="2800" b="0" i="1" smtClean="0">
                                        <a:latin typeface="Cambria Math" panose="02040503050406030204" pitchFamily="18" charset="0"/>
                                      </a:rPr>
                                      <m:t>𝑖</m:t>
                                    </m:r>
                                  </m:sub>
                                  <m:sup>
                                    <m:r>
                                      <a:rPr lang="en-GB" sz="2800" b="0" i="1" smtClean="0">
                                        <a:latin typeface="Cambria Math" panose="02040503050406030204" pitchFamily="18" charset="0"/>
                                      </a:rPr>
                                      <m:t>𝑗</m:t>
                                    </m:r>
                                  </m:sup>
                                </m:sSubSup>
                              </m:e>
                            </m:d>
                          </m:e>
                          <m:sup>
                            <m:r>
                              <a:rPr lang="en-GB" sz="2800" b="0" i="1" smtClean="0">
                                <a:latin typeface="Cambria Math" panose="02040503050406030204" pitchFamily="18" charset="0"/>
                              </a:rPr>
                              <m:t>2</m:t>
                            </m:r>
                          </m:sup>
                        </m:sSup>
                      </m:e>
                    </m:d>
                    <m:r>
                      <a:rPr lang="en-GB" sz="2800" b="0" i="1" smtClean="0">
                        <a:latin typeface="Cambria Math" panose="02040503050406030204" pitchFamily="18" charset="0"/>
                      </a:rPr>
                      <m:t>=</m:t>
                    </m:r>
                    <m:f>
                      <m:fPr>
                        <m:ctrlPr>
                          <a:rPr lang="el-GR" sz="2800" i="1">
                            <a:latin typeface="Cambria Math" panose="02040503050406030204" pitchFamily="18" charset="0"/>
                          </a:rPr>
                        </m:ctrlPr>
                      </m:fPr>
                      <m:num>
                        <m:r>
                          <a:rPr lang="en-GB" sz="2800" i="1">
                            <a:latin typeface="Cambria Math" panose="02040503050406030204" pitchFamily="18" charset="0"/>
                          </a:rPr>
                          <m:t>1</m:t>
                        </m:r>
                      </m:num>
                      <m:den>
                        <m:r>
                          <a:rPr lang="el-GR" sz="2800" i="1">
                            <a:latin typeface="Cambria Math" panose="02040503050406030204" pitchFamily="18" charset="0"/>
                          </a:rPr>
                          <m:t>2</m:t>
                        </m:r>
                      </m:den>
                    </m:f>
                    <m:sSub>
                      <m:sSubPr>
                        <m:ctrlPr>
                          <a:rPr lang="el-GR" sz="2800" i="1">
                            <a:latin typeface="Cambria Math" panose="02040503050406030204" pitchFamily="18" charset="0"/>
                          </a:rPr>
                        </m:ctrlPr>
                      </m:sSubPr>
                      <m:e>
                        <m:r>
                          <a:rPr lang="en-GB" sz="2800" i="1">
                            <a:latin typeface="Cambria Math" panose="02040503050406030204" pitchFamily="18" charset="0"/>
                          </a:rPr>
                          <m:t>𝑘</m:t>
                        </m:r>
                      </m:e>
                      <m:sub>
                        <m:r>
                          <a:rPr lang="en-GB" sz="2800" i="1">
                            <a:latin typeface="Cambria Math" panose="02040503050406030204" pitchFamily="18" charset="0"/>
                          </a:rPr>
                          <m:t>𝐵</m:t>
                        </m:r>
                      </m:sub>
                    </m:sSub>
                    <m:r>
                      <a:rPr lang="en-GB" sz="2800" i="1">
                        <a:latin typeface="Cambria Math" panose="02040503050406030204" pitchFamily="18" charset="0"/>
                      </a:rPr>
                      <m:t>𝑇</m:t>
                    </m:r>
                  </m:oMath>
                </a14:m>
                <a:endParaRPr lang="en-GB" sz="2800" dirty="0"/>
              </a:p>
              <a:p>
                <a:pPr marL="285750" indent="-285750">
                  <a:spcBef>
                    <a:spcPts val="1800"/>
                  </a:spcBef>
                  <a:buFont typeface="Arial" panose="020B0604020202020204" pitchFamily="34" charset="0"/>
                  <a:buChar char="•"/>
                </a:pPr>
                <a:r>
                  <a:rPr lang="en-GB" b="0" dirty="0"/>
                  <a:t>Evaluating temperature for </a:t>
                </a:r>
                <a14:m>
                  <m:oMath xmlns:m="http://schemas.openxmlformats.org/officeDocument/2006/math">
                    <m:r>
                      <a:rPr lang="en-GB" b="0" i="1" smtClean="0">
                        <a:latin typeface="Cambria Math" panose="02040503050406030204" pitchFamily="18" charset="0"/>
                      </a:rPr>
                      <m:t>𝑁</m:t>
                    </m:r>
                  </m:oMath>
                </a14:m>
                <a:r>
                  <a:rPr lang="en-GB" dirty="0"/>
                  <a:t> particles in </a:t>
                </a:r>
                <a14:m>
                  <m:oMath xmlns:m="http://schemas.openxmlformats.org/officeDocument/2006/math">
                    <m:r>
                      <a:rPr lang="en-GB" b="0" i="1" smtClean="0">
                        <a:latin typeface="Cambria Math" panose="02040503050406030204" pitchFamily="18" charset="0"/>
                      </a:rPr>
                      <m:t>𝑑</m:t>
                    </m:r>
                  </m:oMath>
                </a14:m>
                <a:r>
                  <a:rPr lang="en-GB" dirty="0"/>
                  <a:t> dimensions: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𝑓</m:t>
                        </m:r>
                      </m:sub>
                    </m:sSub>
                    <m:r>
                      <a:rPr lang="en-GB" b="0" i="1" smtClean="0">
                        <a:latin typeface="Cambria Math" panose="02040503050406030204" pitchFamily="18" charset="0"/>
                      </a:rPr>
                      <m:t>=</m:t>
                    </m:r>
                    <m:r>
                      <a:rPr lang="en-GB" b="0" i="1" smtClean="0">
                        <a:latin typeface="Cambria Math" panose="02040503050406030204" pitchFamily="18" charset="0"/>
                      </a:rPr>
                      <m:t>𝑑𝑁</m:t>
                    </m:r>
                  </m:oMath>
                </a14:m>
                <a:r>
                  <a:rPr lang="en-GB" dirty="0"/>
                  <a:t> degrees of freedom:</a:t>
                </a: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𝑇</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f>
                        <m:fPr>
                          <m:ctrlPr>
                            <a:rPr lang="el-GR" i="1" smtClean="0">
                              <a:latin typeface="Cambria Math" panose="02040503050406030204" pitchFamily="18" charset="0"/>
                            </a:rPr>
                          </m:ctrlPr>
                        </m:fPr>
                        <m:num>
                          <m:r>
                            <a:rPr lang="en-GB" b="0" i="1" smtClean="0">
                              <a:latin typeface="Cambria Math" panose="02040503050406030204" pitchFamily="18" charset="0"/>
                            </a:rPr>
                            <m:t>1</m:t>
                          </m:r>
                        </m:num>
                        <m:den>
                          <m:sSub>
                            <m:sSubPr>
                              <m:ctrlPr>
                                <a:rPr lang="el-GR" i="1" smtClean="0">
                                  <a:latin typeface="Cambria Math" panose="02040503050406030204" pitchFamily="18" charset="0"/>
                                </a:rPr>
                              </m:ctrlPr>
                            </m:sSubPr>
                            <m:e>
                              <m:sSub>
                                <m:sSubPr>
                                  <m:ctrlPr>
                                    <a:rPr lang="el-GR"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𝐵</m:t>
                                  </m:r>
                                </m:sub>
                              </m:sSub>
                              <m:r>
                                <a:rPr lang="en-GB" b="0" i="1" smtClean="0">
                                  <a:latin typeface="Cambria Math" panose="02040503050406030204" pitchFamily="18" charset="0"/>
                                </a:rPr>
                                <m:t>𝑁</m:t>
                              </m:r>
                            </m:e>
                            <m:sub>
                              <m:r>
                                <a:rPr lang="en-GB" b="0" i="1" smtClean="0">
                                  <a:latin typeface="Cambria Math" panose="02040503050406030204" pitchFamily="18" charset="0"/>
                                </a:rPr>
                                <m:t>𝑓</m:t>
                              </m:r>
                            </m:sub>
                          </m:sSub>
                        </m:den>
                      </m:f>
                      <m:nary>
                        <m:naryPr>
                          <m:chr m:val="∑"/>
                          <m:ctrlPr>
                            <a:rPr lang="el-GR"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l-GR"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𝑖</m:t>
                              </m:r>
                            </m:sub>
                          </m:sSub>
                          <m:sSup>
                            <m:sSupPr>
                              <m:ctrlPr>
                                <a:rPr lang="el-GR" i="1">
                                  <a:latin typeface="Cambria Math" panose="02040503050406030204" pitchFamily="18" charset="0"/>
                                </a:rPr>
                              </m:ctrlPr>
                            </m:sSupPr>
                            <m:e>
                              <m:sSub>
                                <m:sSubPr>
                                  <m:ctrlPr>
                                    <a:rPr lang="el-GR" i="1">
                                      <a:latin typeface="Cambria Math" panose="02040503050406030204" pitchFamily="18" charset="0"/>
                                    </a:rPr>
                                  </m:ctrlPr>
                                </m:sSubPr>
                                <m:e>
                                  <m:r>
                                    <a:rPr lang="en-GB" b="1" i="1">
                                      <a:latin typeface="Cambria Math" panose="02040503050406030204" pitchFamily="18" charset="0"/>
                                    </a:rPr>
                                    <m:t>𝒗</m:t>
                                  </m:r>
                                </m:e>
                                <m:sub>
                                  <m:r>
                                    <a:rPr lang="en-GB" i="1">
                                      <a:latin typeface="Cambria Math" panose="02040503050406030204" pitchFamily="18" charset="0"/>
                                    </a:rPr>
                                    <m:t>𝑖</m:t>
                                  </m:r>
                                </m:sub>
                              </m:sSub>
                            </m:e>
                            <m:sup>
                              <m:r>
                                <a:rPr lang="en-GB" i="1">
                                  <a:latin typeface="Cambria Math" panose="02040503050406030204" pitchFamily="18" charset="0"/>
                                </a:rPr>
                                <m:t>2</m:t>
                              </m:r>
                            </m:sup>
                          </m:sSup>
                          <m:d>
                            <m:dPr>
                              <m:ctrlPr>
                                <a:rPr lang="en-GB" i="1" smtClean="0">
                                  <a:latin typeface="Cambria Math" panose="02040503050406030204" pitchFamily="18" charset="0"/>
                                </a:rPr>
                              </m:ctrlPr>
                            </m:dPr>
                            <m:e>
                              <m:r>
                                <a:rPr lang="en-GB" b="0" i="1" smtClean="0">
                                  <a:latin typeface="Cambria Math" panose="02040503050406030204" pitchFamily="18" charset="0"/>
                                </a:rPr>
                                <m:t>𝑡</m:t>
                              </m:r>
                            </m:e>
                          </m:d>
                        </m:e>
                      </m:nary>
                    </m:oMath>
                  </m:oMathPara>
                </a14:m>
                <a:endParaRPr lang="en-GB" dirty="0"/>
              </a:p>
              <a:p>
                <a:endParaRPr lang="en-GB" dirty="0"/>
              </a:p>
              <a:p>
                <a:r>
                  <a:rPr lang="en-GB" dirty="0"/>
                  <a:t>Temperature, as the total kinetic energy, fluctuates. Relative temperature fluctuations are </a:t>
                </a:r>
                <a14:m>
                  <m:oMath xmlns:m="http://schemas.openxmlformats.org/officeDocument/2006/math">
                    <m:r>
                      <a:rPr lang="en-GB" sz="2400" i="1" smtClean="0">
                        <a:latin typeface="Cambria Math" panose="02040503050406030204" pitchFamily="18" charset="0"/>
                        <a:ea typeface="Cambria Math" panose="02040503050406030204" pitchFamily="18" charset="0"/>
                      </a:rPr>
                      <m:t>∝</m:t>
                    </m:r>
                    <m:f>
                      <m:fPr>
                        <m:ctrlPr>
                          <a:rPr lang="en-GB" sz="240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1</m:t>
                        </m:r>
                      </m:num>
                      <m:den>
                        <m:rad>
                          <m:radPr>
                            <m:degHide m:val="on"/>
                            <m:ctrlPr>
                              <a:rPr lang="en-GB" sz="2400" i="1" smtClean="0">
                                <a:latin typeface="Cambria Math" panose="02040503050406030204" pitchFamily="18" charset="0"/>
                                <a:ea typeface="Cambria Math" panose="02040503050406030204" pitchFamily="18" charset="0"/>
                              </a:rPr>
                            </m:ctrlPr>
                          </m:radPr>
                          <m:deg/>
                          <m:e>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𝑁</m:t>
                                </m:r>
                              </m:e>
                              <m:sub>
                                <m:r>
                                  <a:rPr lang="en-GB" sz="2400" b="0" i="1" smtClean="0">
                                    <a:latin typeface="Cambria Math" panose="02040503050406030204" pitchFamily="18" charset="0"/>
                                    <a:ea typeface="Cambria Math" panose="02040503050406030204" pitchFamily="18" charset="0"/>
                                  </a:rPr>
                                  <m:t>𝑓</m:t>
                                </m:r>
                              </m:sub>
                            </m:sSub>
                          </m:e>
                        </m:rad>
                      </m:den>
                    </m:f>
                  </m:oMath>
                </a14:m>
                <a:r>
                  <a:rPr lang="en-GB" sz="2400" dirty="0"/>
                  <a:t>. </a:t>
                </a:r>
              </a:p>
              <a:p>
                <a:endParaRPr lang="en-GB" dirty="0"/>
              </a:p>
              <a:p>
                <a:r>
                  <a:rPr lang="en-GB" dirty="0"/>
                  <a:t>System with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𝑓</m:t>
                        </m:r>
                      </m:sub>
                    </m:sSub>
                    <m:r>
                      <a:rPr lang="en-GB" i="1" smtClean="0">
                        <a:latin typeface="Cambria Math" panose="02040503050406030204" pitchFamily="18" charset="0"/>
                        <a:ea typeface="Cambria Math" panose="02040503050406030204" pitchFamily="18" charset="0"/>
                      </a:rPr>
                      <m:t>~</m:t>
                    </m:r>
                    <m:sSup>
                      <m:sSupPr>
                        <m:ctrlPr>
                          <a:rPr lang="en-GB"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10</m:t>
                        </m:r>
                      </m:e>
                      <m:sup>
                        <m:r>
                          <a:rPr lang="en-GB" b="0" i="1" smtClean="0">
                            <a:latin typeface="Cambria Math" panose="02040503050406030204" pitchFamily="18" charset="0"/>
                            <a:ea typeface="Cambria Math" panose="02040503050406030204" pitchFamily="18" charset="0"/>
                          </a:rPr>
                          <m:t>4</m:t>
                        </m:r>
                      </m:sup>
                    </m:sSup>
                  </m:oMath>
                </a14:m>
                <a:r>
                  <a:rPr lang="en-GB" dirty="0"/>
                  <a:t> degrees of freedom: the relative temperature fluctuations of will be of the order </a:t>
                </a:r>
                <a14:m>
                  <m:oMath xmlns:m="http://schemas.openxmlformats.org/officeDocument/2006/math">
                    <m:r>
                      <a:rPr lang="en-GB" b="0" i="1" smtClean="0">
                        <a:latin typeface="Cambria Math" panose="02040503050406030204" pitchFamily="18" charset="0"/>
                        <a:ea typeface="Cambria Math" panose="02040503050406030204" pitchFamily="18" charset="0"/>
                      </a:rPr>
                      <m:t>1%</m:t>
                    </m:r>
                  </m:oMath>
                </a14:m>
                <a:r>
                  <a:rPr lang="en-GB" dirty="0"/>
                  <a:t>.</a:t>
                </a:r>
              </a:p>
              <a:p>
                <a:endParaRPr lang="en-GB" dirty="0"/>
              </a:p>
              <a:p>
                <a:r>
                  <a:rPr lang="en-GB" b="1" dirty="0">
                    <a:solidFill>
                      <a:srgbClr val="FF0000"/>
                    </a:solidFill>
                  </a:rPr>
                  <a:t>We need to average over long time (many fluctuations) to get an accurate measure for temperature!</a:t>
                </a:r>
              </a:p>
            </p:txBody>
          </p:sp>
        </mc:Choice>
        <mc:Fallback xmlns="">
          <p:sp>
            <p:nvSpPr>
              <p:cNvPr id="5" name="TextBox 4">
                <a:extLst>
                  <a:ext uri="{FF2B5EF4-FFF2-40B4-BE49-F238E27FC236}">
                    <a16:creationId xmlns:a16="http://schemas.microsoft.com/office/drawing/2014/main" id="{7BB179EE-5112-0E43-AB8B-F8133EF89E97}"/>
                  </a:ext>
                </a:extLst>
              </p:cNvPr>
              <p:cNvSpPr txBox="1">
                <a:spLocks noRot="1" noChangeAspect="1" noMove="1" noResize="1" noEditPoints="1" noAdjustHandles="1" noChangeArrowheads="1" noChangeShapeType="1" noTextEdit="1"/>
              </p:cNvSpPr>
              <p:nvPr/>
            </p:nvSpPr>
            <p:spPr>
              <a:xfrm>
                <a:off x="839306" y="488398"/>
                <a:ext cx="10951538" cy="5841920"/>
              </a:xfrm>
              <a:prstGeom prst="rect">
                <a:avLst/>
              </a:prstGeom>
              <a:blipFill>
                <a:blip r:embed="rId2"/>
                <a:stretch>
                  <a:fillRect l="-579" b="-868"/>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23D85002-6CB6-2AA9-D2A8-CCD44318D92E}"/>
              </a:ext>
            </a:extLst>
          </p:cNvPr>
          <p:cNvSpPr>
            <a:spLocks noGrp="1"/>
          </p:cNvSpPr>
          <p:nvPr>
            <p:ph type="sldNum" sz="quarter" idx="12"/>
          </p:nvPr>
        </p:nvSpPr>
        <p:spPr/>
        <p:txBody>
          <a:bodyPr/>
          <a:lstStyle/>
          <a:p>
            <a:fld id="{9C500B1B-5A23-E34C-AFD7-F809790A889D}" type="slidenum">
              <a:rPr lang="en-SI" smtClean="0"/>
              <a:t>63</a:t>
            </a:fld>
            <a:endParaRPr lang="en-SI"/>
          </a:p>
        </p:txBody>
      </p:sp>
    </p:spTree>
    <p:extLst>
      <p:ext uri="{BB962C8B-B14F-4D97-AF65-F5344CB8AC3E}">
        <p14:creationId xmlns:p14="http://schemas.microsoft.com/office/powerpoint/2010/main" val="2377696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AD4BD7-7868-2541-8DE7-087D560B477E}"/>
              </a:ext>
            </a:extLst>
          </p:cNvPr>
          <p:cNvSpPr>
            <a:spLocks noGrp="1"/>
          </p:cNvSpPr>
          <p:nvPr>
            <p:ph type="sldNum" sz="quarter" idx="12"/>
          </p:nvPr>
        </p:nvSpPr>
        <p:spPr/>
        <p:txBody>
          <a:bodyPr/>
          <a:lstStyle/>
          <a:p>
            <a:fld id="{9C500B1B-5A23-E34C-AFD7-F809790A889D}" type="slidenum">
              <a:rPr lang="en-SI" smtClean="0"/>
              <a:t>64</a:t>
            </a:fld>
            <a:endParaRPr lang="en-SI"/>
          </a:p>
        </p:txBody>
      </p:sp>
      <p:sp>
        <p:nvSpPr>
          <p:cNvPr id="6" name="Rectangle 5">
            <a:extLst>
              <a:ext uri="{FF2B5EF4-FFF2-40B4-BE49-F238E27FC236}">
                <a16:creationId xmlns:a16="http://schemas.microsoft.com/office/drawing/2014/main" id="{4156C5D9-02E1-FF42-A9DB-ADC9ACFF4FF5}"/>
              </a:ext>
            </a:extLst>
          </p:cNvPr>
          <p:cNvSpPr/>
          <p:nvPr/>
        </p:nvSpPr>
        <p:spPr>
          <a:xfrm>
            <a:off x="356027" y="516502"/>
            <a:ext cx="4784964" cy="400110"/>
          </a:xfrm>
          <a:prstGeom prst="rect">
            <a:avLst/>
          </a:prstGeom>
        </p:spPr>
        <p:txBody>
          <a:bodyPr wrap="none">
            <a:spAutoFit/>
          </a:bodyPr>
          <a:lstStyle/>
          <a:p>
            <a:r>
              <a:rPr lang="en-GB" sz="2000" b="1" dirty="0">
                <a:solidFill>
                  <a:srgbClr val="FF0000"/>
                </a:solidFill>
              </a:rPr>
              <a:t>SIMPLE MOLECULAR DYNAMICS PROGRAM</a:t>
            </a:r>
          </a:p>
        </p:txBody>
      </p:sp>
      <p:grpSp>
        <p:nvGrpSpPr>
          <p:cNvPr id="8" name="Group 7">
            <a:extLst>
              <a:ext uri="{FF2B5EF4-FFF2-40B4-BE49-F238E27FC236}">
                <a16:creationId xmlns:a16="http://schemas.microsoft.com/office/drawing/2014/main" id="{B01D0537-C917-8D4A-AB9A-FA7C45124880}"/>
              </a:ext>
            </a:extLst>
          </p:cNvPr>
          <p:cNvGrpSpPr/>
          <p:nvPr/>
        </p:nvGrpSpPr>
        <p:grpSpPr>
          <a:xfrm>
            <a:off x="294555" y="1176955"/>
            <a:ext cx="10816558" cy="1477328"/>
            <a:chOff x="356027" y="1976095"/>
            <a:chExt cx="10816558" cy="1477328"/>
          </a:xfrm>
        </p:grpSpPr>
        <p:sp>
          <p:nvSpPr>
            <p:cNvPr id="5" name="Rectangle 4">
              <a:extLst>
                <a:ext uri="{FF2B5EF4-FFF2-40B4-BE49-F238E27FC236}">
                  <a16:creationId xmlns:a16="http://schemas.microsoft.com/office/drawing/2014/main" id="{6961C4E2-8192-C940-8639-9DC8219A5F55}"/>
                </a:ext>
              </a:extLst>
            </p:cNvPr>
            <p:cNvSpPr/>
            <p:nvPr/>
          </p:nvSpPr>
          <p:spPr>
            <a:xfrm>
              <a:off x="356027" y="1976095"/>
              <a:ext cx="10603966" cy="1477328"/>
            </a:xfrm>
            <a:prstGeom prst="rect">
              <a:avLst/>
            </a:prstGeom>
          </p:spPr>
          <p:txBody>
            <a:bodyPr wrap="square">
              <a:spAutoFit/>
            </a:bodyPr>
            <a:lstStyle/>
            <a:p>
              <a:pPr marL="342900" indent="-342900">
                <a:buFont typeface="+mj-lt"/>
                <a:buAutoNum type="arabicPeriod"/>
              </a:pPr>
              <a:r>
                <a:rPr lang="en-GB" dirty="0"/>
                <a:t>Read in the parameters (initial temperature, number of particles, density, time step…)</a:t>
              </a:r>
            </a:p>
            <a:p>
              <a:pPr marL="342900" indent="-342900">
                <a:buFont typeface="+mj-lt"/>
                <a:buAutoNum type="arabicPeriod"/>
              </a:pPr>
              <a:r>
                <a:rPr lang="en-GB" dirty="0"/>
                <a:t> Initialize the system (select initial positions and velocities of all particles)</a:t>
              </a:r>
            </a:p>
            <a:p>
              <a:pPr marL="342900" indent="-342900">
                <a:buFont typeface="+mj-lt"/>
                <a:buAutoNum type="arabicPeriod"/>
              </a:pPr>
              <a:r>
                <a:rPr lang="en-GB" b="1" dirty="0"/>
                <a:t> Compute the forces on all particles</a:t>
              </a:r>
            </a:p>
            <a:p>
              <a:pPr marL="342900" indent="-342900">
                <a:buFont typeface="+mj-lt"/>
                <a:buAutoNum type="arabicPeriod"/>
              </a:pPr>
              <a:r>
                <a:rPr lang="en-GB" b="1" dirty="0"/>
                <a:t> Integrate Newton’s equations of motion</a:t>
              </a:r>
            </a:p>
            <a:p>
              <a:pPr marL="342900" indent="-342900">
                <a:buFont typeface="+mj-lt"/>
                <a:buAutoNum type="arabicPeriod"/>
              </a:pPr>
              <a:r>
                <a:rPr lang="en-GB" dirty="0"/>
                <a:t>After completion of the central loop, compute the averages of measured quantities, and stop</a:t>
              </a:r>
            </a:p>
          </p:txBody>
        </p:sp>
        <p:sp>
          <p:nvSpPr>
            <p:cNvPr id="7" name="Rectangle 6">
              <a:extLst>
                <a:ext uri="{FF2B5EF4-FFF2-40B4-BE49-F238E27FC236}">
                  <a16:creationId xmlns:a16="http://schemas.microsoft.com/office/drawing/2014/main" id="{C6C0E818-D81B-5D4F-AA4E-561A7FDD1FC2}"/>
                </a:ext>
              </a:extLst>
            </p:cNvPr>
            <p:cNvSpPr/>
            <p:nvPr/>
          </p:nvSpPr>
          <p:spPr>
            <a:xfrm>
              <a:off x="4810205" y="2567943"/>
              <a:ext cx="6362380" cy="523220"/>
            </a:xfrm>
            <a:prstGeom prst="rect">
              <a:avLst/>
            </a:prstGeom>
            <a:solidFill>
              <a:schemeClr val="accent2"/>
            </a:solidFill>
          </p:spPr>
          <p:txBody>
            <a:bodyPr wrap="square">
              <a:spAutoFit/>
            </a:bodyPr>
            <a:lstStyle/>
            <a:p>
              <a:r>
                <a:rPr lang="en-GB" sz="1400" i="1" dirty="0">
                  <a:latin typeface="Helvetica" pitchFamily="2" charset="0"/>
                </a:rPr>
                <a:t>This central loop is the core of the simulation. Two steps are repeated until we have computed the time evolution of the system for the desired length of time.</a:t>
              </a:r>
              <a:endParaRPr lang="en-GB" sz="1400" i="1" dirty="0">
                <a:effectLst/>
                <a:latin typeface="Helvetica" pitchFamily="2" charset="0"/>
              </a:endParaRPr>
            </a:p>
          </p:txBody>
        </p:sp>
      </p:gr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16D396BF-6310-B14F-B8EB-E3F7F4680827}"/>
                  </a:ext>
                </a:extLst>
              </p14:cNvPr>
              <p14:cNvContentPartPr/>
              <p14:nvPr/>
            </p14:nvContentPartPr>
            <p14:xfrm>
              <a:off x="808310" y="1902897"/>
              <a:ext cx="3354120" cy="14400"/>
            </p14:xfrm>
          </p:contentPart>
        </mc:Choice>
        <mc:Fallback xmlns="">
          <p:pic>
            <p:nvPicPr>
              <p:cNvPr id="11" name="Ink 10">
                <a:extLst>
                  <a:ext uri="{FF2B5EF4-FFF2-40B4-BE49-F238E27FC236}">
                    <a16:creationId xmlns:a16="http://schemas.microsoft.com/office/drawing/2014/main" id="{16D396BF-6310-B14F-B8EB-E3F7F4680827}"/>
                  </a:ext>
                </a:extLst>
              </p:cNvPr>
              <p:cNvPicPr/>
              <p:nvPr/>
            </p:nvPicPr>
            <p:blipFill>
              <a:blip r:embed="rId3"/>
              <a:stretch>
                <a:fillRect/>
              </a:stretch>
            </p:blipFill>
            <p:spPr>
              <a:xfrm>
                <a:off x="718310" y="1723257"/>
                <a:ext cx="35337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07861582-D741-8241-B56E-E65DF2E9B271}"/>
                  </a:ext>
                </a:extLst>
              </p14:cNvPr>
              <p14:cNvContentPartPr/>
              <p14:nvPr/>
            </p14:nvContentPartPr>
            <p14:xfrm>
              <a:off x="801110" y="2129337"/>
              <a:ext cx="3826440" cy="114480"/>
            </p14:xfrm>
          </p:contentPart>
        </mc:Choice>
        <mc:Fallback xmlns="">
          <p:pic>
            <p:nvPicPr>
              <p:cNvPr id="12" name="Ink 11">
                <a:extLst>
                  <a:ext uri="{FF2B5EF4-FFF2-40B4-BE49-F238E27FC236}">
                    <a16:creationId xmlns:a16="http://schemas.microsoft.com/office/drawing/2014/main" id="{07861582-D741-8241-B56E-E65DF2E9B271}"/>
                  </a:ext>
                </a:extLst>
              </p:cNvPr>
              <p:cNvPicPr/>
              <p:nvPr/>
            </p:nvPicPr>
            <p:blipFill>
              <a:blip r:embed="rId5"/>
              <a:stretch>
                <a:fillRect/>
              </a:stretch>
            </p:blipFill>
            <p:spPr>
              <a:xfrm>
                <a:off x="711110" y="1949337"/>
                <a:ext cx="4006080" cy="474120"/>
              </a:xfrm>
              <a:prstGeom prst="rect">
                <a:avLst/>
              </a:prstGeom>
            </p:spPr>
          </p:pic>
        </mc:Fallback>
      </mc:AlternateContent>
    </p:spTree>
    <p:extLst>
      <p:ext uri="{BB962C8B-B14F-4D97-AF65-F5344CB8AC3E}">
        <p14:creationId xmlns:p14="http://schemas.microsoft.com/office/powerpoint/2010/main" val="354460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AD4BD7-7868-2541-8DE7-087D560B477E}"/>
              </a:ext>
            </a:extLst>
          </p:cNvPr>
          <p:cNvSpPr>
            <a:spLocks noGrp="1"/>
          </p:cNvSpPr>
          <p:nvPr>
            <p:ph type="sldNum" sz="quarter" idx="12"/>
          </p:nvPr>
        </p:nvSpPr>
        <p:spPr/>
        <p:txBody>
          <a:bodyPr/>
          <a:lstStyle/>
          <a:p>
            <a:fld id="{9C500B1B-5A23-E34C-AFD7-F809790A889D}" type="slidenum">
              <a:rPr lang="en-SI" smtClean="0"/>
              <a:t>65</a:t>
            </a:fld>
            <a:endParaRPr lang="en-SI"/>
          </a:p>
        </p:txBody>
      </p:sp>
      <p:sp>
        <p:nvSpPr>
          <p:cNvPr id="6" name="Rectangle 5">
            <a:extLst>
              <a:ext uri="{FF2B5EF4-FFF2-40B4-BE49-F238E27FC236}">
                <a16:creationId xmlns:a16="http://schemas.microsoft.com/office/drawing/2014/main" id="{4156C5D9-02E1-FF42-A9DB-ADC9ACFF4FF5}"/>
              </a:ext>
            </a:extLst>
          </p:cNvPr>
          <p:cNvSpPr/>
          <p:nvPr/>
        </p:nvSpPr>
        <p:spPr>
          <a:xfrm>
            <a:off x="356027" y="516502"/>
            <a:ext cx="4784964" cy="400110"/>
          </a:xfrm>
          <a:prstGeom prst="rect">
            <a:avLst/>
          </a:prstGeom>
        </p:spPr>
        <p:txBody>
          <a:bodyPr wrap="none">
            <a:spAutoFit/>
          </a:bodyPr>
          <a:lstStyle/>
          <a:p>
            <a:r>
              <a:rPr lang="en-GB" sz="2000" b="1" dirty="0">
                <a:solidFill>
                  <a:srgbClr val="FF0000"/>
                </a:solidFill>
              </a:rPr>
              <a:t>SIMPLE MOLECULAR DYNAMICS PROGRAM</a:t>
            </a:r>
          </a:p>
        </p:txBody>
      </p:sp>
      <p:grpSp>
        <p:nvGrpSpPr>
          <p:cNvPr id="8" name="Group 7">
            <a:extLst>
              <a:ext uri="{FF2B5EF4-FFF2-40B4-BE49-F238E27FC236}">
                <a16:creationId xmlns:a16="http://schemas.microsoft.com/office/drawing/2014/main" id="{B01D0537-C917-8D4A-AB9A-FA7C45124880}"/>
              </a:ext>
            </a:extLst>
          </p:cNvPr>
          <p:cNvGrpSpPr/>
          <p:nvPr/>
        </p:nvGrpSpPr>
        <p:grpSpPr>
          <a:xfrm>
            <a:off x="294555" y="1176955"/>
            <a:ext cx="10816558" cy="1477328"/>
            <a:chOff x="356027" y="1976095"/>
            <a:chExt cx="10816558" cy="1477328"/>
          </a:xfrm>
        </p:grpSpPr>
        <p:sp>
          <p:nvSpPr>
            <p:cNvPr id="5" name="Rectangle 4">
              <a:extLst>
                <a:ext uri="{FF2B5EF4-FFF2-40B4-BE49-F238E27FC236}">
                  <a16:creationId xmlns:a16="http://schemas.microsoft.com/office/drawing/2014/main" id="{6961C4E2-8192-C940-8639-9DC8219A5F55}"/>
                </a:ext>
              </a:extLst>
            </p:cNvPr>
            <p:cNvSpPr/>
            <p:nvPr/>
          </p:nvSpPr>
          <p:spPr>
            <a:xfrm>
              <a:off x="356027" y="1976095"/>
              <a:ext cx="10603966" cy="1477328"/>
            </a:xfrm>
            <a:prstGeom prst="rect">
              <a:avLst/>
            </a:prstGeom>
          </p:spPr>
          <p:txBody>
            <a:bodyPr wrap="square">
              <a:spAutoFit/>
            </a:bodyPr>
            <a:lstStyle/>
            <a:p>
              <a:pPr marL="342900" indent="-342900">
                <a:buFont typeface="+mj-lt"/>
                <a:buAutoNum type="arabicPeriod"/>
              </a:pPr>
              <a:r>
                <a:rPr lang="en-GB" dirty="0"/>
                <a:t>Read in the parameters (initial temperature, number of particles, density, time step…)</a:t>
              </a:r>
            </a:p>
            <a:p>
              <a:pPr marL="342900" indent="-342900">
                <a:buFont typeface="+mj-lt"/>
                <a:buAutoNum type="arabicPeriod"/>
              </a:pPr>
              <a:r>
                <a:rPr lang="en-GB" dirty="0"/>
                <a:t> Initialize the system (select initial positions and velocities of all particles)</a:t>
              </a:r>
            </a:p>
            <a:p>
              <a:pPr marL="342900" indent="-342900">
                <a:buFont typeface="+mj-lt"/>
                <a:buAutoNum type="arabicPeriod"/>
              </a:pPr>
              <a:r>
                <a:rPr lang="en-GB" b="1" dirty="0"/>
                <a:t> Compute the forces on all particles</a:t>
              </a:r>
            </a:p>
            <a:p>
              <a:pPr marL="342900" indent="-342900">
                <a:buFont typeface="+mj-lt"/>
                <a:buAutoNum type="arabicPeriod"/>
              </a:pPr>
              <a:r>
                <a:rPr lang="en-GB" b="1" dirty="0"/>
                <a:t> Integrate Newton’s equations of motion</a:t>
              </a:r>
            </a:p>
            <a:p>
              <a:pPr marL="342900" indent="-342900">
                <a:buFont typeface="+mj-lt"/>
                <a:buAutoNum type="arabicPeriod"/>
              </a:pPr>
              <a:r>
                <a:rPr lang="en-GB" dirty="0"/>
                <a:t>After completion of the central loop, compute the averages of measured quantities, and stop</a:t>
              </a:r>
            </a:p>
          </p:txBody>
        </p:sp>
        <p:sp>
          <p:nvSpPr>
            <p:cNvPr id="7" name="Rectangle 6">
              <a:extLst>
                <a:ext uri="{FF2B5EF4-FFF2-40B4-BE49-F238E27FC236}">
                  <a16:creationId xmlns:a16="http://schemas.microsoft.com/office/drawing/2014/main" id="{C6C0E818-D81B-5D4F-AA4E-561A7FDD1FC2}"/>
                </a:ext>
              </a:extLst>
            </p:cNvPr>
            <p:cNvSpPr/>
            <p:nvPr/>
          </p:nvSpPr>
          <p:spPr>
            <a:xfrm>
              <a:off x="4810205" y="2567943"/>
              <a:ext cx="6362380" cy="523220"/>
            </a:xfrm>
            <a:prstGeom prst="rect">
              <a:avLst/>
            </a:prstGeom>
            <a:solidFill>
              <a:schemeClr val="accent2"/>
            </a:solidFill>
          </p:spPr>
          <p:txBody>
            <a:bodyPr wrap="square">
              <a:spAutoFit/>
            </a:bodyPr>
            <a:lstStyle/>
            <a:p>
              <a:r>
                <a:rPr lang="en-GB" sz="1400" i="1" dirty="0">
                  <a:latin typeface="Helvetica" pitchFamily="2" charset="0"/>
                </a:rPr>
                <a:t>This central loop is the core of the simulation. Two steps are repeated until we have computed the time evolution of the system for the desired length of time.</a:t>
              </a:r>
              <a:endParaRPr lang="en-GB" sz="1400" i="1" dirty="0">
                <a:effectLst/>
                <a:latin typeface="Helvetica" pitchFamily="2" charset="0"/>
              </a:endParaRPr>
            </a:p>
          </p:txBody>
        </p:sp>
      </p:grpSp>
      <p:cxnSp>
        <p:nvCxnSpPr>
          <p:cNvPr id="10" name="Curved Connector 9">
            <a:extLst>
              <a:ext uri="{FF2B5EF4-FFF2-40B4-BE49-F238E27FC236}">
                <a16:creationId xmlns:a16="http://schemas.microsoft.com/office/drawing/2014/main" id="{818F25AE-FE1A-D744-9396-4634EB5997E8}"/>
              </a:ext>
            </a:extLst>
          </p:cNvPr>
          <p:cNvCxnSpPr>
            <a:cxnSpLocks/>
            <a:endCxn id="3" idx="1"/>
          </p:cNvCxnSpPr>
          <p:nvPr/>
        </p:nvCxnSpPr>
        <p:spPr>
          <a:xfrm>
            <a:off x="622407" y="1936376"/>
            <a:ext cx="3588443" cy="194417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D2240-8419-3949-9B48-A5190DA5AF42}"/>
                  </a:ext>
                </a:extLst>
              </p:cNvPr>
              <p:cNvSpPr txBox="1"/>
              <p:nvPr/>
            </p:nvSpPr>
            <p:spPr>
              <a:xfrm>
                <a:off x="4210850" y="3074819"/>
                <a:ext cx="6331990" cy="1611467"/>
              </a:xfrm>
              <a:prstGeom prst="rect">
                <a:avLst/>
              </a:prstGeom>
              <a:noFill/>
            </p:spPr>
            <p:txBody>
              <a:bodyPr wrap="none" rtlCol="0">
                <a:spAutoFit/>
              </a:bodyPr>
              <a:lstStyle/>
              <a:p>
                <a:r>
                  <a:rPr lang="en-GB" dirty="0"/>
                  <a:t>Most time-consuming: </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𝑁</m:t>
                    </m:r>
                  </m:oMath>
                </a14:m>
                <a:r>
                  <a:rPr lang="en-GB" dirty="0"/>
                  <a:t> particles </a:t>
                </a:r>
                <a:r>
                  <a:rPr lang="en-GB" dirty="0">
                    <a:sym typeface="Wingdings" pitchFamily="2" charset="2"/>
                  </a:rPr>
                  <a:t> </a:t>
                </a:r>
                <a14:m>
                  <m:oMath xmlns:m="http://schemas.openxmlformats.org/officeDocument/2006/math">
                    <m:f>
                      <m:fPr>
                        <m:ctrlPr>
                          <a:rPr lang="en-GB" i="1" smtClean="0">
                            <a:latin typeface="Cambria Math" panose="02040503050406030204" pitchFamily="18" charset="0"/>
                            <a:sym typeface="Wingdings" pitchFamily="2" charset="2"/>
                          </a:rPr>
                        </m:ctrlPr>
                      </m:fPr>
                      <m:num>
                        <m:r>
                          <a:rPr lang="en-GB" b="0" i="1" smtClean="0">
                            <a:latin typeface="Cambria Math" panose="02040503050406030204" pitchFamily="18" charset="0"/>
                            <a:sym typeface="Wingdings" pitchFamily="2" charset="2"/>
                          </a:rPr>
                          <m:t>𝑁</m:t>
                        </m:r>
                        <m:r>
                          <a:rPr lang="en-GB" b="0" i="1" smtClean="0">
                            <a:latin typeface="Cambria Math" panose="02040503050406030204" pitchFamily="18" charset="0"/>
                            <a:sym typeface="Wingdings" pitchFamily="2" charset="2"/>
                          </a:rPr>
                          <m:t> </m:t>
                        </m:r>
                        <m:d>
                          <m:dPr>
                            <m:ctrlPr>
                              <a:rPr lang="en-GB" b="0" i="1" smtClean="0">
                                <a:latin typeface="Cambria Math" panose="02040503050406030204" pitchFamily="18" charset="0"/>
                                <a:sym typeface="Wingdings" pitchFamily="2" charset="2"/>
                              </a:rPr>
                            </m:ctrlPr>
                          </m:dPr>
                          <m:e>
                            <m:r>
                              <a:rPr lang="en-GB" b="0" i="1" smtClean="0">
                                <a:latin typeface="Cambria Math" panose="02040503050406030204" pitchFamily="18" charset="0"/>
                                <a:sym typeface="Wingdings" pitchFamily="2" charset="2"/>
                              </a:rPr>
                              <m:t>𝑁</m:t>
                            </m:r>
                            <m:r>
                              <a:rPr lang="en-GB" b="0" i="1" smtClean="0">
                                <a:latin typeface="Cambria Math" panose="02040503050406030204" pitchFamily="18" charset="0"/>
                                <a:sym typeface="Wingdings" pitchFamily="2" charset="2"/>
                              </a:rPr>
                              <m:t>−1</m:t>
                            </m:r>
                          </m:e>
                        </m:d>
                      </m:num>
                      <m:den>
                        <m:r>
                          <a:rPr lang="en-GB" b="0" i="1" smtClean="0">
                            <a:latin typeface="Cambria Math" panose="02040503050406030204" pitchFamily="18" charset="0"/>
                            <a:sym typeface="Wingdings" pitchFamily="2" charset="2"/>
                          </a:rPr>
                          <m:t>2</m:t>
                        </m:r>
                      </m:den>
                    </m:f>
                  </m:oMath>
                </a14:m>
                <a:r>
                  <a:rPr lang="en-GB" dirty="0"/>
                  <a:t>  evaluations of the force (at each time step)</a:t>
                </a:r>
              </a:p>
              <a:p>
                <a:r>
                  <a:rPr lang="en-GB" dirty="0"/>
                  <a:t>Simulation time generally scales </a:t>
                </a:r>
                <a14:m>
                  <m:oMath xmlns:m="http://schemas.openxmlformats.org/officeDocument/2006/math">
                    <m:r>
                      <a:rPr lang="en-GB" b="0" i="0"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𝑡</m:t>
                    </m:r>
                    <m:r>
                      <a:rPr lang="en-GB" i="1" smtClean="0">
                        <a:latin typeface="Cambria Math" panose="02040503050406030204" pitchFamily="18" charset="0"/>
                        <a:ea typeface="Cambria Math" panose="02040503050406030204" pitchFamily="18" charset="0"/>
                      </a:rPr>
                      <m:t>∝</m:t>
                    </m:r>
                    <m:sSup>
                      <m:sSupPr>
                        <m:ctrlPr>
                          <a:rPr lang="en-GB"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𝑁</m:t>
                        </m:r>
                      </m:e>
                      <m:sup>
                        <m:r>
                          <a:rPr lang="en-GB" b="0" i="1" smtClean="0">
                            <a:latin typeface="Cambria Math" panose="02040503050406030204" pitchFamily="18" charset="0"/>
                            <a:ea typeface="Cambria Math" panose="02040503050406030204" pitchFamily="18" charset="0"/>
                          </a:rPr>
                          <m:t>2</m:t>
                        </m:r>
                      </m:sup>
                    </m:sSup>
                  </m:oMath>
                </a14:m>
                <a:endParaRPr lang="en-GB" dirty="0"/>
              </a:p>
              <a:p>
                <a:r>
                  <a:rPr lang="en-GB" dirty="0"/>
                  <a:t>Advanced tricks can reduce this time to scale as </a:t>
                </a:r>
                <a14:m>
                  <m:oMath xmlns:m="http://schemas.openxmlformats.org/officeDocument/2006/math">
                    <m:r>
                      <a:rPr lang="en-GB" i="1">
                        <a:latin typeface="Cambria Math" panose="02040503050406030204" pitchFamily="18" charset="0"/>
                        <a:ea typeface="Cambria Math" panose="02040503050406030204" pitchFamily="18" charset="0"/>
                      </a:rPr>
                      <m:t>𝑡</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𝑁</m:t>
                    </m:r>
                  </m:oMath>
                </a14:m>
                <a:endParaRPr lang="en-GB" dirty="0"/>
              </a:p>
              <a:p>
                <a:endParaRPr lang="en-GB" dirty="0"/>
              </a:p>
            </p:txBody>
          </p:sp>
        </mc:Choice>
        <mc:Fallback xmlns="">
          <p:sp>
            <p:nvSpPr>
              <p:cNvPr id="3" name="TextBox 2">
                <a:extLst>
                  <a:ext uri="{FF2B5EF4-FFF2-40B4-BE49-F238E27FC236}">
                    <a16:creationId xmlns:a16="http://schemas.microsoft.com/office/drawing/2014/main" id="{4B4D2240-8419-3949-9B48-A5190DA5AF42}"/>
                  </a:ext>
                </a:extLst>
              </p:cNvPr>
              <p:cNvSpPr txBox="1">
                <a:spLocks noRot="1" noChangeAspect="1" noMove="1" noResize="1" noEditPoints="1" noAdjustHandles="1" noChangeArrowheads="1" noChangeShapeType="1" noTextEdit="1"/>
              </p:cNvSpPr>
              <p:nvPr/>
            </p:nvSpPr>
            <p:spPr>
              <a:xfrm>
                <a:off x="4210850" y="3074819"/>
                <a:ext cx="6331990" cy="1611467"/>
              </a:xfrm>
              <a:prstGeom prst="rect">
                <a:avLst/>
              </a:prstGeom>
              <a:blipFill>
                <a:blip r:embed="rId2"/>
                <a:stretch>
                  <a:fillRect l="-803" t="-781"/>
                </a:stretch>
              </a:blipFill>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D329C42-F851-1243-8279-B62A016485B8}"/>
                  </a:ext>
                </a:extLst>
              </p14:cNvPr>
              <p14:cNvContentPartPr/>
              <p14:nvPr/>
            </p14:nvContentPartPr>
            <p14:xfrm>
              <a:off x="4321550" y="3199977"/>
              <a:ext cx="2076480" cy="73800"/>
            </p14:xfrm>
          </p:contentPart>
        </mc:Choice>
        <mc:Fallback xmlns="">
          <p:pic>
            <p:nvPicPr>
              <p:cNvPr id="13" name="Ink 12">
                <a:extLst>
                  <a:ext uri="{FF2B5EF4-FFF2-40B4-BE49-F238E27FC236}">
                    <a16:creationId xmlns:a16="http://schemas.microsoft.com/office/drawing/2014/main" id="{FD329C42-F851-1243-8279-B62A016485B8}"/>
                  </a:ext>
                </a:extLst>
              </p:cNvPr>
              <p:cNvPicPr/>
              <p:nvPr/>
            </p:nvPicPr>
            <p:blipFill>
              <a:blip r:embed="rId4"/>
              <a:stretch>
                <a:fillRect/>
              </a:stretch>
            </p:blipFill>
            <p:spPr>
              <a:xfrm>
                <a:off x="4231550" y="3020337"/>
                <a:ext cx="22561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4FFA9D80-B16E-4D47-BF15-A2AE0041D2C1}"/>
                  </a:ext>
                </a:extLst>
              </p14:cNvPr>
              <p14:cNvContentPartPr/>
              <p14:nvPr/>
            </p14:nvContentPartPr>
            <p14:xfrm>
              <a:off x="7310630" y="3932217"/>
              <a:ext cx="864000" cy="16560"/>
            </p14:xfrm>
          </p:contentPart>
        </mc:Choice>
        <mc:Fallback xmlns="">
          <p:pic>
            <p:nvPicPr>
              <p:cNvPr id="14" name="Ink 13">
                <a:extLst>
                  <a:ext uri="{FF2B5EF4-FFF2-40B4-BE49-F238E27FC236}">
                    <a16:creationId xmlns:a16="http://schemas.microsoft.com/office/drawing/2014/main" id="{4FFA9D80-B16E-4D47-BF15-A2AE0041D2C1}"/>
                  </a:ext>
                </a:extLst>
              </p:cNvPr>
              <p:cNvPicPr/>
              <p:nvPr/>
            </p:nvPicPr>
            <p:blipFill>
              <a:blip r:embed="rId6"/>
              <a:stretch>
                <a:fillRect/>
              </a:stretch>
            </p:blipFill>
            <p:spPr>
              <a:xfrm>
                <a:off x="7220990" y="3752577"/>
                <a:ext cx="10436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7C015DAD-1441-A04A-BCCC-4BD46D977D69}"/>
                  </a:ext>
                </a:extLst>
              </p14:cNvPr>
              <p14:cNvContentPartPr/>
              <p14:nvPr/>
            </p14:nvContentPartPr>
            <p14:xfrm>
              <a:off x="8810750" y="4216257"/>
              <a:ext cx="606960" cy="56160"/>
            </p14:xfrm>
          </p:contentPart>
        </mc:Choice>
        <mc:Fallback xmlns="">
          <p:pic>
            <p:nvPicPr>
              <p:cNvPr id="15" name="Ink 14">
                <a:extLst>
                  <a:ext uri="{FF2B5EF4-FFF2-40B4-BE49-F238E27FC236}">
                    <a16:creationId xmlns:a16="http://schemas.microsoft.com/office/drawing/2014/main" id="{7C015DAD-1441-A04A-BCCC-4BD46D977D69}"/>
                  </a:ext>
                </a:extLst>
              </p:cNvPr>
              <p:cNvPicPr/>
              <p:nvPr/>
            </p:nvPicPr>
            <p:blipFill>
              <a:blip r:embed="rId8"/>
              <a:stretch>
                <a:fillRect/>
              </a:stretch>
            </p:blipFill>
            <p:spPr>
              <a:xfrm>
                <a:off x="8721110" y="4036257"/>
                <a:ext cx="7866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DB1D1EB2-D29C-BA41-BE87-BA5F618CA91D}"/>
                  </a:ext>
                </a:extLst>
              </p14:cNvPr>
              <p14:cNvContentPartPr/>
              <p14:nvPr/>
            </p14:nvContentPartPr>
            <p14:xfrm>
              <a:off x="4317590" y="3399417"/>
              <a:ext cx="360" cy="360"/>
            </p14:xfrm>
          </p:contentPart>
        </mc:Choice>
        <mc:Fallback xmlns="">
          <p:pic>
            <p:nvPicPr>
              <p:cNvPr id="16" name="Ink 15">
                <a:extLst>
                  <a:ext uri="{FF2B5EF4-FFF2-40B4-BE49-F238E27FC236}">
                    <a16:creationId xmlns:a16="http://schemas.microsoft.com/office/drawing/2014/main" id="{DB1D1EB2-D29C-BA41-BE87-BA5F618CA91D}"/>
                  </a:ext>
                </a:extLst>
              </p:cNvPr>
              <p:cNvPicPr/>
              <p:nvPr/>
            </p:nvPicPr>
            <p:blipFill>
              <a:blip r:embed="rId10"/>
              <a:stretch>
                <a:fillRect/>
              </a:stretch>
            </p:blipFill>
            <p:spPr>
              <a:xfrm>
                <a:off x="4227950" y="321941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67D10CBF-4454-6C44-9228-3C54117DD5F9}"/>
                  </a:ext>
                </a:extLst>
              </p14:cNvPr>
              <p14:cNvContentPartPr/>
              <p14:nvPr/>
            </p14:nvContentPartPr>
            <p14:xfrm>
              <a:off x="4268270" y="3407337"/>
              <a:ext cx="288000" cy="854280"/>
            </p14:xfrm>
          </p:contentPart>
        </mc:Choice>
        <mc:Fallback xmlns="">
          <p:pic>
            <p:nvPicPr>
              <p:cNvPr id="17" name="Ink 16">
                <a:extLst>
                  <a:ext uri="{FF2B5EF4-FFF2-40B4-BE49-F238E27FC236}">
                    <a16:creationId xmlns:a16="http://schemas.microsoft.com/office/drawing/2014/main" id="{67D10CBF-4454-6C44-9228-3C54117DD5F9}"/>
                  </a:ext>
                </a:extLst>
              </p:cNvPr>
              <p:cNvPicPr/>
              <p:nvPr/>
            </p:nvPicPr>
            <p:blipFill>
              <a:blip r:embed="rId12"/>
              <a:stretch>
                <a:fillRect/>
              </a:stretch>
            </p:blipFill>
            <p:spPr>
              <a:xfrm>
                <a:off x="4178270" y="3227697"/>
                <a:ext cx="467640" cy="1213920"/>
              </a:xfrm>
              <a:prstGeom prst="rect">
                <a:avLst/>
              </a:prstGeom>
            </p:spPr>
          </p:pic>
        </mc:Fallback>
      </mc:AlternateContent>
    </p:spTree>
    <p:extLst>
      <p:ext uri="{BB962C8B-B14F-4D97-AF65-F5344CB8AC3E}">
        <p14:creationId xmlns:p14="http://schemas.microsoft.com/office/powerpoint/2010/main" val="4047577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AD4BD7-7868-2541-8DE7-087D560B477E}"/>
              </a:ext>
            </a:extLst>
          </p:cNvPr>
          <p:cNvSpPr>
            <a:spLocks noGrp="1"/>
          </p:cNvSpPr>
          <p:nvPr>
            <p:ph type="sldNum" sz="quarter" idx="12"/>
          </p:nvPr>
        </p:nvSpPr>
        <p:spPr/>
        <p:txBody>
          <a:bodyPr/>
          <a:lstStyle/>
          <a:p>
            <a:fld id="{9C500B1B-5A23-E34C-AFD7-F809790A889D}" type="slidenum">
              <a:rPr lang="en-SI" smtClean="0"/>
              <a:t>66</a:t>
            </a:fld>
            <a:endParaRPr lang="en-SI"/>
          </a:p>
        </p:txBody>
      </p:sp>
      <p:sp>
        <p:nvSpPr>
          <p:cNvPr id="6" name="Rectangle 5">
            <a:extLst>
              <a:ext uri="{FF2B5EF4-FFF2-40B4-BE49-F238E27FC236}">
                <a16:creationId xmlns:a16="http://schemas.microsoft.com/office/drawing/2014/main" id="{4156C5D9-02E1-FF42-A9DB-ADC9ACFF4FF5}"/>
              </a:ext>
            </a:extLst>
          </p:cNvPr>
          <p:cNvSpPr/>
          <p:nvPr/>
        </p:nvSpPr>
        <p:spPr>
          <a:xfrm>
            <a:off x="356027" y="516502"/>
            <a:ext cx="4784964" cy="400110"/>
          </a:xfrm>
          <a:prstGeom prst="rect">
            <a:avLst/>
          </a:prstGeom>
        </p:spPr>
        <p:txBody>
          <a:bodyPr wrap="none">
            <a:spAutoFit/>
          </a:bodyPr>
          <a:lstStyle/>
          <a:p>
            <a:r>
              <a:rPr lang="en-GB" sz="2000" b="1" dirty="0">
                <a:solidFill>
                  <a:srgbClr val="FF0000"/>
                </a:solidFill>
              </a:rPr>
              <a:t>SIMPLE MOLECULAR DYNAMICS PROGRAM</a:t>
            </a:r>
          </a:p>
        </p:txBody>
      </p:sp>
      <p:grpSp>
        <p:nvGrpSpPr>
          <p:cNvPr id="8" name="Group 7">
            <a:extLst>
              <a:ext uri="{FF2B5EF4-FFF2-40B4-BE49-F238E27FC236}">
                <a16:creationId xmlns:a16="http://schemas.microsoft.com/office/drawing/2014/main" id="{B01D0537-C917-8D4A-AB9A-FA7C45124880}"/>
              </a:ext>
            </a:extLst>
          </p:cNvPr>
          <p:cNvGrpSpPr/>
          <p:nvPr/>
        </p:nvGrpSpPr>
        <p:grpSpPr>
          <a:xfrm>
            <a:off x="294555" y="1176955"/>
            <a:ext cx="10816558" cy="1477328"/>
            <a:chOff x="356027" y="1976095"/>
            <a:chExt cx="10816558" cy="1477328"/>
          </a:xfrm>
        </p:grpSpPr>
        <p:sp>
          <p:nvSpPr>
            <p:cNvPr id="5" name="Rectangle 4">
              <a:extLst>
                <a:ext uri="{FF2B5EF4-FFF2-40B4-BE49-F238E27FC236}">
                  <a16:creationId xmlns:a16="http://schemas.microsoft.com/office/drawing/2014/main" id="{6961C4E2-8192-C940-8639-9DC8219A5F55}"/>
                </a:ext>
              </a:extLst>
            </p:cNvPr>
            <p:cNvSpPr/>
            <p:nvPr/>
          </p:nvSpPr>
          <p:spPr>
            <a:xfrm>
              <a:off x="356027" y="1976095"/>
              <a:ext cx="10603966" cy="1477328"/>
            </a:xfrm>
            <a:prstGeom prst="rect">
              <a:avLst/>
            </a:prstGeom>
          </p:spPr>
          <p:txBody>
            <a:bodyPr wrap="square">
              <a:spAutoFit/>
            </a:bodyPr>
            <a:lstStyle/>
            <a:p>
              <a:pPr marL="342900" indent="-342900">
                <a:buFont typeface="+mj-lt"/>
                <a:buAutoNum type="arabicPeriod"/>
              </a:pPr>
              <a:r>
                <a:rPr lang="en-GB" dirty="0"/>
                <a:t>Read in the parameters (initial temperature, number of particles, density, time step…)</a:t>
              </a:r>
            </a:p>
            <a:p>
              <a:pPr marL="342900" indent="-342900">
                <a:buFont typeface="+mj-lt"/>
                <a:buAutoNum type="arabicPeriod"/>
              </a:pPr>
              <a:r>
                <a:rPr lang="en-GB" dirty="0"/>
                <a:t> Initialize the system (select initial positions and velocities of all particles)</a:t>
              </a:r>
            </a:p>
            <a:p>
              <a:pPr marL="342900" indent="-342900">
                <a:buFont typeface="+mj-lt"/>
                <a:buAutoNum type="arabicPeriod"/>
              </a:pPr>
              <a:r>
                <a:rPr lang="en-GB" b="1" dirty="0"/>
                <a:t> Compute the forces on all particles</a:t>
              </a:r>
            </a:p>
            <a:p>
              <a:pPr marL="342900" indent="-342900">
                <a:buFont typeface="+mj-lt"/>
                <a:buAutoNum type="arabicPeriod"/>
              </a:pPr>
              <a:r>
                <a:rPr lang="en-GB" b="1" dirty="0"/>
                <a:t> Integrate Newton’s equations of motion</a:t>
              </a:r>
            </a:p>
            <a:p>
              <a:pPr marL="342900" indent="-342900">
                <a:buFont typeface="+mj-lt"/>
                <a:buAutoNum type="arabicPeriod"/>
              </a:pPr>
              <a:r>
                <a:rPr lang="en-GB" dirty="0"/>
                <a:t>After completion of the central loop, compute the averages of measured quantities, and stop</a:t>
              </a:r>
            </a:p>
          </p:txBody>
        </p:sp>
        <p:sp>
          <p:nvSpPr>
            <p:cNvPr id="7" name="Rectangle 6">
              <a:extLst>
                <a:ext uri="{FF2B5EF4-FFF2-40B4-BE49-F238E27FC236}">
                  <a16:creationId xmlns:a16="http://schemas.microsoft.com/office/drawing/2014/main" id="{C6C0E818-D81B-5D4F-AA4E-561A7FDD1FC2}"/>
                </a:ext>
              </a:extLst>
            </p:cNvPr>
            <p:cNvSpPr/>
            <p:nvPr/>
          </p:nvSpPr>
          <p:spPr>
            <a:xfrm>
              <a:off x="4810205" y="2567943"/>
              <a:ext cx="6362380" cy="523220"/>
            </a:xfrm>
            <a:prstGeom prst="rect">
              <a:avLst/>
            </a:prstGeom>
            <a:solidFill>
              <a:schemeClr val="accent2"/>
            </a:solidFill>
          </p:spPr>
          <p:txBody>
            <a:bodyPr wrap="square">
              <a:spAutoFit/>
            </a:bodyPr>
            <a:lstStyle/>
            <a:p>
              <a:r>
                <a:rPr lang="en-GB" sz="1400" i="1" dirty="0">
                  <a:latin typeface="Helvetica" pitchFamily="2" charset="0"/>
                </a:rPr>
                <a:t>This central loop is the core of the simulation. Two steps are repeated until we have computed the time evolution of the system for the desired length of time.</a:t>
              </a:r>
              <a:endParaRPr lang="en-GB" sz="1400" i="1" dirty="0">
                <a:effectLst/>
                <a:latin typeface="Helvetica" pitchFamily="2" charset="0"/>
              </a:endParaRPr>
            </a:p>
          </p:txBody>
        </p:sp>
      </p:grpSp>
      <p:cxnSp>
        <p:nvCxnSpPr>
          <p:cNvPr id="10" name="Curved Connector 9">
            <a:extLst>
              <a:ext uri="{FF2B5EF4-FFF2-40B4-BE49-F238E27FC236}">
                <a16:creationId xmlns:a16="http://schemas.microsoft.com/office/drawing/2014/main" id="{818F25AE-FE1A-D744-9396-4634EB5997E8}"/>
              </a:ext>
            </a:extLst>
          </p:cNvPr>
          <p:cNvCxnSpPr>
            <a:cxnSpLocks/>
            <a:endCxn id="3" idx="1"/>
          </p:cNvCxnSpPr>
          <p:nvPr/>
        </p:nvCxnSpPr>
        <p:spPr>
          <a:xfrm>
            <a:off x="622407" y="1936376"/>
            <a:ext cx="3588443" cy="2015414"/>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D2240-8419-3949-9B48-A5190DA5AF42}"/>
                  </a:ext>
                </a:extLst>
              </p:cNvPr>
              <p:cNvSpPr txBox="1"/>
              <p:nvPr/>
            </p:nvSpPr>
            <p:spPr>
              <a:xfrm>
                <a:off x="4210850" y="3074819"/>
                <a:ext cx="7471917" cy="1753942"/>
              </a:xfrm>
              <a:prstGeom prst="rect">
                <a:avLst/>
              </a:prstGeom>
              <a:noFill/>
            </p:spPr>
            <p:txBody>
              <a:bodyPr wrap="none" rtlCol="0">
                <a:spAutoFit/>
              </a:bodyPr>
              <a:lstStyle/>
              <a:p>
                <a:r>
                  <a:rPr lang="en-GB" dirty="0"/>
                  <a:t>Most time-consuming: </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𝑁</m:t>
                    </m:r>
                  </m:oMath>
                </a14:m>
                <a:r>
                  <a:rPr lang="en-GB" dirty="0"/>
                  <a:t> particles </a:t>
                </a:r>
                <a:r>
                  <a:rPr lang="en-GB" dirty="0">
                    <a:sym typeface="Wingdings" pitchFamily="2" charset="2"/>
                  </a:rPr>
                  <a:t> </a:t>
                </a:r>
                <a14:m>
                  <m:oMath xmlns:m="http://schemas.openxmlformats.org/officeDocument/2006/math">
                    <m:f>
                      <m:fPr>
                        <m:ctrlPr>
                          <a:rPr lang="en-GB" i="1" smtClean="0">
                            <a:latin typeface="Cambria Math" panose="02040503050406030204" pitchFamily="18" charset="0"/>
                            <a:sym typeface="Wingdings" pitchFamily="2" charset="2"/>
                          </a:rPr>
                        </m:ctrlPr>
                      </m:fPr>
                      <m:num>
                        <m:r>
                          <a:rPr lang="en-GB" b="0" i="1" smtClean="0">
                            <a:latin typeface="Cambria Math" panose="02040503050406030204" pitchFamily="18" charset="0"/>
                            <a:sym typeface="Wingdings" pitchFamily="2" charset="2"/>
                          </a:rPr>
                          <m:t>𝑁</m:t>
                        </m:r>
                        <m:r>
                          <a:rPr lang="en-GB" b="0" i="1" smtClean="0">
                            <a:latin typeface="Cambria Math" panose="02040503050406030204" pitchFamily="18" charset="0"/>
                            <a:sym typeface="Wingdings" pitchFamily="2" charset="2"/>
                          </a:rPr>
                          <m:t> </m:t>
                        </m:r>
                        <m:d>
                          <m:dPr>
                            <m:ctrlPr>
                              <a:rPr lang="en-GB" b="0" i="1" smtClean="0">
                                <a:latin typeface="Cambria Math" panose="02040503050406030204" pitchFamily="18" charset="0"/>
                                <a:sym typeface="Wingdings" pitchFamily="2" charset="2"/>
                              </a:rPr>
                            </m:ctrlPr>
                          </m:dPr>
                          <m:e>
                            <m:r>
                              <a:rPr lang="en-GB" b="0" i="1" smtClean="0">
                                <a:latin typeface="Cambria Math" panose="02040503050406030204" pitchFamily="18" charset="0"/>
                                <a:sym typeface="Wingdings" pitchFamily="2" charset="2"/>
                              </a:rPr>
                              <m:t>𝑁</m:t>
                            </m:r>
                            <m:r>
                              <a:rPr lang="en-GB" b="0" i="1" smtClean="0">
                                <a:latin typeface="Cambria Math" panose="02040503050406030204" pitchFamily="18" charset="0"/>
                                <a:sym typeface="Wingdings" pitchFamily="2" charset="2"/>
                              </a:rPr>
                              <m:t>−1</m:t>
                            </m:r>
                          </m:e>
                        </m:d>
                      </m:num>
                      <m:den>
                        <m:r>
                          <a:rPr lang="en-GB" b="0" i="1" smtClean="0">
                            <a:latin typeface="Cambria Math" panose="02040503050406030204" pitchFamily="18" charset="0"/>
                            <a:sym typeface="Wingdings" pitchFamily="2" charset="2"/>
                          </a:rPr>
                          <m:t>2</m:t>
                        </m:r>
                      </m:den>
                    </m:f>
                  </m:oMath>
                </a14:m>
                <a:r>
                  <a:rPr lang="en-GB" dirty="0"/>
                  <a:t>  evaluations of the force (at each time step)</a:t>
                </a:r>
              </a:p>
              <a:p>
                <a:r>
                  <a:rPr lang="en-GB" dirty="0"/>
                  <a:t>Simulation time generally scales </a:t>
                </a:r>
                <a14:m>
                  <m:oMath xmlns:m="http://schemas.openxmlformats.org/officeDocument/2006/math">
                    <m:r>
                      <a:rPr lang="en-GB" b="0" i="0"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𝑡</m:t>
                    </m:r>
                    <m:r>
                      <a:rPr lang="en-GB" i="1" smtClean="0">
                        <a:latin typeface="Cambria Math" panose="02040503050406030204" pitchFamily="18" charset="0"/>
                        <a:ea typeface="Cambria Math" panose="02040503050406030204" pitchFamily="18" charset="0"/>
                      </a:rPr>
                      <m:t>∝</m:t>
                    </m:r>
                    <m:sSup>
                      <m:sSupPr>
                        <m:ctrlPr>
                          <a:rPr lang="en-GB"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𝑁</m:t>
                        </m:r>
                      </m:e>
                      <m:sup>
                        <m:r>
                          <a:rPr lang="en-GB" b="0" i="1" smtClean="0">
                            <a:latin typeface="Cambria Math" panose="02040503050406030204" pitchFamily="18" charset="0"/>
                            <a:ea typeface="Cambria Math" panose="02040503050406030204" pitchFamily="18" charset="0"/>
                          </a:rPr>
                          <m:t>2</m:t>
                        </m:r>
                      </m:sup>
                    </m:sSup>
                  </m:oMath>
                </a14:m>
                <a:endParaRPr lang="en-GB" dirty="0"/>
              </a:p>
              <a:p>
                <a:r>
                  <a:rPr lang="en-GB" dirty="0"/>
                  <a:t>Advanced tricks can reduce this time to scale as </a:t>
                </a:r>
                <a14:m>
                  <m:oMath xmlns:m="http://schemas.openxmlformats.org/officeDocument/2006/math">
                    <m:r>
                      <a:rPr lang="en-GB" i="1">
                        <a:latin typeface="Cambria Math" panose="02040503050406030204" pitchFamily="18" charset="0"/>
                        <a:ea typeface="Cambria Math" panose="02040503050406030204" pitchFamily="18" charset="0"/>
                      </a:rPr>
                      <m:t>𝑡</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𝑁</m:t>
                    </m:r>
                  </m:oMath>
                </a14:m>
                <a:endParaRPr lang="en-GB" dirty="0"/>
              </a:p>
              <a:p>
                <a:r>
                  <a:rPr lang="en-GB" dirty="0"/>
                  <a:t>Calculating the force components in LJ system: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𝑥</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𝑈</m:t>
                        </m:r>
                        <m:d>
                          <m:dPr>
                            <m:ctrlPr>
                              <a:rPr lang="en-GB" b="0" i="1" smtClean="0">
                                <a:latin typeface="Cambria Math" panose="02040503050406030204" pitchFamily="18" charset="0"/>
                              </a:rPr>
                            </m:ctrlPr>
                          </m:dPr>
                          <m:e>
                            <m:r>
                              <a:rPr lang="en-GB" b="0" i="1" smtClean="0">
                                <a:latin typeface="Cambria Math" panose="02040503050406030204" pitchFamily="18" charset="0"/>
                              </a:rPr>
                              <m:t>𝑟</m:t>
                            </m:r>
                          </m:e>
                        </m:d>
                      </m:num>
                      <m:den>
                        <m:r>
                          <a:rPr lang="en-GB" b="0" i="1" smtClean="0">
                            <a:latin typeface="Cambria Math" panose="02040503050406030204" pitchFamily="18" charset="0"/>
                          </a:rPr>
                          <m:t>𝜕</m:t>
                        </m:r>
                        <m:r>
                          <a:rPr lang="en-GB" b="0" i="1" smtClean="0">
                            <a:latin typeface="Cambria Math" panose="02040503050406030204" pitchFamily="18" charset="0"/>
                          </a:rPr>
                          <m:t>𝑥</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48</m:t>
                        </m:r>
                        <m:r>
                          <a:rPr lang="en-GB" b="0" i="1" smtClean="0">
                            <a:latin typeface="Cambria Math" panose="02040503050406030204" pitchFamily="18" charset="0"/>
                          </a:rPr>
                          <m:t>𝑥</m:t>
                        </m:r>
                      </m:num>
                      <m:den>
                        <m:sSup>
                          <m:sSupPr>
                            <m:ctrlPr>
                              <a:rPr lang="en-GB" b="0" i="1" smtClean="0">
                                <a:latin typeface="Cambria Math" panose="02040503050406030204" pitchFamily="18" charset="0"/>
                              </a:rPr>
                            </m:ctrlPr>
                          </m:sSupPr>
                          <m:e>
                            <m:r>
                              <a:rPr lang="en-GB" b="0" i="1" smtClean="0">
                                <a:latin typeface="Cambria Math" panose="02040503050406030204" pitchFamily="18" charset="0"/>
                              </a:rPr>
                              <m:t>𝑟</m:t>
                            </m:r>
                          </m:e>
                          <m:sup>
                            <m:r>
                              <a:rPr lang="en-GB" b="0" i="1" smtClean="0">
                                <a:latin typeface="Cambria Math" panose="02040503050406030204" pitchFamily="18" charset="0"/>
                              </a:rPr>
                              <m:t>2</m:t>
                            </m:r>
                          </m:sup>
                        </m:sSup>
                      </m:den>
                    </m:f>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p>
                              <m:sSupPr>
                                <m:ctrlPr>
                                  <a:rPr lang="en-GB" b="0" i="1" smtClean="0">
                                    <a:latin typeface="Cambria Math" panose="02040503050406030204" pitchFamily="18" charset="0"/>
                                  </a:rPr>
                                </m:ctrlPr>
                              </m:sSupPr>
                              <m:e>
                                <m:r>
                                  <a:rPr lang="en-GB" b="0" i="1" smtClean="0">
                                    <a:latin typeface="Cambria Math" panose="02040503050406030204" pitchFamily="18" charset="0"/>
                                  </a:rPr>
                                  <m:t>𝑟</m:t>
                                </m:r>
                              </m:e>
                              <m:sup>
                                <m:r>
                                  <a:rPr lang="en-GB" b="0" i="1" smtClean="0">
                                    <a:latin typeface="Cambria Math" panose="02040503050406030204" pitchFamily="18" charset="0"/>
                                  </a:rPr>
                                  <m:t>12</m:t>
                                </m:r>
                              </m:sup>
                            </m:sSup>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sSup>
                              <m:sSupPr>
                                <m:ctrlPr>
                                  <a:rPr lang="en-GB" i="1">
                                    <a:latin typeface="Cambria Math" panose="02040503050406030204" pitchFamily="18" charset="0"/>
                                  </a:rPr>
                                </m:ctrlPr>
                              </m:sSupPr>
                              <m:e>
                                <m:r>
                                  <a:rPr lang="en-GB" b="0" i="1" smtClean="0">
                                    <a:latin typeface="Cambria Math" panose="02040503050406030204" pitchFamily="18" charset="0"/>
                                  </a:rPr>
                                  <m:t>2</m:t>
                                </m:r>
                                <m:r>
                                  <a:rPr lang="en-GB" i="1">
                                    <a:latin typeface="Cambria Math" panose="02040503050406030204" pitchFamily="18" charset="0"/>
                                  </a:rPr>
                                  <m:t>𝑟</m:t>
                                </m:r>
                              </m:e>
                              <m:sup>
                                <m:r>
                                  <a:rPr lang="en-GB" b="0" i="1" smtClean="0">
                                    <a:latin typeface="Cambria Math" panose="02040503050406030204" pitchFamily="18" charset="0"/>
                                  </a:rPr>
                                  <m:t>6</m:t>
                                </m:r>
                              </m:sup>
                            </m:sSup>
                          </m:den>
                        </m:f>
                      </m:e>
                    </m:d>
                  </m:oMath>
                </a14:m>
                <a:endParaRPr lang="en-GB" dirty="0"/>
              </a:p>
            </p:txBody>
          </p:sp>
        </mc:Choice>
        <mc:Fallback xmlns="">
          <p:sp>
            <p:nvSpPr>
              <p:cNvPr id="3" name="TextBox 2">
                <a:extLst>
                  <a:ext uri="{FF2B5EF4-FFF2-40B4-BE49-F238E27FC236}">
                    <a16:creationId xmlns:a16="http://schemas.microsoft.com/office/drawing/2014/main" id="{4B4D2240-8419-3949-9B48-A5190DA5AF42}"/>
                  </a:ext>
                </a:extLst>
              </p:cNvPr>
              <p:cNvSpPr txBox="1">
                <a:spLocks noRot="1" noChangeAspect="1" noMove="1" noResize="1" noEditPoints="1" noAdjustHandles="1" noChangeArrowheads="1" noChangeShapeType="1" noTextEdit="1"/>
              </p:cNvSpPr>
              <p:nvPr/>
            </p:nvSpPr>
            <p:spPr>
              <a:xfrm>
                <a:off x="4210850" y="3074819"/>
                <a:ext cx="7471917" cy="1753942"/>
              </a:xfrm>
              <a:prstGeom prst="rect">
                <a:avLst/>
              </a:prstGeom>
              <a:blipFill>
                <a:blip r:embed="rId2"/>
                <a:stretch>
                  <a:fillRect l="-680" t="-719" b="-14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D974D7D-F5E2-7A4B-9224-68E823C0F5CE}"/>
                  </a:ext>
                </a:extLst>
              </p:cNvPr>
              <p:cNvSpPr/>
              <p:nvPr/>
            </p:nvSpPr>
            <p:spPr>
              <a:xfrm>
                <a:off x="1874905" y="4824265"/>
                <a:ext cx="6941718" cy="798167"/>
              </a:xfrm>
              <a:prstGeom prst="rect">
                <a:avLst/>
              </a:prstGeom>
              <a:solidFill>
                <a:schemeClr val="accent2"/>
              </a:solidFill>
            </p:spPr>
            <p:txBody>
              <a:bodyPr wrap="square">
                <a:spAutoFit/>
              </a:bodyPr>
              <a:lstStyle/>
              <a:p>
                <a:r>
                  <a:rPr lang="en-GB" sz="1400" b="1" i="1" dirty="0">
                    <a:latin typeface="Helvetica" pitchFamily="2" charset="0"/>
                  </a:rPr>
                  <a:t>Tip: </a:t>
                </a:r>
                <a:r>
                  <a:rPr lang="en-GB" sz="1400" i="1" dirty="0">
                    <a:latin typeface="Helvetica" pitchFamily="2" charset="0"/>
                  </a:rPr>
                  <a:t>no need to calculate the distance </a:t>
                </a:r>
                <a14:m>
                  <m:oMath xmlns:m="http://schemas.openxmlformats.org/officeDocument/2006/math">
                    <m:sSub>
                      <m:sSubPr>
                        <m:ctrlPr>
                          <a:rPr lang="en-GB" sz="1400" b="0" i="1" smtClean="0">
                            <a:latin typeface="Cambria Math" panose="02040503050406030204" pitchFamily="18" charset="0"/>
                          </a:rPr>
                        </m:ctrlPr>
                      </m:sSubPr>
                      <m:e>
                        <m:r>
                          <a:rPr lang="en-GB" sz="1400" i="1">
                            <a:latin typeface="Cambria Math" panose="02040503050406030204" pitchFamily="18" charset="0"/>
                          </a:rPr>
                          <m:t>𝑟</m:t>
                        </m:r>
                      </m:e>
                      <m:sub>
                        <m:r>
                          <a:rPr lang="en-GB" sz="1400" b="0" i="1" smtClean="0">
                            <a:latin typeface="Cambria Math" panose="02040503050406030204" pitchFamily="18" charset="0"/>
                          </a:rPr>
                          <m:t>𝑖𝑗</m:t>
                        </m:r>
                      </m:sub>
                    </m:sSub>
                    <m:r>
                      <a:rPr lang="en-GB" sz="1400" b="0" i="1" smtClean="0">
                        <a:latin typeface="Cambria Math" panose="02040503050406030204" pitchFamily="18" charset="0"/>
                      </a:rPr>
                      <m:t>=</m:t>
                    </m:r>
                    <m:rad>
                      <m:radPr>
                        <m:degHide m:val="on"/>
                        <m:ctrlPr>
                          <a:rPr lang="en-GB" sz="1400" b="0" i="1" smtClean="0">
                            <a:latin typeface="Cambria Math" panose="02040503050406030204" pitchFamily="18" charset="0"/>
                          </a:rPr>
                        </m:ctrlPr>
                      </m:radPr>
                      <m:deg/>
                      <m:e>
                        <m:sSup>
                          <m:sSupPr>
                            <m:ctrlPr>
                              <a:rPr lang="en-GB" sz="1400" b="0" i="1" smtClean="0">
                                <a:latin typeface="Cambria Math" panose="02040503050406030204" pitchFamily="18" charset="0"/>
                              </a:rPr>
                            </m:ctrlPr>
                          </m:sSupPr>
                          <m:e>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𝑖</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i="1">
                                        <a:latin typeface="Cambria Math" panose="02040503050406030204" pitchFamily="18" charset="0"/>
                                      </a:rPr>
                                      <m:t>𝑥</m:t>
                                    </m:r>
                                  </m:e>
                                  <m:sub>
                                    <m:r>
                                      <a:rPr lang="en-GB" sz="1400" i="1">
                                        <a:latin typeface="Cambria Math" panose="02040503050406030204" pitchFamily="18" charset="0"/>
                                      </a:rPr>
                                      <m:t>𝑗</m:t>
                                    </m:r>
                                  </m:sub>
                                </m:sSub>
                              </m:e>
                            </m:d>
                          </m:e>
                          <m:sup>
                            <m:r>
                              <a:rPr lang="en-GB" sz="1400" b="0" i="1" smtClean="0">
                                <a:latin typeface="Cambria Math" panose="02040503050406030204" pitchFamily="18" charset="0"/>
                              </a:rPr>
                              <m:t>2</m:t>
                            </m:r>
                          </m:sup>
                        </m:sSup>
                        <m:r>
                          <a:rPr lang="en-GB" sz="1400" b="0" i="1" smtClean="0">
                            <a:latin typeface="Cambria Math" panose="02040503050406030204" pitchFamily="18" charset="0"/>
                          </a:rPr>
                          <m:t>+</m:t>
                        </m:r>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b="0" i="1" smtClean="0">
                                        <a:latin typeface="Cambria Math" panose="02040503050406030204" pitchFamily="18" charset="0"/>
                                      </a:rPr>
                                      <m:t>𝑦</m:t>
                                    </m:r>
                                  </m:e>
                                  <m:sub>
                                    <m:r>
                                      <a:rPr lang="en-GB" sz="1400" i="1">
                                        <a:latin typeface="Cambria Math" panose="02040503050406030204" pitchFamily="18" charset="0"/>
                                      </a:rPr>
                                      <m:t>𝑖</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𝑦</m:t>
                                    </m:r>
                                  </m:e>
                                  <m:sub>
                                    <m:r>
                                      <a:rPr lang="en-GB" sz="1400" i="1">
                                        <a:latin typeface="Cambria Math" panose="02040503050406030204" pitchFamily="18" charset="0"/>
                                      </a:rPr>
                                      <m:t>𝑗</m:t>
                                    </m:r>
                                  </m:sub>
                                </m:sSub>
                              </m:e>
                            </m:d>
                          </m:e>
                          <m:sup>
                            <m:r>
                              <a:rPr lang="en-GB" sz="1400" i="1">
                                <a:latin typeface="Cambria Math" panose="02040503050406030204" pitchFamily="18" charset="0"/>
                              </a:rPr>
                              <m:t>2</m:t>
                            </m:r>
                          </m:sup>
                        </m:sSup>
                        <m:r>
                          <a:rPr lang="en-GB" sz="1400" b="0" i="1" smtClean="0">
                            <a:latin typeface="Cambria Math" panose="02040503050406030204" pitchFamily="18" charset="0"/>
                          </a:rPr>
                          <m:t>+</m:t>
                        </m:r>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sSub>
                                  <m:sSubPr>
                                    <m:ctrlPr>
                                      <a:rPr lang="en-GB" sz="1400" i="1">
                                        <a:latin typeface="Cambria Math" panose="02040503050406030204" pitchFamily="18" charset="0"/>
                                      </a:rPr>
                                    </m:ctrlPr>
                                  </m:sSubPr>
                                  <m:e>
                                    <m:r>
                                      <a:rPr lang="en-GB" sz="1400" b="0" i="1" smtClean="0">
                                        <a:latin typeface="Cambria Math" panose="02040503050406030204" pitchFamily="18" charset="0"/>
                                      </a:rPr>
                                      <m:t>𝑧</m:t>
                                    </m:r>
                                  </m:e>
                                  <m:sub>
                                    <m:r>
                                      <a:rPr lang="en-GB" sz="1400" i="1">
                                        <a:latin typeface="Cambria Math" panose="02040503050406030204" pitchFamily="18" charset="0"/>
                                      </a:rPr>
                                      <m:t>𝑖</m:t>
                                    </m:r>
                                  </m:sub>
                                </m:sSub>
                                <m:r>
                                  <a:rPr lang="en-GB" sz="1400" i="1">
                                    <a:latin typeface="Cambria Math" panose="02040503050406030204" pitchFamily="18" charset="0"/>
                                  </a:rPr>
                                  <m:t>−</m:t>
                                </m:r>
                                <m:sSub>
                                  <m:sSubPr>
                                    <m:ctrlPr>
                                      <a:rPr lang="en-GB" sz="1400" i="1">
                                        <a:latin typeface="Cambria Math" panose="02040503050406030204" pitchFamily="18" charset="0"/>
                                      </a:rPr>
                                    </m:ctrlPr>
                                  </m:sSubPr>
                                  <m:e>
                                    <m:r>
                                      <a:rPr lang="en-GB" sz="1400" b="0" i="1" smtClean="0">
                                        <a:latin typeface="Cambria Math" panose="02040503050406030204" pitchFamily="18" charset="0"/>
                                      </a:rPr>
                                      <m:t>𝑧</m:t>
                                    </m:r>
                                  </m:e>
                                  <m:sub>
                                    <m:r>
                                      <a:rPr lang="en-GB" sz="1400" i="1">
                                        <a:latin typeface="Cambria Math" panose="02040503050406030204" pitchFamily="18" charset="0"/>
                                      </a:rPr>
                                      <m:t>𝑗</m:t>
                                    </m:r>
                                  </m:sub>
                                </m:sSub>
                              </m:e>
                            </m:d>
                          </m:e>
                          <m:sup>
                            <m:r>
                              <a:rPr lang="en-GB" sz="1400" i="1">
                                <a:latin typeface="Cambria Math" panose="02040503050406030204" pitchFamily="18" charset="0"/>
                              </a:rPr>
                              <m:t>2</m:t>
                            </m:r>
                          </m:sup>
                        </m:sSup>
                      </m:e>
                    </m:rad>
                  </m:oMath>
                </a14:m>
                <a:r>
                  <a:rPr lang="en-GB" sz="1400" i="1" dirty="0">
                    <a:effectLst/>
                    <a:latin typeface="Helvetica" pitchFamily="2" charset="0"/>
                  </a:rPr>
                  <a:t>, since we only need </a:t>
                </a:r>
                <a14:m>
                  <m:oMath xmlns:m="http://schemas.openxmlformats.org/officeDocument/2006/math">
                    <m:sSubSup>
                      <m:sSubSupPr>
                        <m:ctrlPr>
                          <a:rPr lang="en-GB" sz="1400" i="1" smtClean="0">
                            <a:effectLst/>
                            <a:latin typeface="Cambria Math" panose="02040503050406030204" pitchFamily="18" charset="0"/>
                          </a:rPr>
                        </m:ctrlPr>
                      </m:sSubSupPr>
                      <m:e>
                        <m:r>
                          <a:rPr lang="en-GB" sz="1400" b="0" i="1" smtClean="0">
                            <a:effectLst/>
                            <a:latin typeface="Cambria Math" panose="02040503050406030204" pitchFamily="18" charset="0"/>
                          </a:rPr>
                          <m:t>𝑟</m:t>
                        </m:r>
                      </m:e>
                      <m:sub>
                        <m:r>
                          <a:rPr lang="en-GB" sz="1400" b="0" i="1" smtClean="0">
                            <a:effectLst/>
                            <a:latin typeface="Cambria Math" panose="02040503050406030204" pitchFamily="18" charset="0"/>
                          </a:rPr>
                          <m:t>𝑖𝑗</m:t>
                        </m:r>
                      </m:sub>
                      <m:sup>
                        <m:r>
                          <a:rPr lang="en-GB" sz="1400" b="0" i="1" smtClean="0">
                            <a:effectLst/>
                            <a:latin typeface="Cambria Math" panose="02040503050406030204" pitchFamily="18" charset="0"/>
                          </a:rPr>
                          <m:t>2</m:t>
                        </m:r>
                      </m:sup>
                    </m:sSubSup>
                  </m:oMath>
                </a14:m>
                <a:r>
                  <a:rPr lang="en-GB" sz="1400" i="1" dirty="0">
                    <a:effectLst/>
                    <a:latin typeface="Helvetica" pitchFamily="2" charset="0"/>
                  </a:rPr>
                  <a:t>!! This saves a lot of time…</a:t>
                </a:r>
              </a:p>
            </p:txBody>
          </p:sp>
        </mc:Choice>
        <mc:Fallback xmlns="">
          <p:sp>
            <p:nvSpPr>
              <p:cNvPr id="12" name="Rectangle 11">
                <a:extLst>
                  <a:ext uri="{FF2B5EF4-FFF2-40B4-BE49-F238E27FC236}">
                    <a16:creationId xmlns:a16="http://schemas.microsoft.com/office/drawing/2014/main" id="{AD974D7D-F5E2-7A4B-9224-68E823C0F5CE}"/>
                  </a:ext>
                </a:extLst>
              </p:cNvPr>
              <p:cNvSpPr>
                <a:spLocks noRot="1" noChangeAspect="1" noMove="1" noResize="1" noEditPoints="1" noAdjustHandles="1" noChangeArrowheads="1" noChangeShapeType="1" noTextEdit="1"/>
              </p:cNvSpPr>
              <p:nvPr/>
            </p:nvSpPr>
            <p:spPr>
              <a:xfrm>
                <a:off x="1874905" y="4824265"/>
                <a:ext cx="6941718" cy="798167"/>
              </a:xfrm>
              <a:prstGeom prst="rect">
                <a:avLst/>
              </a:prstGeom>
              <a:blipFill>
                <a:blip r:embed="rId3"/>
                <a:stretch>
                  <a:fillRect l="-366" r="-731" b="-3175"/>
                </a:stretch>
              </a:blipFill>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CFBED20-C4E4-FC46-A406-025244CE1A7E}"/>
                  </a:ext>
                </a:extLst>
              </p14:cNvPr>
              <p14:cNvContentPartPr/>
              <p14:nvPr/>
            </p14:nvContentPartPr>
            <p14:xfrm>
              <a:off x="771950" y="2176137"/>
              <a:ext cx="3876480" cy="66960"/>
            </p14:xfrm>
          </p:contentPart>
        </mc:Choice>
        <mc:Fallback xmlns="">
          <p:pic>
            <p:nvPicPr>
              <p:cNvPr id="15" name="Ink 14">
                <a:extLst>
                  <a:ext uri="{FF2B5EF4-FFF2-40B4-BE49-F238E27FC236}">
                    <a16:creationId xmlns:a16="http://schemas.microsoft.com/office/drawing/2014/main" id="{CCFBED20-C4E4-FC46-A406-025244CE1A7E}"/>
                  </a:ext>
                </a:extLst>
              </p:cNvPr>
              <p:cNvPicPr/>
              <p:nvPr/>
            </p:nvPicPr>
            <p:blipFill>
              <a:blip r:embed="rId5"/>
              <a:stretch>
                <a:fillRect/>
              </a:stretch>
            </p:blipFill>
            <p:spPr>
              <a:xfrm>
                <a:off x="681950" y="1996137"/>
                <a:ext cx="4056120" cy="426600"/>
              </a:xfrm>
              <a:prstGeom prst="rect">
                <a:avLst/>
              </a:prstGeom>
            </p:spPr>
          </p:pic>
        </mc:Fallback>
      </mc:AlternateContent>
    </p:spTree>
    <p:extLst>
      <p:ext uri="{BB962C8B-B14F-4D97-AF65-F5344CB8AC3E}">
        <p14:creationId xmlns:p14="http://schemas.microsoft.com/office/powerpoint/2010/main" val="4070275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378146"/>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  	    </a:t>
            </a:r>
            <a:r>
              <a:rPr lang="en-GB" sz="2800" b="1" dirty="0">
                <a:solidFill>
                  <a:srgbClr val="FF0000"/>
                </a:solidFill>
              </a:rPr>
              <a:t>INTEGRATING EQUATIONS OF MOTION.</a:t>
            </a:r>
            <a:r>
              <a:rPr lang="en-GB" sz="2800" dirty="0"/>
              <a:t> </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sp>
        <p:nvSpPr>
          <p:cNvPr id="5" name="TextBox 4">
            <a:extLst>
              <a:ext uri="{FF2B5EF4-FFF2-40B4-BE49-F238E27FC236}">
                <a16:creationId xmlns:a16="http://schemas.microsoft.com/office/drawing/2014/main" id="{7BB179EE-5112-0E43-AB8B-F8133EF89E97}"/>
              </a:ext>
            </a:extLst>
          </p:cNvPr>
          <p:cNvSpPr txBox="1"/>
          <p:nvPr/>
        </p:nvSpPr>
        <p:spPr>
          <a:xfrm>
            <a:off x="219075" y="719832"/>
            <a:ext cx="11753850" cy="4339650"/>
          </a:xfrm>
          <a:prstGeom prst="rect">
            <a:avLst/>
          </a:prstGeom>
          <a:noFill/>
        </p:spPr>
        <p:txBody>
          <a:bodyPr wrap="square" rtlCol="0">
            <a:spAutoFit/>
          </a:bodyPr>
          <a:lstStyle/>
          <a:p>
            <a:r>
              <a:rPr lang="en-GB" sz="2400" b="1" dirty="0"/>
              <a:t>Md vs MC:</a:t>
            </a:r>
          </a:p>
          <a:p>
            <a:endParaRPr lang="en-GB" dirty="0"/>
          </a:p>
          <a:p>
            <a:r>
              <a:rPr lang="en-GB" dirty="0"/>
              <a:t>In MD we follow physical dynamics by solving Newton’s equation of motion: </a:t>
            </a:r>
            <a:r>
              <a:rPr lang="en-GB" b="1" dirty="0"/>
              <a:t>a real physical trajectory </a:t>
            </a:r>
            <a:r>
              <a:rPr lang="en-GB" dirty="0"/>
              <a:t>of the system. </a:t>
            </a:r>
          </a:p>
          <a:p>
            <a:endParaRPr lang="en-GB" dirty="0"/>
          </a:p>
          <a:p>
            <a:r>
              <a:rPr lang="en-GB" b="1" dirty="0"/>
              <a:t>However</a:t>
            </a:r>
            <a:r>
              <a:rPr lang="en-GB" dirty="0"/>
              <a:t>: in an ergodic system, trajectory will exponentially deviate from the real trajectory (</a:t>
            </a:r>
            <a:r>
              <a:rPr lang="en-GB" b="1" dirty="0"/>
              <a:t>Lyapunov instability</a:t>
            </a:r>
            <a:r>
              <a:rPr lang="en-GB" dirty="0"/>
              <a:t>)! </a:t>
            </a:r>
          </a:p>
          <a:p>
            <a:r>
              <a:rPr lang="en-GB" dirty="0"/>
              <a:t>After sufficient time: no correlation between the computed and real trajectory.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1026" name="Picture 2">
            <a:extLst>
              <a:ext uri="{FF2B5EF4-FFF2-40B4-BE49-F238E27FC236}">
                <a16:creationId xmlns:a16="http://schemas.microsoft.com/office/drawing/2014/main" id="{69B2B00C-1D43-BF40-90AD-2C5D54B3B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085" y="2614529"/>
            <a:ext cx="4189668" cy="31433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yapunov Stability of Motion | SpringerLink">
            <a:extLst>
              <a:ext uri="{FF2B5EF4-FFF2-40B4-BE49-F238E27FC236}">
                <a16:creationId xmlns:a16="http://schemas.microsoft.com/office/drawing/2014/main" id="{7E604291-A083-834F-8506-260722E77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2914956"/>
            <a:ext cx="6434045" cy="279296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EF9255BE-1398-B010-3085-DA2883C03B90}"/>
              </a:ext>
            </a:extLst>
          </p:cNvPr>
          <p:cNvSpPr>
            <a:spLocks noGrp="1"/>
          </p:cNvSpPr>
          <p:nvPr>
            <p:ph type="sldNum" sz="quarter" idx="12"/>
          </p:nvPr>
        </p:nvSpPr>
        <p:spPr/>
        <p:txBody>
          <a:bodyPr/>
          <a:lstStyle/>
          <a:p>
            <a:fld id="{9C500B1B-5A23-E34C-AFD7-F809790A889D}" type="slidenum">
              <a:rPr lang="en-SI" smtClean="0"/>
              <a:t>67</a:t>
            </a:fld>
            <a:endParaRPr lang="en-SI"/>
          </a:p>
        </p:txBody>
      </p:sp>
    </p:spTree>
    <p:extLst>
      <p:ext uri="{BB962C8B-B14F-4D97-AF65-F5344CB8AC3E}">
        <p14:creationId xmlns:p14="http://schemas.microsoft.com/office/powerpoint/2010/main" val="41504856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378146"/>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  	    </a:t>
            </a:r>
            <a:r>
              <a:rPr lang="en-GB" sz="2800" b="1" dirty="0">
                <a:solidFill>
                  <a:srgbClr val="FF0000"/>
                </a:solidFill>
              </a:rPr>
              <a:t>INTEGRATING EQUATIONS OF MOTION.</a:t>
            </a:r>
            <a:r>
              <a:rPr lang="en-GB" sz="2800" dirty="0"/>
              <a:t> </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sp>
        <p:nvSpPr>
          <p:cNvPr id="5" name="TextBox 4">
            <a:extLst>
              <a:ext uri="{FF2B5EF4-FFF2-40B4-BE49-F238E27FC236}">
                <a16:creationId xmlns:a16="http://schemas.microsoft.com/office/drawing/2014/main" id="{7BB179EE-5112-0E43-AB8B-F8133EF89E97}"/>
              </a:ext>
            </a:extLst>
          </p:cNvPr>
          <p:cNvSpPr txBox="1"/>
          <p:nvPr/>
        </p:nvSpPr>
        <p:spPr>
          <a:xfrm>
            <a:off x="458930" y="2022100"/>
            <a:ext cx="5876925" cy="2308324"/>
          </a:xfrm>
          <a:prstGeom prst="rect">
            <a:avLst/>
          </a:prstGeom>
          <a:noFill/>
        </p:spPr>
        <p:txBody>
          <a:bodyPr wrap="square" rtlCol="0">
            <a:spAutoFit/>
          </a:bodyPr>
          <a:lstStyle/>
          <a:p>
            <a:endParaRPr lang="en-GB" dirty="0"/>
          </a:p>
          <a:p>
            <a:r>
              <a:rPr lang="en-GB" dirty="0"/>
              <a:t>Theorem of </a:t>
            </a:r>
            <a:r>
              <a:rPr lang="en-GB" b="1" dirty="0"/>
              <a:t>shadow Hamiltonian </a:t>
            </a:r>
            <a:r>
              <a:rPr lang="en-GB" b="1" dirty="0">
                <a:sym typeface="Wingdings" pitchFamily="2" charset="2"/>
              </a:rPr>
              <a:t> </a:t>
            </a:r>
            <a:r>
              <a:rPr lang="en-GB" dirty="0"/>
              <a:t>if propagator is area preserving and time reversable (for instance, Verlet algorithm), any computed trajectory will be infinitesimally close to some real trajectory (although with a different initial condition). This ensures that the time averages in MD simulations will be meaningful. </a:t>
            </a:r>
          </a:p>
          <a:p>
            <a:endParaRPr lang="en-GB" dirty="0"/>
          </a:p>
        </p:txBody>
      </p:sp>
      <p:sp>
        <p:nvSpPr>
          <p:cNvPr id="7" name="Slide Number Placeholder 6">
            <a:extLst>
              <a:ext uri="{FF2B5EF4-FFF2-40B4-BE49-F238E27FC236}">
                <a16:creationId xmlns:a16="http://schemas.microsoft.com/office/drawing/2014/main" id="{EF9255BE-1398-B010-3085-DA2883C03B90}"/>
              </a:ext>
            </a:extLst>
          </p:cNvPr>
          <p:cNvSpPr>
            <a:spLocks noGrp="1"/>
          </p:cNvSpPr>
          <p:nvPr>
            <p:ph type="sldNum" sz="quarter" idx="12"/>
          </p:nvPr>
        </p:nvSpPr>
        <p:spPr/>
        <p:txBody>
          <a:bodyPr/>
          <a:lstStyle/>
          <a:p>
            <a:fld id="{9C500B1B-5A23-E34C-AFD7-F809790A889D}" type="slidenum">
              <a:rPr lang="en-SI" smtClean="0"/>
              <a:t>68</a:t>
            </a:fld>
            <a:endParaRPr lang="en-SI"/>
          </a:p>
        </p:txBody>
      </p:sp>
      <p:pic>
        <p:nvPicPr>
          <p:cNvPr id="9" name="Picture 8" descr="A close up of text on a whiteboard&#10;&#10;Description automatically generated">
            <a:extLst>
              <a:ext uri="{FF2B5EF4-FFF2-40B4-BE49-F238E27FC236}">
                <a16:creationId xmlns:a16="http://schemas.microsoft.com/office/drawing/2014/main" id="{8A54EF51-AF37-1525-D708-03BA2B6E80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844972" y="501690"/>
            <a:ext cx="5029546" cy="5623455"/>
          </a:xfrm>
          <a:prstGeom prst="rect">
            <a:avLst/>
          </a:prstGeom>
        </p:spPr>
      </p:pic>
      <p:pic>
        <p:nvPicPr>
          <p:cNvPr id="10" name="Picture 9" descr="A close up of text on a white background&#10;&#10;Description automatically generated">
            <a:extLst>
              <a:ext uri="{FF2B5EF4-FFF2-40B4-BE49-F238E27FC236}">
                <a16:creationId xmlns:a16="http://schemas.microsoft.com/office/drawing/2014/main" id="{6CFA27E2-4F3D-1194-1A10-F97D531A07D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9134538" y="3961703"/>
            <a:ext cx="2906347" cy="2743199"/>
          </a:xfrm>
          <a:prstGeom prst="rect">
            <a:avLst/>
          </a:prstGeom>
        </p:spPr>
      </p:pic>
    </p:spTree>
    <p:extLst>
      <p:ext uri="{BB962C8B-B14F-4D97-AF65-F5344CB8AC3E}">
        <p14:creationId xmlns:p14="http://schemas.microsoft.com/office/powerpoint/2010/main" val="310343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E35F10-144B-3617-C076-F809AF5A8D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662" t="40245" r="79788"/>
          <a:stretch/>
        </p:blipFill>
        <p:spPr>
          <a:xfrm rot="5400000">
            <a:off x="2267061" y="-1360906"/>
            <a:ext cx="970671" cy="5088699"/>
          </a:xfrm>
          <a:prstGeom prst="rect">
            <a:avLst/>
          </a:prstGeom>
        </p:spPr>
      </p:pic>
      <p:pic>
        <p:nvPicPr>
          <p:cNvPr id="6" name="Picture 5">
            <a:extLst>
              <a:ext uri="{FF2B5EF4-FFF2-40B4-BE49-F238E27FC236}">
                <a16:creationId xmlns:a16="http://schemas.microsoft.com/office/drawing/2014/main" id="{E61177B2-07AC-0017-7E18-96FB0FAA01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5610" t="23039" r="24888"/>
          <a:stretch/>
        </p:blipFill>
        <p:spPr>
          <a:xfrm rot="5400000">
            <a:off x="2333550" y="1133066"/>
            <a:ext cx="837691" cy="5088700"/>
          </a:xfrm>
          <a:prstGeom prst="rect">
            <a:avLst/>
          </a:prstGeom>
          <a:ln w="76200">
            <a:noFill/>
          </a:ln>
        </p:spPr>
      </p:pic>
      <p:pic>
        <p:nvPicPr>
          <p:cNvPr id="8" name="Picture 7">
            <a:extLst>
              <a:ext uri="{FF2B5EF4-FFF2-40B4-BE49-F238E27FC236}">
                <a16:creationId xmlns:a16="http://schemas.microsoft.com/office/drawing/2014/main" id="{92E68F41-0B94-A7B0-2B10-5A618073B35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8957" t="4855" r="67640" b="62987"/>
          <a:stretch/>
        </p:blipFill>
        <p:spPr>
          <a:xfrm rot="5400000">
            <a:off x="864258" y="729711"/>
            <a:ext cx="1641486" cy="2953908"/>
          </a:xfrm>
          <a:prstGeom prst="rect">
            <a:avLst/>
          </a:prstGeom>
        </p:spPr>
      </p:pic>
      <p:pic>
        <p:nvPicPr>
          <p:cNvPr id="9" name="Picture 8">
            <a:extLst>
              <a:ext uri="{FF2B5EF4-FFF2-40B4-BE49-F238E27FC236}">
                <a16:creationId xmlns:a16="http://schemas.microsoft.com/office/drawing/2014/main" id="{9214534B-4A26-1800-A96F-AB3ACD00D6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825" t="73646" r="62813"/>
          <a:stretch/>
        </p:blipFill>
        <p:spPr>
          <a:xfrm rot="5400000">
            <a:off x="4307501" y="1070618"/>
            <a:ext cx="970671" cy="2606327"/>
          </a:xfrm>
          <a:prstGeom prst="rect">
            <a:avLst/>
          </a:prstGeom>
        </p:spPr>
      </p:pic>
      <p:pic>
        <p:nvPicPr>
          <p:cNvPr id="10" name="Picture 9">
            <a:extLst>
              <a:ext uri="{FF2B5EF4-FFF2-40B4-BE49-F238E27FC236}">
                <a16:creationId xmlns:a16="http://schemas.microsoft.com/office/drawing/2014/main" id="{C3F4D31E-8E0E-79C5-6463-1501D1DCD6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7051" t="6008" r="51890"/>
          <a:stretch/>
        </p:blipFill>
        <p:spPr>
          <a:xfrm rot="5400000">
            <a:off x="8404752" y="-1910423"/>
            <a:ext cx="970671" cy="6187731"/>
          </a:xfrm>
          <a:prstGeom prst="rect">
            <a:avLst/>
          </a:prstGeom>
        </p:spPr>
      </p:pic>
      <p:pic>
        <p:nvPicPr>
          <p:cNvPr id="11" name="Picture 10">
            <a:extLst>
              <a:ext uri="{FF2B5EF4-FFF2-40B4-BE49-F238E27FC236}">
                <a16:creationId xmlns:a16="http://schemas.microsoft.com/office/drawing/2014/main" id="{777F572D-5217-4564-416C-52193B975C3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1164" t="32485" r="33401"/>
          <a:stretch/>
        </p:blipFill>
        <p:spPr>
          <a:xfrm rot="5400000">
            <a:off x="8896780" y="31045"/>
            <a:ext cx="1442406" cy="4731939"/>
          </a:xfrm>
          <a:prstGeom prst="rect">
            <a:avLst/>
          </a:prstGeom>
        </p:spPr>
      </p:pic>
      <p:pic>
        <p:nvPicPr>
          <p:cNvPr id="13" name="Picture 12">
            <a:extLst>
              <a:ext uri="{FF2B5EF4-FFF2-40B4-BE49-F238E27FC236}">
                <a16:creationId xmlns:a16="http://schemas.microsoft.com/office/drawing/2014/main" id="{054512C3-011A-049C-4454-4283B18090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7489" t="2766"/>
          <a:stretch/>
        </p:blipFill>
        <p:spPr>
          <a:xfrm rot="5400000">
            <a:off x="5135449" y="-126688"/>
            <a:ext cx="1921102" cy="11197534"/>
          </a:xfrm>
          <a:prstGeom prst="rect">
            <a:avLst/>
          </a:prstGeom>
          <a:ln w="76200">
            <a:solidFill>
              <a:srgbClr val="FF0000"/>
            </a:solidFill>
          </a:ln>
        </p:spPr>
      </p:pic>
      <p:pic>
        <p:nvPicPr>
          <p:cNvPr id="14" name="Picture 13">
            <a:extLst>
              <a:ext uri="{FF2B5EF4-FFF2-40B4-BE49-F238E27FC236}">
                <a16:creationId xmlns:a16="http://schemas.microsoft.com/office/drawing/2014/main" id="{7F5B4E59-049C-7758-807B-F6E9B24F49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4612" t="37029" r="14378"/>
          <a:stretch/>
        </p:blipFill>
        <p:spPr>
          <a:xfrm rot="5400000">
            <a:off x="6972027" y="1529074"/>
            <a:ext cx="970673" cy="4163704"/>
          </a:xfrm>
          <a:prstGeom prst="rect">
            <a:avLst/>
          </a:prstGeom>
          <a:ln w="76200">
            <a:noFill/>
          </a:ln>
        </p:spPr>
      </p:pic>
      <p:pic>
        <p:nvPicPr>
          <p:cNvPr id="15" name="Picture 14">
            <a:extLst>
              <a:ext uri="{FF2B5EF4-FFF2-40B4-BE49-F238E27FC236}">
                <a16:creationId xmlns:a16="http://schemas.microsoft.com/office/drawing/2014/main" id="{755023FB-2DBE-3EC4-B34A-DEE6929F3C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5894" t="68481" r="9027"/>
          <a:stretch/>
        </p:blipFill>
        <p:spPr>
          <a:xfrm rot="5400000">
            <a:off x="10546799" y="2644100"/>
            <a:ext cx="508337" cy="2365970"/>
          </a:xfrm>
          <a:prstGeom prst="rect">
            <a:avLst/>
          </a:prstGeom>
          <a:ln w="76200">
            <a:noFill/>
          </a:ln>
        </p:spPr>
      </p:pic>
      <p:pic>
        <p:nvPicPr>
          <p:cNvPr id="16" name="Picture 15">
            <a:extLst>
              <a:ext uri="{FF2B5EF4-FFF2-40B4-BE49-F238E27FC236}">
                <a16:creationId xmlns:a16="http://schemas.microsoft.com/office/drawing/2014/main" id="{50ED0652-7160-B502-9E97-FEA620E0609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6399" t="4605" r="52779" b="35656"/>
          <a:stretch/>
        </p:blipFill>
        <p:spPr>
          <a:xfrm rot="5400000">
            <a:off x="6191676" y="-1399683"/>
            <a:ext cx="3675597" cy="7908957"/>
          </a:xfrm>
          <a:prstGeom prst="rect">
            <a:avLst/>
          </a:prstGeom>
        </p:spPr>
      </p:pic>
      <p:sp>
        <p:nvSpPr>
          <p:cNvPr id="17" name="Title 1">
            <a:extLst>
              <a:ext uri="{FF2B5EF4-FFF2-40B4-BE49-F238E27FC236}">
                <a16:creationId xmlns:a16="http://schemas.microsoft.com/office/drawing/2014/main" id="{F356B273-132B-5D81-CA42-CFC32DE62015}"/>
              </a:ext>
            </a:extLst>
          </p:cNvPr>
          <p:cNvSpPr txBox="1">
            <a:spLocks/>
          </p:cNvSpPr>
          <p:nvPr/>
        </p:nvSpPr>
        <p:spPr>
          <a:xfrm>
            <a:off x="0" y="266424"/>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b="1" dirty="0"/>
              <a:t> </a:t>
            </a:r>
            <a:r>
              <a:rPr lang="en-GB" sz="2800" b="1" i="1" dirty="0"/>
              <a:t>COMPUTER SIMULATIONS</a:t>
            </a:r>
            <a:r>
              <a:rPr lang="en-GB" sz="2800" i="1" dirty="0"/>
              <a:t> 		 	   STATISTICAL MECHANICS BASIS</a:t>
            </a:r>
            <a:endParaRPr lang="en-SI" sz="2800" b="1">
              <a:solidFill>
                <a:srgbClr val="FF0000"/>
              </a:solidFill>
            </a:endParaRPr>
          </a:p>
        </p:txBody>
      </p:sp>
      <p:sp>
        <p:nvSpPr>
          <p:cNvPr id="3" name="Slide Number Placeholder 2">
            <a:extLst>
              <a:ext uri="{FF2B5EF4-FFF2-40B4-BE49-F238E27FC236}">
                <a16:creationId xmlns:a16="http://schemas.microsoft.com/office/drawing/2014/main" id="{3889C6E5-2941-F1E6-A778-0E80CAB6CD91}"/>
              </a:ext>
            </a:extLst>
          </p:cNvPr>
          <p:cNvSpPr>
            <a:spLocks noGrp="1"/>
          </p:cNvSpPr>
          <p:nvPr>
            <p:ph type="sldNum" sz="quarter" idx="12"/>
          </p:nvPr>
        </p:nvSpPr>
        <p:spPr/>
        <p:txBody>
          <a:bodyPr/>
          <a:lstStyle/>
          <a:p>
            <a:fld id="{9C500B1B-5A23-E34C-AFD7-F809790A889D}" type="slidenum">
              <a:rPr lang="en-SI" smtClean="0"/>
              <a:t>6</a:t>
            </a:fld>
            <a:endParaRPr lang="en-SI"/>
          </a:p>
        </p:txBody>
      </p:sp>
    </p:spTree>
    <p:extLst>
      <p:ext uri="{BB962C8B-B14F-4D97-AF65-F5344CB8AC3E}">
        <p14:creationId xmlns:p14="http://schemas.microsoft.com/office/powerpoint/2010/main" val="177875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378146"/>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  	    </a:t>
            </a:r>
            <a:r>
              <a:rPr lang="en-GB" sz="2800" b="1" dirty="0">
                <a:solidFill>
                  <a:srgbClr val="FF0000"/>
                </a:solidFill>
              </a:rPr>
              <a:t>INTEGRATING EQUATIONS OF MOTION.</a:t>
            </a:r>
            <a:r>
              <a:rPr lang="en-GB" sz="2800" dirty="0"/>
              <a:t> </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sp>
        <p:nvSpPr>
          <p:cNvPr id="5" name="TextBox 4">
            <a:extLst>
              <a:ext uri="{FF2B5EF4-FFF2-40B4-BE49-F238E27FC236}">
                <a16:creationId xmlns:a16="http://schemas.microsoft.com/office/drawing/2014/main" id="{7BB179EE-5112-0E43-AB8B-F8133EF89E97}"/>
              </a:ext>
            </a:extLst>
          </p:cNvPr>
          <p:cNvSpPr txBox="1"/>
          <p:nvPr/>
        </p:nvSpPr>
        <p:spPr>
          <a:xfrm>
            <a:off x="1480715" y="1536174"/>
            <a:ext cx="8820753" cy="3785652"/>
          </a:xfrm>
          <a:prstGeom prst="rect">
            <a:avLst/>
          </a:prstGeom>
          <a:noFill/>
        </p:spPr>
        <p:txBody>
          <a:bodyPr wrap="square" rtlCol="0">
            <a:spAutoFit/>
          </a:bodyPr>
          <a:lstStyle/>
          <a:p>
            <a:endParaRPr lang="en-GB" dirty="0"/>
          </a:p>
          <a:p>
            <a:endParaRPr lang="en-GB" dirty="0"/>
          </a:p>
          <a:p>
            <a:r>
              <a:rPr lang="en-GB" sz="2400" b="1" dirty="0"/>
              <a:t>MD simulations vs numerical computation </a:t>
            </a:r>
          </a:p>
          <a:p>
            <a:r>
              <a:rPr lang="en-GB" dirty="0"/>
              <a:t>(e.g. predicting orbits of satellites)</a:t>
            </a:r>
          </a:p>
          <a:p>
            <a:endParaRPr lang="en-GB" dirty="0"/>
          </a:p>
          <a:p>
            <a:pPr marL="285750" indent="-285750">
              <a:buFont typeface="Arial" panose="020B0604020202020204" pitchFamily="34" charset="0"/>
              <a:buChar char="•"/>
            </a:pPr>
            <a:r>
              <a:rPr lang="en-GB" dirty="0"/>
              <a:t>In MD, we cannot say anything about the actual trajectory of the system starting from exact initial condition.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What we can predict, are thermodynamic averages.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Predicting exact trajectories is a different undertaking. It cannot be done for a large number of particles and it consists of a combination of forward and backward simulations to ensure that the trajectories are stable…</a:t>
            </a:r>
          </a:p>
        </p:txBody>
      </p:sp>
      <p:sp>
        <p:nvSpPr>
          <p:cNvPr id="7" name="Slide Number Placeholder 6">
            <a:extLst>
              <a:ext uri="{FF2B5EF4-FFF2-40B4-BE49-F238E27FC236}">
                <a16:creationId xmlns:a16="http://schemas.microsoft.com/office/drawing/2014/main" id="{EF9255BE-1398-B010-3085-DA2883C03B90}"/>
              </a:ext>
            </a:extLst>
          </p:cNvPr>
          <p:cNvSpPr>
            <a:spLocks noGrp="1"/>
          </p:cNvSpPr>
          <p:nvPr>
            <p:ph type="sldNum" sz="quarter" idx="12"/>
          </p:nvPr>
        </p:nvSpPr>
        <p:spPr/>
        <p:txBody>
          <a:bodyPr/>
          <a:lstStyle/>
          <a:p>
            <a:fld id="{9C500B1B-5A23-E34C-AFD7-F809790A889D}" type="slidenum">
              <a:rPr lang="en-SI" smtClean="0"/>
              <a:t>69</a:t>
            </a:fld>
            <a:endParaRPr lang="en-SI"/>
          </a:p>
        </p:txBody>
      </p:sp>
    </p:spTree>
    <p:extLst>
      <p:ext uri="{BB962C8B-B14F-4D97-AF65-F5344CB8AC3E}">
        <p14:creationId xmlns:p14="http://schemas.microsoft.com/office/powerpoint/2010/main" val="16682140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8" name="Picture 7">
            <a:extLst>
              <a:ext uri="{FF2B5EF4-FFF2-40B4-BE49-F238E27FC236}">
                <a16:creationId xmlns:a16="http://schemas.microsoft.com/office/drawing/2014/main" id="{CA3129FC-2084-114E-86F8-E106FE854C65}"/>
              </a:ext>
            </a:extLst>
          </p:cNvPr>
          <p:cNvPicPr>
            <a:picLocks noChangeAspect="1"/>
          </p:cNvPicPr>
          <p:nvPr/>
        </p:nvPicPr>
        <p:blipFill>
          <a:blip r:embed="rId2"/>
          <a:stretch>
            <a:fillRect/>
          </a:stretch>
        </p:blipFill>
        <p:spPr>
          <a:xfrm>
            <a:off x="518252" y="927278"/>
            <a:ext cx="1727200" cy="368300"/>
          </a:xfrm>
          <a:prstGeom prst="rect">
            <a:avLst/>
          </a:prstGeom>
        </p:spPr>
      </p:pic>
      <p:grpSp>
        <p:nvGrpSpPr>
          <p:cNvPr id="7" name="Group 6">
            <a:extLst>
              <a:ext uri="{FF2B5EF4-FFF2-40B4-BE49-F238E27FC236}">
                <a16:creationId xmlns:a16="http://schemas.microsoft.com/office/drawing/2014/main" id="{AF106C9A-B49A-9B48-876D-C5EE6CF518B1}"/>
              </a:ext>
            </a:extLst>
          </p:cNvPr>
          <p:cNvGrpSpPr/>
          <p:nvPr/>
        </p:nvGrpSpPr>
        <p:grpSpPr>
          <a:xfrm>
            <a:off x="450225" y="1429008"/>
            <a:ext cx="3201255" cy="672163"/>
            <a:chOff x="587274" y="4484299"/>
            <a:chExt cx="3201255" cy="672163"/>
          </a:xfrm>
        </p:grpSpPr>
        <p:pic>
          <p:nvPicPr>
            <p:cNvPr id="6" name="Picture 5">
              <a:extLst>
                <a:ext uri="{FF2B5EF4-FFF2-40B4-BE49-F238E27FC236}">
                  <a16:creationId xmlns:a16="http://schemas.microsoft.com/office/drawing/2014/main" id="{00BD6C76-1E18-4F4D-8650-94B3D28067EA}"/>
                </a:ext>
              </a:extLst>
            </p:cNvPr>
            <p:cNvPicPr>
              <a:picLocks noChangeAspect="1"/>
            </p:cNvPicPr>
            <p:nvPr/>
          </p:nvPicPr>
          <p:blipFill rotWithShape="1">
            <a:blip r:embed="rId3"/>
            <a:srcRect b="36233"/>
            <a:stretch/>
          </p:blipFill>
          <p:spPr>
            <a:xfrm>
              <a:off x="587274" y="4484299"/>
              <a:ext cx="2451100" cy="672163"/>
            </a:xfrm>
            <a:prstGeom prst="rect">
              <a:avLst/>
            </a:prstGeom>
          </p:spPr>
        </p:pic>
        <p:pic>
          <p:nvPicPr>
            <p:cNvPr id="9" name="Picture 8">
              <a:extLst>
                <a:ext uri="{FF2B5EF4-FFF2-40B4-BE49-F238E27FC236}">
                  <a16:creationId xmlns:a16="http://schemas.microsoft.com/office/drawing/2014/main" id="{A808201F-D73A-F448-88D2-FB73951D5F3A}"/>
                </a:ext>
              </a:extLst>
            </p:cNvPr>
            <p:cNvPicPr>
              <a:picLocks noChangeAspect="1"/>
            </p:cNvPicPr>
            <p:nvPr/>
          </p:nvPicPr>
          <p:blipFill rotWithShape="1">
            <a:blip r:embed="rId3"/>
            <a:srcRect l="13018" t="65476" r="47104" b="11273"/>
            <a:stretch/>
          </p:blipFill>
          <p:spPr>
            <a:xfrm>
              <a:off x="2811083" y="4643702"/>
              <a:ext cx="977446" cy="245098"/>
            </a:xfrm>
            <a:prstGeom prst="rect">
              <a:avLst/>
            </a:prstGeom>
          </p:spPr>
        </p:pic>
      </p:grpSp>
      <p:pic>
        <p:nvPicPr>
          <p:cNvPr id="10" name="Picture 9">
            <a:extLst>
              <a:ext uri="{FF2B5EF4-FFF2-40B4-BE49-F238E27FC236}">
                <a16:creationId xmlns:a16="http://schemas.microsoft.com/office/drawing/2014/main" id="{36FC413D-E73A-C640-9900-78B425F1FCA0}"/>
              </a:ext>
            </a:extLst>
          </p:cNvPr>
          <p:cNvPicPr>
            <a:picLocks noChangeAspect="1"/>
          </p:cNvPicPr>
          <p:nvPr/>
        </p:nvPicPr>
        <p:blipFill>
          <a:blip r:embed="rId4"/>
          <a:stretch>
            <a:fillRect/>
          </a:stretch>
        </p:blipFill>
        <p:spPr>
          <a:xfrm>
            <a:off x="7237304" y="1288371"/>
            <a:ext cx="2171700" cy="812800"/>
          </a:xfrm>
          <a:prstGeom prst="rect">
            <a:avLst/>
          </a:prstGeom>
        </p:spPr>
      </p:pic>
      <p:sp>
        <p:nvSpPr>
          <p:cNvPr id="11" name="TextBox 10">
            <a:extLst>
              <a:ext uri="{FF2B5EF4-FFF2-40B4-BE49-F238E27FC236}">
                <a16:creationId xmlns:a16="http://schemas.microsoft.com/office/drawing/2014/main" id="{AF24D818-037F-DB43-A96F-CD90526ABCE1}"/>
              </a:ext>
            </a:extLst>
          </p:cNvPr>
          <p:cNvSpPr txBox="1"/>
          <p:nvPr/>
        </p:nvSpPr>
        <p:spPr>
          <a:xfrm>
            <a:off x="5466171" y="1510105"/>
            <a:ext cx="1829860" cy="369332"/>
          </a:xfrm>
          <a:prstGeom prst="rect">
            <a:avLst/>
          </a:prstGeom>
          <a:noFill/>
        </p:spPr>
        <p:txBody>
          <a:bodyPr wrap="none" rtlCol="0">
            <a:spAutoFit/>
          </a:bodyPr>
          <a:lstStyle/>
          <a:p>
            <a:r>
              <a:rPr lang="en-GB" dirty="0"/>
              <a:t>Liouville operator</a:t>
            </a:r>
          </a:p>
        </p:txBody>
      </p:sp>
      <p:pic>
        <p:nvPicPr>
          <p:cNvPr id="12" name="Picture 11">
            <a:extLst>
              <a:ext uri="{FF2B5EF4-FFF2-40B4-BE49-F238E27FC236}">
                <a16:creationId xmlns:a16="http://schemas.microsoft.com/office/drawing/2014/main" id="{53702843-1833-5A46-B5C0-C2E378B5A64D}"/>
              </a:ext>
            </a:extLst>
          </p:cNvPr>
          <p:cNvPicPr>
            <a:picLocks noChangeAspect="1"/>
          </p:cNvPicPr>
          <p:nvPr/>
        </p:nvPicPr>
        <p:blipFill>
          <a:blip r:embed="rId5"/>
          <a:stretch>
            <a:fillRect/>
          </a:stretch>
        </p:blipFill>
        <p:spPr>
          <a:xfrm>
            <a:off x="450225" y="2339752"/>
            <a:ext cx="4699000" cy="685800"/>
          </a:xfrm>
          <a:prstGeom prst="rect">
            <a:avLst/>
          </a:prstGeom>
        </p:spPr>
      </p:pic>
      <p:sp>
        <p:nvSpPr>
          <p:cNvPr id="14" name="TextBox 13">
            <a:extLst>
              <a:ext uri="{FF2B5EF4-FFF2-40B4-BE49-F238E27FC236}">
                <a16:creationId xmlns:a16="http://schemas.microsoft.com/office/drawing/2014/main" id="{7543F589-DD0E-774B-ADA8-92128E461E10}"/>
              </a:ext>
            </a:extLst>
          </p:cNvPr>
          <p:cNvSpPr txBox="1"/>
          <p:nvPr/>
        </p:nvSpPr>
        <p:spPr>
          <a:xfrm>
            <a:off x="5466171" y="2497986"/>
            <a:ext cx="5416868" cy="369332"/>
          </a:xfrm>
          <a:prstGeom prst="rect">
            <a:avLst/>
          </a:prstGeom>
          <a:noFill/>
        </p:spPr>
        <p:txBody>
          <a:bodyPr wrap="none" rtlCol="0">
            <a:spAutoFit/>
          </a:bodyPr>
          <a:lstStyle/>
          <a:p>
            <a:r>
              <a:rPr lang="en-GB" dirty="0"/>
              <a:t>Integrating equations of motion (does not help us yet…)</a:t>
            </a:r>
          </a:p>
        </p:txBody>
      </p:sp>
      <p:pic>
        <p:nvPicPr>
          <p:cNvPr id="13" name="Picture 12">
            <a:extLst>
              <a:ext uri="{FF2B5EF4-FFF2-40B4-BE49-F238E27FC236}">
                <a16:creationId xmlns:a16="http://schemas.microsoft.com/office/drawing/2014/main" id="{0FD02052-9378-D94A-B463-22254B5E258B}"/>
              </a:ext>
            </a:extLst>
          </p:cNvPr>
          <p:cNvPicPr>
            <a:picLocks noChangeAspect="1"/>
          </p:cNvPicPr>
          <p:nvPr/>
        </p:nvPicPr>
        <p:blipFill rotWithShape="1">
          <a:blip r:embed="rId6"/>
          <a:srcRect r="2731"/>
          <a:stretch/>
        </p:blipFill>
        <p:spPr>
          <a:xfrm>
            <a:off x="574316" y="3629612"/>
            <a:ext cx="1445315" cy="673100"/>
          </a:xfrm>
          <a:prstGeom prst="rect">
            <a:avLst/>
          </a:prstGeom>
        </p:spPr>
      </p:pic>
      <p:pic>
        <p:nvPicPr>
          <p:cNvPr id="15" name="Picture 14">
            <a:extLst>
              <a:ext uri="{FF2B5EF4-FFF2-40B4-BE49-F238E27FC236}">
                <a16:creationId xmlns:a16="http://schemas.microsoft.com/office/drawing/2014/main" id="{4E067D8F-5D6D-2748-8B37-E250C14DFD8F}"/>
              </a:ext>
            </a:extLst>
          </p:cNvPr>
          <p:cNvPicPr>
            <a:picLocks noChangeAspect="1"/>
          </p:cNvPicPr>
          <p:nvPr/>
        </p:nvPicPr>
        <p:blipFill>
          <a:blip r:embed="rId7"/>
          <a:stretch>
            <a:fillRect/>
          </a:stretch>
        </p:blipFill>
        <p:spPr>
          <a:xfrm>
            <a:off x="4844865" y="3642312"/>
            <a:ext cx="1549400" cy="647700"/>
          </a:xfrm>
          <a:prstGeom prst="rect">
            <a:avLst/>
          </a:prstGeom>
        </p:spPr>
      </p:pic>
      <p:pic>
        <p:nvPicPr>
          <p:cNvPr id="16" name="Picture 15">
            <a:extLst>
              <a:ext uri="{FF2B5EF4-FFF2-40B4-BE49-F238E27FC236}">
                <a16:creationId xmlns:a16="http://schemas.microsoft.com/office/drawing/2014/main" id="{D44DF041-A7B9-2842-B321-01714A7DDDC9}"/>
              </a:ext>
            </a:extLst>
          </p:cNvPr>
          <p:cNvPicPr>
            <a:picLocks noChangeAspect="1"/>
          </p:cNvPicPr>
          <p:nvPr/>
        </p:nvPicPr>
        <p:blipFill>
          <a:blip r:embed="rId8"/>
          <a:stretch>
            <a:fillRect/>
          </a:stretch>
        </p:blipFill>
        <p:spPr>
          <a:xfrm>
            <a:off x="430906" y="4387497"/>
            <a:ext cx="4158686" cy="2079343"/>
          </a:xfrm>
          <a:prstGeom prst="rect">
            <a:avLst/>
          </a:prstGeom>
        </p:spPr>
      </p:pic>
      <p:pic>
        <p:nvPicPr>
          <p:cNvPr id="17" name="Picture 16">
            <a:extLst>
              <a:ext uri="{FF2B5EF4-FFF2-40B4-BE49-F238E27FC236}">
                <a16:creationId xmlns:a16="http://schemas.microsoft.com/office/drawing/2014/main" id="{3D394E3B-27E7-8B4B-A9AA-BCF12A4B58CE}"/>
              </a:ext>
            </a:extLst>
          </p:cNvPr>
          <p:cNvPicPr>
            <a:picLocks noChangeAspect="1"/>
          </p:cNvPicPr>
          <p:nvPr/>
        </p:nvPicPr>
        <p:blipFill>
          <a:blip r:embed="rId9"/>
          <a:stretch>
            <a:fillRect/>
          </a:stretch>
        </p:blipFill>
        <p:spPr>
          <a:xfrm>
            <a:off x="6412760" y="4480615"/>
            <a:ext cx="3263900" cy="520700"/>
          </a:xfrm>
          <a:prstGeom prst="rect">
            <a:avLst/>
          </a:prstGeom>
        </p:spPr>
      </p:pic>
      <p:pic>
        <p:nvPicPr>
          <p:cNvPr id="18" name="Picture 17">
            <a:extLst>
              <a:ext uri="{FF2B5EF4-FFF2-40B4-BE49-F238E27FC236}">
                <a16:creationId xmlns:a16="http://schemas.microsoft.com/office/drawing/2014/main" id="{D953BA09-E546-B443-B79C-58A307BDA815}"/>
              </a:ext>
            </a:extLst>
          </p:cNvPr>
          <p:cNvPicPr>
            <a:picLocks noChangeAspect="1"/>
          </p:cNvPicPr>
          <p:nvPr/>
        </p:nvPicPr>
        <p:blipFill>
          <a:blip r:embed="rId10"/>
          <a:stretch>
            <a:fillRect/>
          </a:stretch>
        </p:blipFill>
        <p:spPr>
          <a:xfrm>
            <a:off x="5899095" y="4960545"/>
            <a:ext cx="3987800" cy="774700"/>
          </a:xfrm>
          <a:prstGeom prst="rect">
            <a:avLst/>
          </a:prstGeom>
        </p:spPr>
      </p:pic>
      <p:sp>
        <p:nvSpPr>
          <p:cNvPr id="19" name="TextBox 18">
            <a:extLst>
              <a:ext uri="{FF2B5EF4-FFF2-40B4-BE49-F238E27FC236}">
                <a16:creationId xmlns:a16="http://schemas.microsoft.com/office/drawing/2014/main" id="{B8BAC777-F098-1849-8038-DD40328D7F9B}"/>
              </a:ext>
            </a:extLst>
          </p:cNvPr>
          <p:cNvSpPr txBox="1"/>
          <p:nvPr/>
        </p:nvSpPr>
        <p:spPr>
          <a:xfrm>
            <a:off x="10193572" y="5163229"/>
            <a:ext cx="1598258" cy="369332"/>
          </a:xfrm>
          <a:prstGeom prst="rect">
            <a:avLst/>
          </a:prstGeom>
          <a:noFill/>
        </p:spPr>
        <p:txBody>
          <a:bodyPr wrap="none" rtlCol="0">
            <a:spAutoFit/>
          </a:bodyPr>
          <a:lstStyle/>
          <a:p>
            <a:r>
              <a:rPr lang="en-GB" dirty="0"/>
              <a:t>Trotter identity</a:t>
            </a:r>
          </a:p>
        </p:txBody>
      </p:sp>
      <p:pic>
        <p:nvPicPr>
          <p:cNvPr id="20" name="Picture 19">
            <a:extLst>
              <a:ext uri="{FF2B5EF4-FFF2-40B4-BE49-F238E27FC236}">
                <a16:creationId xmlns:a16="http://schemas.microsoft.com/office/drawing/2014/main" id="{7FD3EDE5-3A5A-D14B-AA39-7B89B45AF21E}"/>
              </a:ext>
            </a:extLst>
          </p:cNvPr>
          <p:cNvPicPr>
            <a:picLocks noChangeAspect="1"/>
          </p:cNvPicPr>
          <p:nvPr/>
        </p:nvPicPr>
        <p:blipFill>
          <a:blip r:embed="rId11"/>
          <a:stretch>
            <a:fillRect/>
          </a:stretch>
        </p:blipFill>
        <p:spPr>
          <a:xfrm>
            <a:off x="5592418" y="5671848"/>
            <a:ext cx="4241800" cy="863600"/>
          </a:xfrm>
          <a:prstGeom prst="rect">
            <a:avLst/>
          </a:prstGeom>
        </p:spPr>
      </p:pic>
      <p:sp>
        <p:nvSpPr>
          <p:cNvPr id="21" name="Slide Number Placeholder 20">
            <a:extLst>
              <a:ext uri="{FF2B5EF4-FFF2-40B4-BE49-F238E27FC236}">
                <a16:creationId xmlns:a16="http://schemas.microsoft.com/office/drawing/2014/main" id="{0975FAED-7BD7-17C3-F4BD-57C7E62437EC}"/>
              </a:ext>
            </a:extLst>
          </p:cNvPr>
          <p:cNvSpPr>
            <a:spLocks noGrp="1"/>
          </p:cNvSpPr>
          <p:nvPr>
            <p:ph type="sldNum" sz="quarter" idx="12"/>
          </p:nvPr>
        </p:nvSpPr>
        <p:spPr/>
        <p:txBody>
          <a:bodyPr/>
          <a:lstStyle/>
          <a:p>
            <a:fld id="{9C500B1B-5A23-E34C-AFD7-F809790A889D}" type="slidenum">
              <a:rPr lang="en-SI" smtClean="0"/>
              <a:t>70</a:t>
            </a:fld>
            <a:endParaRPr lang="en-SI"/>
          </a:p>
        </p:txBody>
      </p:sp>
    </p:spTree>
    <p:extLst>
      <p:ext uri="{BB962C8B-B14F-4D97-AF65-F5344CB8AC3E}">
        <p14:creationId xmlns:p14="http://schemas.microsoft.com/office/powerpoint/2010/main" val="225101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15AB7D-0B0E-6B45-90B2-4F62361B55D4}"/>
              </a:ext>
            </a:extLst>
          </p:cNvPr>
          <p:cNvPicPr>
            <a:picLocks noChangeAspect="1"/>
          </p:cNvPicPr>
          <p:nvPr/>
        </p:nvPicPr>
        <p:blipFill>
          <a:blip r:embed="rId2"/>
          <a:stretch>
            <a:fillRect/>
          </a:stretch>
        </p:blipFill>
        <p:spPr>
          <a:xfrm>
            <a:off x="815549" y="854686"/>
            <a:ext cx="2832100" cy="1930400"/>
          </a:xfrm>
          <a:prstGeom prst="rect">
            <a:avLst/>
          </a:prstGeom>
        </p:spPr>
      </p:pic>
      <p:pic>
        <p:nvPicPr>
          <p:cNvPr id="21" name="Picture 20">
            <a:extLst>
              <a:ext uri="{FF2B5EF4-FFF2-40B4-BE49-F238E27FC236}">
                <a16:creationId xmlns:a16="http://schemas.microsoft.com/office/drawing/2014/main" id="{5C835F0F-657E-8B47-99C8-ED3A3C7D0FAF}"/>
              </a:ext>
            </a:extLst>
          </p:cNvPr>
          <p:cNvPicPr>
            <a:picLocks noChangeAspect="1"/>
          </p:cNvPicPr>
          <p:nvPr/>
        </p:nvPicPr>
        <p:blipFill>
          <a:blip r:embed="rId3"/>
          <a:stretch>
            <a:fillRect/>
          </a:stretch>
        </p:blipFill>
        <p:spPr>
          <a:xfrm>
            <a:off x="4524342" y="270606"/>
            <a:ext cx="2654300" cy="622300"/>
          </a:xfrm>
          <a:prstGeom prst="rect">
            <a:avLst/>
          </a:prstGeom>
        </p:spPr>
      </p:pic>
      <p:sp>
        <p:nvSpPr>
          <p:cNvPr id="22" name="TextBox 21">
            <a:extLst>
              <a:ext uri="{FF2B5EF4-FFF2-40B4-BE49-F238E27FC236}">
                <a16:creationId xmlns:a16="http://schemas.microsoft.com/office/drawing/2014/main" id="{1A086225-F414-1043-8438-4CD27BC435A8}"/>
              </a:ext>
            </a:extLst>
          </p:cNvPr>
          <p:cNvSpPr txBox="1"/>
          <p:nvPr/>
        </p:nvSpPr>
        <p:spPr>
          <a:xfrm>
            <a:off x="7478912" y="397090"/>
            <a:ext cx="3101419" cy="369332"/>
          </a:xfrm>
          <a:prstGeom prst="rect">
            <a:avLst/>
          </a:prstGeom>
          <a:noFill/>
        </p:spPr>
        <p:txBody>
          <a:bodyPr wrap="square" rtlCol="0">
            <a:spAutoFit/>
          </a:bodyPr>
          <a:lstStyle/>
          <a:p>
            <a:r>
              <a:rPr lang="en-GB" dirty="0"/>
              <a:t>One time step</a:t>
            </a:r>
          </a:p>
        </p:txBody>
      </p:sp>
      <p:pic>
        <p:nvPicPr>
          <p:cNvPr id="23" name="Picture 22">
            <a:extLst>
              <a:ext uri="{FF2B5EF4-FFF2-40B4-BE49-F238E27FC236}">
                <a16:creationId xmlns:a16="http://schemas.microsoft.com/office/drawing/2014/main" id="{DB177300-7291-8440-88A7-CF325885E12A}"/>
              </a:ext>
            </a:extLst>
          </p:cNvPr>
          <p:cNvPicPr>
            <a:picLocks noChangeAspect="1"/>
          </p:cNvPicPr>
          <p:nvPr/>
        </p:nvPicPr>
        <p:blipFill>
          <a:blip r:embed="rId4"/>
          <a:stretch>
            <a:fillRect/>
          </a:stretch>
        </p:blipFill>
        <p:spPr>
          <a:xfrm>
            <a:off x="4524342" y="892906"/>
            <a:ext cx="6197600" cy="825500"/>
          </a:xfrm>
          <a:prstGeom prst="rect">
            <a:avLst/>
          </a:prstGeom>
        </p:spPr>
      </p:pic>
      <p:pic>
        <p:nvPicPr>
          <p:cNvPr id="24" name="Picture 23">
            <a:extLst>
              <a:ext uri="{FF2B5EF4-FFF2-40B4-BE49-F238E27FC236}">
                <a16:creationId xmlns:a16="http://schemas.microsoft.com/office/drawing/2014/main" id="{BD965C63-B09F-A742-8EF1-2D21E260F55A}"/>
              </a:ext>
            </a:extLst>
          </p:cNvPr>
          <p:cNvPicPr>
            <a:picLocks noChangeAspect="1"/>
          </p:cNvPicPr>
          <p:nvPr/>
        </p:nvPicPr>
        <p:blipFill>
          <a:blip r:embed="rId5"/>
          <a:stretch>
            <a:fillRect/>
          </a:stretch>
        </p:blipFill>
        <p:spPr>
          <a:xfrm>
            <a:off x="4335282" y="1636580"/>
            <a:ext cx="5689600" cy="1930400"/>
          </a:xfrm>
          <a:prstGeom prst="rect">
            <a:avLst/>
          </a:prstGeom>
        </p:spPr>
      </p:pic>
      <p:pic>
        <p:nvPicPr>
          <p:cNvPr id="25" name="Picture 24">
            <a:extLst>
              <a:ext uri="{FF2B5EF4-FFF2-40B4-BE49-F238E27FC236}">
                <a16:creationId xmlns:a16="http://schemas.microsoft.com/office/drawing/2014/main" id="{6BC4C66B-406B-234B-8683-7C186E2DE21A}"/>
              </a:ext>
            </a:extLst>
          </p:cNvPr>
          <p:cNvPicPr>
            <a:picLocks noChangeAspect="1"/>
          </p:cNvPicPr>
          <p:nvPr/>
        </p:nvPicPr>
        <p:blipFill>
          <a:blip r:embed="rId6"/>
          <a:stretch>
            <a:fillRect/>
          </a:stretch>
        </p:blipFill>
        <p:spPr>
          <a:xfrm>
            <a:off x="4474066" y="3744405"/>
            <a:ext cx="6197600" cy="990600"/>
          </a:xfrm>
          <a:prstGeom prst="rect">
            <a:avLst/>
          </a:prstGeom>
        </p:spPr>
      </p:pic>
      <p:pic>
        <p:nvPicPr>
          <p:cNvPr id="26" name="Picture 25">
            <a:extLst>
              <a:ext uri="{FF2B5EF4-FFF2-40B4-BE49-F238E27FC236}">
                <a16:creationId xmlns:a16="http://schemas.microsoft.com/office/drawing/2014/main" id="{45E6BC4E-AAE9-CF42-8932-9D3ECA09AC14}"/>
              </a:ext>
            </a:extLst>
          </p:cNvPr>
          <p:cNvPicPr>
            <a:picLocks noChangeAspect="1"/>
          </p:cNvPicPr>
          <p:nvPr/>
        </p:nvPicPr>
        <p:blipFill>
          <a:blip r:embed="rId7"/>
          <a:stretch>
            <a:fillRect/>
          </a:stretch>
        </p:blipFill>
        <p:spPr>
          <a:xfrm>
            <a:off x="4524342" y="4710329"/>
            <a:ext cx="4470400" cy="1765300"/>
          </a:xfrm>
          <a:prstGeom prst="rect">
            <a:avLst/>
          </a:prstGeom>
        </p:spPr>
      </p:pic>
      <p:sp>
        <p:nvSpPr>
          <p:cNvPr id="3" name="Slide Number Placeholder 2">
            <a:extLst>
              <a:ext uri="{FF2B5EF4-FFF2-40B4-BE49-F238E27FC236}">
                <a16:creationId xmlns:a16="http://schemas.microsoft.com/office/drawing/2014/main" id="{E7692B52-2B72-E794-818E-3FB2C2A3D7CA}"/>
              </a:ext>
            </a:extLst>
          </p:cNvPr>
          <p:cNvSpPr>
            <a:spLocks noGrp="1"/>
          </p:cNvSpPr>
          <p:nvPr>
            <p:ph type="sldNum" sz="quarter" idx="12"/>
          </p:nvPr>
        </p:nvSpPr>
        <p:spPr/>
        <p:txBody>
          <a:bodyPr/>
          <a:lstStyle/>
          <a:p>
            <a:fld id="{9C500B1B-5A23-E34C-AFD7-F809790A889D}" type="slidenum">
              <a:rPr lang="en-SI" smtClean="0"/>
              <a:t>71</a:t>
            </a:fld>
            <a:endParaRPr lang="en-SI"/>
          </a:p>
        </p:txBody>
      </p:sp>
    </p:spTree>
    <p:extLst>
      <p:ext uri="{BB962C8B-B14F-4D97-AF65-F5344CB8AC3E}">
        <p14:creationId xmlns:p14="http://schemas.microsoft.com/office/powerpoint/2010/main" val="2649172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15AB7D-0B0E-6B45-90B2-4F62361B55D4}"/>
              </a:ext>
            </a:extLst>
          </p:cNvPr>
          <p:cNvPicPr>
            <a:picLocks noChangeAspect="1"/>
          </p:cNvPicPr>
          <p:nvPr/>
        </p:nvPicPr>
        <p:blipFill>
          <a:blip r:embed="rId2"/>
          <a:stretch>
            <a:fillRect/>
          </a:stretch>
        </p:blipFill>
        <p:spPr>
          <a:xfrm>
            <a:off x="815549" y="854686"/>
            <a:ext cx="2832100" cy="1930400"/>
          </a:xfrm>
          <a:prstGeom prst="rect">
            <a:avLst/>
          </a:prstGeom>
        </p:spPr>
      </p:pic>
      <p:pic>
        <p:nvPicPr>
          <p:cNvPr id="21" name="Picture 20">
            <a:extLst>
              <a:ext uri="{FF2B5EF4-FFF2-40B4-BE49-F238E27FC236}">
                <a16:creationId xmlns:a16="http://schemas.microsoft.com/office/drawing/2014/main" id="{5C835F0F-657E-8B47-99C8-ED3A3C7D0FAF}"/>
              </a:ext>
            </a:extLst>
          </p:cNvPr>
          <p:cNvPicPr>
            <a:picLocks noChangeAspect="1"/>
          </p:cNvPicPr>
          <p:nvPr/>
        </p:nvPicPr>
        <p:blipFill>
          <a:blip r:embed="rId3"/>
          <a:stretch>
            <a:fillRect/>
          </a:stretch>
        </p:blipFill>
        <p:spPr>
          <a:xfrm>
            <a:off x="4524342" y="270606"/>
            <a:ext cx="2654300" cy="622300"/>
          </a:xfrm>
          <a:prstGeom prst="rect">
            <a:avLst/>
          </a:prstGeom>
        </p:spPr>
      </p:pic>
      <p:sp>
        <p:nvSpPr>
          <p:cNvPr id="22" name="TextBox 21">
            <a:extLst>
              <a:ext uri="{FF2B5EF4-FFF2-40B4-BE49-F238E27FC236}">
                <a16:creationId xmlns:a16="http://schemas.microsoft.com/office/drawing/2014/main" id="{1A086225-F414-1043-8438-4CD27BC435A8}"/>
              </a:ext>
            </a:extLst>
          </p:cNvPr>
          <p:cNvSpPr txBox="1"/>
          <p:nvPr/>
        </p:nvSpPr>
        <p:spPr>
          <a:xfrm>
            <a:off x="7478912" y="397090"/>
            <a:ext cx="3101419" cy="369332"/>
          </a:xfrm>
          <a:prstGeom prst="rect">
            <a:avLst/>
          </a:prstGeom>
          <a:noFill/>
        </p:spPr>
        <p:txBody>
          <a:bodyPr wrap="square" rtlCol="0">
            <a:spAutoFit/>
          </a:bodyPr>
          <a:lstStyle/>
          <a:p>
            <a:r>
              <a:rPr lang="en-GB" dirty="0"/>
              <a:t>One time step</a:t>
            </a:r>
          </a:p>
        </p:txBody>
      </p:sp>
      <p:pic>
        <p:nvPicPr>
          <p:cNvPr id="23" name="Picture 22">
            <a:extLst>
              <a:ext uri="{FF2B5EF4-FFF2-40B4-BE49-F238E27FC236}">
                <a16:creationId xmlns:a16="http://schemas.microsoft.com/office/drawing/2014/main" id="{DB177300-7291-8440-88A7-CF325885E12A}"/>
              </a:ext>
            </a:extLst>
          </p:cNvPr>
          <p:cNvPicPr>
            <a:picLocks noChangeAspect="1"/>
          </p:cNvPicPr>
          <p:nvPr/>
        </p:nvPicPr>
        <p:blipFill>
          <a:blip r:embed="rId4"/>
          <a:stretch>
            <a:fillRect/>
          </a:stretch>
        </p:blipFill>
        <p:spPr>
          <a:xfrm>
            <a:off x="4524342" y="892906"/>
            <a:ext cx="6197600" cy="825500"/>
          </a:xfrm>
          <a:prstGeom prst="rect">
            <a:avLst/>
          </a:prstGeom>
        </p:spPr>
      </p:pic>
      <p:pic>
        <p:nvPicPr>
          <p:cNvPr id="24" name="Picture 23">
            <a:extLst>
              <a:ext uri="{FF2B5EF4-FFF2-40B4-BE49-F238E27FC236}">
                <a16:creationId xmlns:a16="http://schemas.microsoft.com/office/drawing/2014/main" id="{BD965C63-B09F-A742-8EF1-2D21E260F55A}"/>
              </a:ext>
            </a:extLst>
          </p:cNvPr>
          <p:cNvPicPr>
            <a:picLocks noChangeAspect="1"/>
          </p:cNvPicPr>
          <p:nvPr/>
        </p:nvPicPr>
        <p:blipFill>
          <a:blip r:embed="rId5"/>
          <a:stretch>
            <a:fillRect/>
          </a:stretch>
        </p:blipFill>
        <p:spPr>
          <a:xfrm>
            <a:off x="4335282" y="1636580"/>
            <a:ext cx="5689600" cy="1930400"/>
          </a:xfrm>
          <a:prstGeom prst="rect">
            <a:avLst/>
          </a:prstGeom>
        </p:spPr>
      </p:pic>
      <p:pic>
        <p:nvPicPr>
          <p:cNvPr id="25" name="Picture 24">
            <a:extLst>
              <a:ext uri="{FF2B5EF4-FFF2-40B4-BE49-F238E27FC236}">
                <a16:creationId xmlns:a16="http://schemas.microsoft.com/office/drawing/2014/main" id="{6BC4C66B-406B-234B-8683-7C186E2DE21A}"/>
              </a:ext>
            </a:extLst>
          </p:cNvPr>
          <p:cNvPicPr>
            <a:picLocks noChangeAspect="1"/>
          </p:cNvPicPr>
          <p:nvPr/>
        </p:nvPicPr>
        <p:blipFill>
          <a:blip r:embed="rId6"/>
          <a:stretch>
            <a:fillRect/>
          </a:stretch>
        </p:blipFill>
        <p:spPr>
          <a:xfrm>
            <a:off x="4474066" y="3744405"/>
            <a:ext cx="6197600" cy="990600"/>
          </a:xfrm>
          <a:prstGeom prst="rect">
            <a:avLst/>
          </a:prstGeom>
        </p:spPr>
      </p:pic>
      <p:pic>
        <p:nvPicPr>
          <p:cNvPr id="26" name="Picture 25">
            <a:extLst>
              <a:ext uri="{FF2B5EF4-FFF2-40B4-BE49-F238E27FC236}">
                <a16:creationId xmlns:a16="http://schemas.microsoft.com/office/drawing/2014/main" id="{45E6BC4E-AAE9-CF42-8932-9D3ECA09AC14}"/>
              </a:ext>
            </a:extLst>
          </p:cNvPr>
          <p:cNvPicPr>
            <a:picLocks noChangeAspect="1"/>
          </p:cNvPicPr>
          <p:nvPr/>
        </p:nvPicPr>
        <p:blipFill>
          <a:blip r:embed="rId7"/>
          <a:stretch>
            <a:fillRect/>
          </a:stretch>
        </p:blipFill>
        <p:spPr>
          <a:xfrm>
            <a:off x="6035090" y="4630816"/>
            <a:ext cx="4470400" cy="1765300"/>
          </a:xfrm>
          <a:prstGeom prst="rect">
            <a:avLst/>
          </a:prstGeom>
        </p:spPr>
      </p:pic>
      <p:pic>
        <p:nvPicPr>
          <p:cNvPr id="2" name="Picture 1">
            <a:extLst>
              <a:ext uri="{FF2B5EF4-FFF2-40B4-BE49-F238E27FC236}">
                <a16:creationId xmlns:a16="http://schemas.microsoft.com/office/drawing/2014/main" id="{E7E3F866-C0F1-FF49-9287-0849E49F01A1}"/>
              </a:ext>
            </a:extLst>
          </p:cNvPr>
          <p:cNvPicPr>
            <a:picLocks noChangeAspect="1"/>
          </p:cNvPicPr>
          <p:nvPr/>
        </p:nvPicPr>
        <p:blipFill>
          <a:blip r:embed="rId8"/>
          <a:stretch>
            <a:fillRect/>
          </a:stretch>
        </p:blipFill>
        <p:spPr>
          <a:xfrm>
            <a:off x="345518" y="5953826"/>
            <a:ext cx="5003800" cy="736600"/>
          </a:xfrm>
          <a:prstGeom prst="rect">
            <a:avLst/>
          </a:prstGeom>
          <a:ln w="38100">
            <a:solidFill>
              <a:schemeClr val="accent2"/>
            </a:solidFill>
          </a:ln>
        </p:spPr>
      </p:pic>
      <p:sp>
        <p:nvSpPr>
          <p:cNvPr id="3" name="TextBox 2">
            <a:extLst>
              <a:ext uri="{FF2B5EF4-FFF2-40B4-BE49-F238E27FC236}">
                <a16:creationId xmlns:a16="http://schemas.microsoft.com/office/drawing/2014/main" id="{1BA8F878-716C-E445-A50B-608F92CCC997}"/>
              </a:ext>
            </a:extLst>
          </p:cNvPr>
          <p:cNvSpPr txBox="1"/>
          <p:nvPr/>
        </p:nvSpPr>
        <p:spPr>
          <a:xfrm>
            <a:off x="555761" y="5633982"/>
            <a:ext cx="1879169" cy="369332"/>
          </a:xfrm>
          <a:prstGeom prst="rect">
            <a:avLst/>
          </a:prstGeom>
          <a:solidFill>
            <a:schemeClr val="accent2"/>
          </a:solidFill>
        </p:spPr>
        <p:txBody>
          <a:bodyPr wrap="none" rtlCol="0">
            <a:spAutoFit/>
          </a:bodyPr>
          <a:lstStyle/>
          <a:p>
            <a:r>
              <a:rPr lang="en-GB" dirty="0"/>
              <a:t>Verlet algorithm…</a:t>
            </a:r>
          </a:p>
        </p:txBody>
      </p:sp>
      <p:sp>
        <p:nvSpPr>
          <p:cNvPr id="6" name="Slide Number Placeholder 5">
            <a:extLst>
              <a:ext uri="{FF2B5EF4-FFF2-40B4-BE49-F238E27FC236}">
                <a16:creationId xmlns:a16="http://schemas.microsoft.com/office/drawing/2014/main" id="{7CF63C3B-DC05-242E-953C-6F9634A38318}"/>
              </a:ext>
            </a:extLst>
          </p:cNvPr>
          <p:cNvSpPr>
            <a:spLocks noGrp="1"/>
          </p:cNvSpPr>
          <p:nvPr>
            <p:ph type="sldNum" sz="quarter" idx="12"/>
          </p:nvPr>
        </p:nvSpPr>
        <p:spPr/>
        <p:txBody>
          <a:bodyPr/>
          <a:lstStyle/>
          <a:p>
            <a:fld id="{9C500B1B-5A23-E34C-AFD7-F809790A889D}" type="slidenum">
              <a:rPr lang="en-SI" smtClean="0"/>
              <a:t>72</a:t>
            </a:fld>
            <a:endParaRPr lang="en-SI"/>
          </a:p>
        </p:txBody>
      </p:sp>
    </p:spTree>
    <p:extLst>
      <p:ext uri="{BB962C8B-B14F-4D97-AF65-F5344CB8AC3E}">
        <p14:creationId xmlns:p14="http://schemas.microsoft.com/office/powerpoint/2010/main" val="3901258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1EB9FC-6F74-4749-9244-D2CAC176D231}"/>
              </a:ext>
            </a:extLst>
          </p:cNvPr>
          <p:cNvSpPr>
            <a:spLocks noGrp="1"/>
          </p:cNvSpPr>
          <p:nvPr>
            <p:ph type="sldNum" sz="quarter" idx="12"/>
          </p:nvPr>
        </p:nvSpPr>
        <p:spPr/>
        <p:txBody>
          <a:bodyPr/>
          <a:lstStyle/>
          <a:p>
            <a:fld id="{9C500B1B-5A23-E34C-AFD7-F809790A889D}" type="slidenum">
              <a:rPr lang="en-SI" smtClean="0"/>
              <a:t>73</a:t>
            </a:fld>
            <a:endParaRPr lang="en-SI"/>
          </a:p>
        </p:txBody>
      </p:sp>
      <p:pic>
        <p:nvPicPr>
          <p:cNvPr id="5" name="Picture 4">
            <a:extLst>
              <a:ext uri="{FF2B5EF4-FFF2-40B4-BE49-F238E27FC236}">
                <a16:creationId xmlns:a16="http://schemas.microsoft.com/office/drawing/2014/main" id="{22BEFF41-8596-8E44-AC22-714C28E10C8F}"/>
              </a:ext>
            </a:extLst>
          </p:cNvPr>
          <p:cNvPicPr>
            <a:picLocks noChangeAspect="1"/>
          </p:cNvPicPr>
          <p:nvPr/>
        </p:nvPicPr>
        <p:blipFill>
          <a:blip r:embed="rId2"/>
          <a:stretch>
            <a:fillRect/>
          </a:stretch>
        </p:blipFill>
        <p:spPr>
          <a:xfrm>
            <a:off x="734076" y="417611"/>
            <a:ext cx="4762500" cy="838200"/>
          </a:xfrm>
          <a:prstGeom prst="rect">
            <a:avLst/>
          </a:prstGeom>
        </p:spPr>
      </p:pic>
      <p:pic>
        <p:nvPicPr>
          <p:cNvPr id="6" name="Picture 5">
            <a:extLst>
              <a:ext uri="{FF2B5EF4-FFF2-40B4-BE49-F238E27FC236}">
                <a16:creationId xmlns:a16="http://schemas.microsoft.com/office/drawing/2014/main" id="{758F0328-D7AB-6F44-A55C-2A59CC55AEEE}"/>
              </a:ext>
            </a:extLst>
          </p:cNvPr>
          <p:cNvPicPr>
            <a:picLocks noChangeAspect="1"/>
          </p:cNvPicPr>
          <p:nvPr/>
        </p:nvPicPr>
        <p:blipFill rotWithShape="1">
          <a:blip r:embed="rId2"/>
          <a:srcRect r="16280"/>
          <a:stretch/>
        </p:blipFill>
        <p:spPr>
          <a:xfrm>
            <a:off x="4968283" y="939703"/>
            <a:ext cx="3987181" cy="838200"/>
          </a:xfrm>
          <a:prstGeom prst="rect">
            <a:avLst/>
          </a:prstGeom>
          <a:ln>
            <a:solidFill>
              <a:schemeClr val="accent2"/>
            </a:solidFill>
          </a:ln>
        </p:spPr>
      </p:pic>
      <p:sp>
        <p:nvSpPr>
          <p:cNvPr id="7" name="TextBox 6">
            <a:extLst>
              <a:ext uri="{FF2B5EF4-FFF2-40B4-BE49-F238E27FC236}">
                <a16:creationId xmlns:a16="http://schemas.microsoft.com/office/drawing/2014/main" id="{E7996BAC-D7C0-0E4F-ADB4-AE93FD055A0A}"/>
              </a:ext>
            </a:extLst>
          </p:cNvPr>
          <p:cNvSpPr txBox="1"/>
          <p:nvPr/>
        </p:nvSpPr>
        <p:spPr>
          <a:xfrm>
            <a:off x="9146950" y="758638"/>
            <a:ext cx="2595262" cy="1200329"/>
          </a:xfrm>
          <a:prstGeom prst="rect">
            <a:avLst/>
          </a:prstGeom>
          <a:noFill/>
        </p:spPr>
        <p:txBody>
          <a:bodyPr wrap="none" rtlCol="0">
            <a:spAutoFit/>
          </a:bodyPr>
          <a:lstStyle/>
          <a:p>
            <a:r>
              <a:rPr lang="en-GB" b="1" dirty="0"/>
              <a:t>Euler algorithm</a:t>
            </a:r>
          </a:p>
          <a:p>
            <a:r>
              <a:rPr lang="en-GB" dirty="0">
                <a:solidFill>
                  <a:srgbClr val="FF0000"/>
                </a:solidFill>
              </a:rPr>
              <a:t>UNSTABLE</a:t>
            </a:r>
            <a:r>
              <a:rPr lang="en-GB" dirty="0"/>
              <a:t> (Energy drift…)</a:t>
            </a:r>
          </a:p>
          <a:p>
            <a:r>
              <a:rPr lang="en-GB" dirty="0"/>
              <a:t>NOT reversible</a:t>
            </a:r>
          </a:p>
          <a:p>
            <a:r>
              <a:rPr lang="en-GB" dirty="0"/>
              <a:t>NOT area preserving</a:t>
            </a:r>
          </a:p>
        </p:txBody>
      </p:sp>
      <p:pic>
        <p:nvPicPr>
          <p:cNvPr id="8" name="Picture 7">
            <a:extLst>
              <a:ext uri="{FF2B5EF4-FFF2-40B4-BE49-F238E27FC236}">
                <a16:creationId xmlns:a16="http://schemas.microsoft.com/office/drawing/2014/main" id="{27CC374C-BEC0-CF40-BBC6-E2D05305AFA4}"/>
              </a:ext>
            </a:extLst>
          </p:cNvPr>
          <p:cNvPicPr>
            <a:picLocks noChangeAspect="1"/>
          </p:cNvPicPr>
          <p:nvPr/>
        </p:nvPicPr>
        <p:blipFill>
          <a:blip r:embed="rId3"/>
          <a:stretch>
            <a:fillRect/>
          </a:stretch>
        </p:blipFill>
        <p:spPr>
          <a:xfrm>
            <a:off x="1043673" y="2178426"/>
            <a:ext cx="5918200" cy="558800"/>
          </a:xfrm>
          <a:prstGeom prst="rect">
            <a:avLst/>
          </a:prstGeom>
        </p:spPr>
      </p:pic>
      <p:pic>
        <p:nvPicPr>
          <p:cNvPr id="9" name="Picture 8">
            <a:extLst>
              <a:ext uri="{FF2B5EF4-FFF2-40B4-BE49-F238E27FC236}">
                <a16:creationId xmlns:a16="http://schemas.microsoft.com/office/drawing/2014/main" id="{4DAC0D6E-6CAF-0A46-8BFD-B1A719252403}"/>
              </a:ext>
            </a:extLst>
          </p:cNvPr>
          <p:cNvPicPr>
            <a:picLocks noChangeAspect="1"/>
          </p:cNvPicPr>
          <p:nvPr/>
        </p:nvPicPr>
        <p:blipFill>
          <a:blip r:embed="rId4"/>
          <a:stretch>
            <a:fillRect/>
          </a:stretch>
        </p:blipFill>
        <p:spPr>
          <a:xfrm>
            <a:off x="954773" y="2724298"/>
            <a:ext cx="6007100" cy="889000"/>
          </a:xfrm>
          <a:prstGeom prst="rect">
            <a:avLst/>
          </a:prstGeom>
        </p:spPr>
      </p:pic>
      <p:pic>
        <p:nvPicPr>
          <p:cNvPr id="10" name="Picture 9">
            <a:extLst>
              <a:ext uri="{FF2B5EF4-FFF2-40B4-BE49-F238E27FC236}">
                <a16:creationId xmlns:a16="http://schemas.microsoft.com/office/drawing/2014/main" id="{CD02D4B8-B0A5-2B4B-8782-A75BF3025BD8}"/>
              </a:ext>
            </a:extLst>
          </p:cNvPr>
          <p:cNvPicPr>
            <a:picLocks noChangeAspect="1"/>
          </p:cNvPicPr>
          <p:nvPr/>
        </p:nvPicPr>
        <p:blipFill>
          <a:blip r:embed="rId5"/>
          <a:stretch>
            <a:fillRect/>
          </a:stretch>
        </p:blipFill>
        <p:spPr>
          <a:xfrm>
            <a:off x="954773" y="3479327"/>
            <a:ext cx="5626100" cy="1689100"/>
          </a:xfrm>
          <a:prstGeom prst="rect">
            <a:avLst/>
          </a:prstGeom>
          <a:solidFill>
            <a:schemeClr val="accent2"/>
          </a:solidFill>
        </p:spPr>
      </p:pic>
      <p:pic>
        <p:nvPicPr>
          <p:cNvPr id="11" name="Picture 10">
            <a:extLst>
              <a:ext uri="{FF2B5EF4-FFF2-40B4-BE49-F238E27FC236}">
                <a16:creationId xmlns:a16="http://schemas.microsoft.com/office/drawing/2014/main" id="{A6C4702A-C138-0246-BB83-B710DAF3FEBE}"/>
              </a:ext>
            </a:extLst>
          </p:cNvPr>
          <p:cNvPicPr>
            <a:picLocks noChangeAspect="1"/>
          </p:cNvPicPr>
          <p:nvPr/>
        </p:nvPicPr>
        <p:blipFill>
          <a:blip r:embed="rId6"/>
          <a:stretch>
            <a:fillRect/>
          </a:stretch>
        </p:blipFill>
        <p:spPr>
          <a:xfrm>
            <a:off x="1338606" y="5288438"/>
            <a:ext cx="3459969" cy="1132022"/>
          </a:xfrm>
          <a:prstGeom prst="rect">
            <a:avLst/>
          </a:prstGeom>
        </p:spPr>
      </p:pic>
      <p:sp>
        <p:nvSpPr>
          <p:cNvPr id="12" name="TextBox 11">
            <a:extLst>
              <a:ext uri="{FF2B5EF4-FFF2-40B4-BE49-F238E27FC236}">
                <a16:creationId xmlns:a16="http://schemas.microsoft.com/office/drawing/2014/main" id="{9EB7E2D8-4130-9540-BE4A-3EB86D0730A4}"/>
              </a:ext>
            </a:extLst>
          </p:cNvPr>
          <p:cNvSpPr txBox="1"/>
          <p:nvPr/>
        </p:nvSpPr>
        <p:spPr>
          <a:xfrm>
            <a:off x="6903946" y="3968098"/>
            <a:ext cx="3413307" cy="1200329"/>
          </a:xfrm>
          <a:prstGeom prst="rect">
            <a:avLst/>
          </a:prstGeom>
          <a:noFill/>
        </p:spPr>
        <p:txBody>
          <a:bodyPr wrap="none" rtlCol="0">
            <a:spAutoFit/>
          </a:bodyPr>
          <a:lstStyle/>
          <a:p>
            <a:r>
              <a:rPr lang="en-GB" b="1" dirty="0"/>
              <a:t>Verlet algorithm</a:t>
            </a:r>
          </a:p>
          <a:p>
            <a:r>
              <a:rPr lang="en-GB" dirty="0">
                <a:solidFill>
                  <a:srgbClr val="FF0000"/>
                </a:solidFill>
              </a:rPr>
              <a:t>STABLE</a:t>
            </a:r>
            <a:r>
              <a:rPr lang="en-GB" dirty="0"/>
              <a:t> (very small energy drift…)</a:t>
            </a:r>
          </a:p>
          <a:p>
            <a:r>
              <a:rPr lang="en-GB" dirty="0"/>
              <a:t>- reversible</a:t>
            </a:r>
          </a:p>
          <a:p>
            <a:r>
              <a:rPr lang="en-GB" dirty="0"/>
              <a:t>- area preserving</a:t>
            </a:r>
          </a:p>
        </p:txBody>
      </p:sp>
    </p:spTree>
    <p:extLst>
      <p:ext uri="{BB962C8B-B14F-4D97-AF65-F5344CB8AC3E}">
        <p14:creationId xmlns:p14="http://schemas.microsoft.com/office/powerpoint/2010/main" val="2471061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7B4B2E-841B-0E42-A683-2B259E2D40F7}"/>
              </a:ext>
            </a:extLst>
          </p:cNvPr>
          <p:cNvSpPr>
            <a:spLocks noGrp="1"/>
          </p:cNvSpPr>
          <p:nvPr>
            <p:ph type="sldNum" sz="quarter" idx="12"/>
          </p:nvPr>
        </p:nvSpPr>
        <p:spPr/>
        <p:txBody>
          <a:bodyPr/>
          <a:lstStyle/>
          <a:p>
            <a:fld id="{9C500B1B-5A23-E34C-AFD7-F809790A889D}" type="slidenum">
              <a:rPr lang="en-SI" smtClean="0"/>
              <a:t>74</a:t>
            </a:fld>
            <a:endParaRPr lang="en-SI"/>
          </a:p>
        </p:txBody>
      </p:sp>
      <p:pic>
        <p:nvPicPr>
          <p:cNvPr id="8" name="Picture 7">
            <a:extLst>
              <a:ext uri="{FF2B5EF4-FFF2-40B4-BE49-F238E27FC236}">
                <a16:creationId xmlns:a16="http://schemas.microsoft.com/office/drawing/2014/main" id="{0B2EF1FD-2371-5E58-95AD-C0295BEEC21C}"/>
              </a:ext>
            </a:extLst>
          </p:cNvPr>
          <p:cNvPicPr>
            <a:picLocks noChangeAspect="1"/>
          </p:cNvPicPr>
          <p:nvPr/>
        </p:nvPicPr>
        <p:blipFill>
          <a:blip r:embed="rId2"/>
          <a:stretch>
            <a:fillRect/>
          </a:stretch>
        </p:blipFill>
        <p:spPr>
          <a:xfrm>
            <a:off x="6900921" y="675727"/>
            <a:ext cx="5003800" cy="736600"/>
          </a:xfrm>
          <a:prstGeom prst="rect">
            <a:avLst/>
          </a:prstGeom>
          <a:ln w="38100">
            <a:solidFill>
              <a:schemeClr val="accent2"/>
            </a:solidFill>
          </a:ln>
        </p:spPr>
      </p:pic>
      <p:grpSp>
        <p:nvGrpSpPr>
          <p:cNvPr id="15" name="Group 14">
            <a:extLst>
              <a:ext uri="{FF2B5EF4-FFF2-40B4-BE49-F238E27FC236}">
                <a16:creationId xmlns:a16="http://schemas.microsoft.com/office/drawing/2014/main" id="{80E0FB94-8EEC-CECD-182B-9DA9825EC166}"/>
              </a:ext>
            </a:extLst>
          </p:cNvPr>
          <p:cNvGrpSpPr/>
          <p:nvPr/>
        </p:nvGrpSpPr>
        <p:grpSpPr>
          <a:xfrm>
            <a:off x="376088" y="3610282"/>
            <a:ext cx="4631638" cy="2607503"/>
            <a:chOff x="422386" y="3320008"/>
            <a:chExt cx="4631638" cy="2607503"/>
          </a:xfrm>
        </p:grpSpPr>
        <p:sp>
          <p:nvSpPr>
            <p:cNvPr id="7" name="TextBox 6">
              <a:extLst>
                <a:ext uri="{FF2B5EF4-FFF2-40B4-BE49-F238E27FC236}">
                  <a16:creationId xmlns:a16="http://schemas.microsoft.com/office/drawing/2014/main" id="{7BAB571D-AFB1-9243-A3A2-DF5F790BA0C1}"/>
                </a:ext>
              </a:extLst>
            </p:cNvPr>
            <p:cNvSpPr txBox="1"/>
            <p:nvPr/>
          </p:nvSpPr>
          <p:spPr>
            <a:xfrm>
              <a:off x="422386" y="5465846"/>
              <a:ext cx="3372783" cy="461665"/>
            </a:xfrm>
            <a:prstGeom prst="rect">
              <a:avLst/>
            </a:prstGeom>
            <a:noFill/>
          </p:spPr>
          <p:txBody>
            <a:bodyPr wrap="none" rtlCol="0">
              <a:spAutoFit/>
            </a:bodyPr>
            <a:lstStyle/>
            <a:p>
              <a:r>
                <a:rPr lang="en-GB" sz="2400" b="1" dirty="0"/>
                <a:t>Velocity-Verlet algorithm</a:t>
              </a:r>
            </a:p>
          </p:txBody>
        </p:sp>
        <p:grpSp>
          <p:nvGrpSpPr>
            <p:cNvPr id="13" name="Group 12">
              <a:extLst>
                <a:ext uri="{FF2B5EF4-FFF2-40B4-BE49-F238E27FC236}">
                  <a16:creationId xmlns:a16="http://schemas.microsoft.com/office/drawing/2014/main" id="{58B35924-CD81-00E1-F50E-87182863786B}"/>
                </a:ext>
              </a:extLst>
            </p:cNvPr>
            <p:cNvGrpSpPr/>
            <p:nvPr/>
          </p:nvGrpSpPr>
          <p:grpSpPr>
            <a:xfrm>
              <a:off x="422386" y="3320008"/>
              <a:ext cx="4631638" cy="2057400"/>
              <a:chOff x="397562" y="424543"/>
              <a:chExt cx="4631638" cy="2057400"/>
            </a:xfrm>
          </p:grpSpPr>
          <p:pic>
            <p:nvPicPr>
              <p:cNvPr id="5" name="Picture 4">
                <a:extLst>
                  <a:ext uri="{FF2B5EF4-FFF2-40B4-BE49-F238E27FC236}">
                    <a16:creationId xmlns:a16="http://schemas.microsoft.com/office/drawing/2014/main" id="{A566C5A9-E628-954B-9B3A-524625DAEDE7}"/>
                  </a:ext>
                </a:extLst>
              </p:cNvPr>
              <p:cNvPicPr>
                <a:picLocks noChangeAspect="1"/>
              </p:cNvPicPr>
              <p:nvPr/>
            </p:nvPicPr>
            <p:blipFill>
              <a:blip r:embed="rId3"/>
              <a:stretch>
                <a:fillRect/>
              </a:stretch>
            </p:blipFill>
            <p:spPr>
              <a:xfrm>
                <a:off x="397562" y="559281"/>
                <a:ext cx="3949700" cy="812800"/>
              </a:xfrm>
              <a:prstGeom prst="rect">
                <a:avLst/>
              </a:prstGeom>
            </p:spPr>
          </p:pic>
          <p:pic>
            <p:nvPicPr>
              <p:cNvPr id="6" name="Picture 5">
                <a:extLst>
                  <a:ext uri="{FF2B5EF4-FFF2-40B4-BE49-F238E27FC236}">
                    <a16:creationId xmlns:a16="http://schemas.microsoft.com/office/drawing/2014/main" id="{A96F01EB-8AB8-9141-B442-07E584990756}"/>
                  </a:ext>
                </a:extLst>
              </p:cNvPr>
              <p:cNvPicPr>
                <a:picLocks noChangeAspect="1"/>
              </p:cNvPicPr>
              <p:nvPr/>
            </p:nvPicPr>
            <p:blipFill>
              <a:blip r:embed="rId4"/>
              <a:stretch>
                <a:fillRect/>
              </a:stretch>
            </p:blipFill>
            <p:spPr>
              <a:xfrm>
                <a:off x="397562" y="1506979"/>
                <a:ext cx="4102100" cy="838200"/>
              </a:xfrm>
              <a:prstGeom prst="rect">
                <a:avLst/>
              </a:prstGeom>
            </p:spPr>
          </p:pic>
          <p:sp>
            <p:nvSpPr>
              <p:cNvPr id="2" name="Rectangle 1">
                <a:extLst>
                  <a:ext uri="{FF2B5EF4-FFF2-40B4-BE49-F238E27FC236}">
                    <a16:creationId xmlns:a16="http://schemas.microsoft.com/office/drawing/2014/main" id="{3962BD81-042F-4B65-E0A0-32C5E38DDF9C}"/>
                  </a:ext>
                </a:extLst>
              </p:cNvPr>
              <p:cNvSpPr/>
              <p:nvPr/>
            </p:nvSpPr>
            <p:spPr>
              <a:xfrm>
                <a:off x="397562" y="424543"/>
                <a:ext cx="4631638" cy="20574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a:extLst>
              <a:ext uri="{FF2B5EF4-FFF2-40B4-BE49-F238E27FC236}">
                <a16:creationId xmlns:a16="http://schemas.microsoft.com/office/drawing/2014/main" id="{906D5D27-2CA5-15D0-CB8F-D88E4A13CA31}"/>
              </a:ext>
            </a:extLst>
          </p:cNvPr>
          <p:cNvSpPr txBox="1"/>
          <p:nvPr/>
        </p:nvSpPr>
        <p:spPr>
          <a:xfrm>
            <a:off x="8565409" y="110635"/>
            <a:ext cx="3339312" cy="461665"/>
          </a:xfrm>
          <a:prstGeom prst="rect">
            <a:avLst/>
          </a:prstGeom>
          <a:noFill/>
        </p:spPr>
        <p:txBody>
          <a:bodyPr wrap="none" rtlCol="0">
            <a:spAutoFit/>
          </a:bodyPr>
          <a:lstStyle/>
          <a:p>
            <a:r>
              <a:rPr lang="en-GB" sz="2400" b="1" dirty="0"/>
              <a:t>Original Verlet algorithm</a:t>
            </a:r>
          </a:p>
        </p:txBody>
      </p:sp>
      <p:grpSp>
        <p:nvGrpSpPr>
          <p:cNvPr id="16" name="Group 15">
            <a:extLst>
              <a:ext uri="{FF2B5EF4-FFF2-40B4-BE49-F238E27FC236}">
                <a16:creationId xmlns:a16="http://schemas.microsoft.com/office/drawing/2014/main" id="{D1D17529-FE6E-EB14-20BC-0918B443D4F2}"/>
              </a:ext>
            </a:extLst>
          </p:cNvPr>
          <p:cNvGrpSpPr/>
          <p:nvPr/>
        </p:nvGrpSpPr>
        <p:grpSpPr>
          <a:xfrm>
            <a:off x="5392193" y="4123643"/>
            <a:ext cx="6616700" cy="2094142"/>
            <a:chOff x="5288021" y="3377334"/>
            <a:chExt cx="6616700" cy="2094142"/>
          </a:xfrm>
        </p:grpSpPr>
        <p:pic>
          <p:nvPicPr>
            <p:cNvPr id="12" name="Picture 11">
              <a:extLst>
                <a:ext uri="{FF2B5EF4-FFF2-40B4-BE49-F238E27FC236}">
                  <a16:creationId xmlns:a16="http://schemas.microsoft.com/office/drawing/2014/main" id="{293A923C-01EF-EC62-69F9-6F84CA4216A4}"/>
                </a:ext>
              </a:extLst>
            </p:cNvPr>
            <p:cNvPicPr>
              <a:picLocks noChangeAspect="1"/>
            </p:cNvPicPr>
            <p:nvPr/>
          </p:nvPicPr>
          <p:blipFill>
            <a:blip r:embed="rId5"/>
            <a:stretch>
              <a:fillRect/>
            </a:stretch>
          </p:blipFill>
          <p:spPr>
            <a:xfrm>
              <a:off x="5288021" y="3377334"/>
              <a:ext cx="6616700" cy="1536700"/>
            </a:xfrm>
            <a:prstGeom prst="rect">
              <a:avLst/>
            </a:prstGeom>
            <a:ln w="38100">
              <a:solidFill>
                <a:schemeClr val="accent1"/>
              </a:solidFill>
            </a:ln>
          </p:spPr>
        </p:pic>
        <p:sp>
          <p:nvSpPr>
            <p:cNvPr id="14" name="TextBox 13">
              <a:extLst>
                <a:ext uri="{FF2B5EF4-FFF2-40B4-BE49-F238E27FC236}">
                  <a16:creationId xmlns:a16="http://schemas.microsoft.com/office/drawing/2014/main" id="{3F1E421B-36DD-366B-2B56-A73F6A707898}"/>
                </a:ext>
              </a:extLst>
            </p:cNvPr>
            <p:cNvSpPr txBox="1"/>
            <p:nvPr/>
          </p:nvSpPr>
          <p:spPr>
            <a:xfrm>
              <a:off x="9357036" y="5009811"/>
              <a:ext cx="2547685" cy="461665"/>
            </a:xfrm>
            <a:prstGeom prst="rect">
              <a:avLst/>
            </a:prstGeom>
            <a:noFill/>
          </p:spPr>
          <p:txBody>
            <a:bodyPr wrap="none" rtlCol="0">
              <a:spAutoFit/>
            </a:bodyPr>
            <a:lstStyle/>
            <a:p>
              <a:r>
                <a:rPr lang="en-GB" sz="2400" b="1" dirty="0"/>
                <a:t>Beeman algorithm</a:t>
              </a:r>
            </a:p>
          </p:txBody>
        </p:sp>
      </p:grpSp>
      <p:pic>
        <p:nvPicPr>
          <p:cNvPr id="19" name="Picture 18">
            <a:extLst>
              <a:ext uri="{FF2B5EF4-FFF2-40B4-BE49-F238E27FC236}">
                <a16:creationId xmlns:a16="http://schemas.microsoft.com/office/drawing/2014/main" id="{FB35255C-4104-4C30-135D-9F77BC5C7069}"/>
              </a:ext>
            </a:extLst>
          </p:cNvPr>
          <p:cNvPicPr>
            <a:picLocks noChangeAspect="1"/>
          </p:cNvPicPr>
          <p:nvPr/>
        </p:nvPicPr>
        <p:blipFill>
          <a:blip r:embed="rId6"/>
          <a:stretch>
            <a:fillRect/>
          </a:stretch>
        </p:blipFill>
        <p:spPr>
          <a:xfrm>
            <a:off x="617480" y="215757"/>
            <a:ext cx="4673600" cy="952500"/>
          </a:xfrm>
          <a:prstGeom prst="rect">
            <a:avLst/>
          </a:prstGeom>
          <a:ln w="28575">
            <a:solidFill>
              <a:schemeClr val="accent2"/>
            </a:solidFill>
          </a:ln>
        </p:spPr>
      </p:pic>
      <p:sp>
        <p:nvSpPr>
          <p:cNvPr id="22" name="TextBox 21">
            <a:extLst>
              <a:ext uri="{FF2B5EF4-FFF2-40B4-BE49-F238E27FC236}">
                <a16:creationId xmlns:a16="http://schemas.microsoft.com/office/drawing/2014/main" id="{D4DCA2DE-2D49-3A06-3ECB-20AB6E4A1C15}"/>
              </a:ext>
            </a:extLst>
          </p:cNvPr>
          <p:cNvSpPr txBox="1"/>
          <p:nvPr/>
        </p:nvSpPr>
        <p:spPr>
          <a:xfrm>
            <a:off x="617480" y="1216533"/>
            <a:ext cx="5310621" cy="369332"/>
          </a:xfrm>
          <a:prstGeom prst="rect">
            <a:avLst/>
          </a:prstGeom>
          <a:noFill/>
        </p:spPr>
        <p:txBody>
          <a:bodyPr wrap="none" rtlCol="0">
            <a:spAutoFit/>
          </a:bodyPr>
          <a:lstStyle/>
          <a:p>
            <a:r>
              <a:rPr lang="en-GB" dirty="0"/>
              <a:t>We can compute velocities after we get the positions…</a:t>
            </a:r>
          </a:p>
        </p:txBody>
      </p:sp>
      <p:sp>
        <p:nvSpPr>
          <p:cNvPr id="18" name="TextBox 17">
            <a:extLst>
              <a:ext uri="{FF2B5EF4-FFF2-40B4-BE49-F238E27FC236}">
                <a16:creationId xmlns:a16="http://schemas.microsoft.com/office/drawing/2014/main" id="{70C48C08-4DD0-11AC-2D7A-A71D5EA8A816}"/>
              </a:ext>
            </a:extLst>
          </p:cNvPr>
          <p:cNvSpPr txBox="1"/>
          <p:nvPr/>
        </p:nvSpPr>
        <p:spPr>
          <a:xfrm>
            <a:off x="294995" y="185278"/>
            <a:ext cx="6048066" cy="1938992"/>
          </a:xfrm>
          <a:prstGeom prst="rect">
            <a:avLst/>
          </a:prstGeom>
          <a:solidFill>
            <a:schemeClr val="bg1"/>
          </a:solidFill>
          <a:ln w="38100">
            <a:solidFill>
              <a:schemeClr val="accent1"/>
            </a:solidFill>
          </a:ln>
        </p:spPr>
        <p:txBody>
          <a:bodyPr wrap="none" rtlCol="0">
            <a:spAutoFit/>
          </a:bodyPr>
          <a:lstStyle/>
          <a:p>
            <a:r>
              <a:rPr lang="en-GB" sz="2400" b="1" dirty="0">
                <a:solidFill>
                  <a:schemeClr val="accent1"/>
                </a:solidFill>
                <a:sym typeface="Wingdings" pitchFamily="2" charset="2"/>
              </a:rPr>
              <a:t> </a:t>
            </a:r>
            <a:r>
              <a:rPr lang="en-GB" sz="2400" b="1" dirty="0"/>
              <a:t>Construct Verlet-like algorithms with:</a:t>
            </a:r>
          </a:p>
          <a:p>
            <a:endParaRPr lang="en-GB" sz="2400" b="1" dirty="0">
              <a:solidFill>
                <a:schemeClr val="accent1"/>
              </a:solidFill>
            </a:endParaRPr>
          </a:p>
          <a:p>
            <a:pPr marL="342900" indent="-342900">
              <a:buFont typeface="Arial" panose="020B0604020202020204" pitchFamily="34" charset="0"/>
              <a:buChar char="•"/>
            </a:pPr>
            <a:r>
              <a:rPr lang="en-GB" sz="2400" b="1" dirty="0">
                <a:solidFill>
                  <a:schemeClr val="accent2"/>
                </a:solidFill>
              </a:rPr>
              <a:t>EQUIVALENT TRAJECTORIES </a:t>
            </a:r>
            <a:r>
              <a:rPr lang="en-GB" sz="2400" dirty="0"/>
              <a:t>(show yourself)</a:t>
            </a:r>
          </a:p>
          <a:p>
            <a:pPr marL="342900" indent="-342900">
              <a:buFont typeface="Arial" panose="020B0604020202020204" pitchFamily="34" charset="0"/>
              <a:buChar char="•"/>
            </a:pPr>
            <a:r>
              <a:rPr lang="en-GB" sz="2400" b="1" dirty="0">
                <a:solidFill>
                  <a:schemeClr val="accent2"/>
                </a:solidFill>
              </a:rPr>
              <a:t>Better estimates for the velocities</a:t>
            </a:r>
          </a:p>
          <a:p>
            <a:pPr marL="342900" indent="-342900">
              <a:buFont typeface="Arial" panose="020B0604020202020204" pitchFamily="34" charset="0"/>
              <a:buChar char="•"/>
            </a:pPr>
            <a:endParaRPr lang="en-GB" sz="2400" b="1" dirty="0">
              <a:solidFill>
                <a:schemeClr val="accent2"/>
              </a:solidFill>
            </a:endParaRPr>
          </a:p>
        </p:txBody>
      </p:sp>
      <p:grpSp>
        <p:nvGrpSpPr>
          <p:cNvPr id="28" name="Group 27">
            <a:extLst>
              <a:ext uri="{FF2B5EF4-FFF2-40B4-BE49-F238E27FC236}">
                <a16:creationId xmlns:a16="http://schemas.microsoft.com/office/drawing/2014/main" id="{82EAB5D1-D3AA-D361-C765-CF01145A6193}"/>
              </a:ext>
            </a:extLst>
          </p:cNvPr>
          <p:cNvGrpSpPr/>
          <p:nvPr/>
        </p:nvGrpSpPr>
        <p:grpSpPr>
          <a:xfrm>
            <a:off x="7457180" y="1831952"/>
            <a:ext cx="4551713" cy="1913068"/>
            <a:chOff x="7353008" y="2201278"/>
            <a:chExt cx="4551713" cy="1913068"/>
          </a:xfrm>
        </p:grpSpPr>
        <p:grpSp>
          <p:nvGrpSpPr>
            <p:cNvPr id="27" name="Group 26">
              <a:extLst>
                <a:ext uri="{FF2B5EF4-FFF2-40B4-BE49-F238E27FC236}">
                  <a16:creationId xmlns:a16="http://schemas.microsoft.com/office/drawing/2014/main" id="{237B9D53-ABA6-A334-F2E2-07B805798502}"/>
                </a:ext>
              </a:extLst>
            </p:cNvPr>
            <p:cNvGrpSpPr/>
            <p:nvPr/>
          </p:nvGrpSpPr>
          <p:grpSpPr>
            <a:xfrm>
              <a:off x="7353008" y="2201278"/>
              <a:ext cx="4365632" cy="1226358"/>
              <a:chOff x="7353008" y="2201278"/>
              <a:chExt cx="4365632" cy="1226358"/>
            </a:xfrm>
          </p:grpSpPr>
          <p:pic>
            <p:nvPicPr>
              <p:cNvPr id="23" name="Picture 22">
                <a:extLst>
                  <a:ext uri="{FF2B5EF4-FFF2-40B4-BE49-F238E27FC236}">
                    <a16:creationId xmlns:a16="http://schemas.microsoft.com/office/drawing/2014/main" id="{AE2E7D05-396E-10DB-C5EE-56E36851BA01}"/>
                  </a:ext>
                </a:extLst>
              </p:cNvPr>
              <p:cNvPicPr>
                <a:picLocks noChangeAspect="1"/>
              </p:cNvPicPr>
              <p:nvPr/>
            </p:nvPicPr>
            <p:blipFill>
              <a:blip r:embed="rId7"/>
              <a:stretch>
                <a:fillRect/>
              </a:stretch>
            </p:blipFill>
            <p:spPr>
              <a:xfrm>
                <a:off x="7597975" y="2282075"/>
                <a:ext cx="3949700" cy="596900"/>
              </a:xfrm>
              <a:prstGeom prst="rect">
                <a:avLst/>
              </a:prstGeom>
            </p:spPr>
          </p:pic>
          <p:pic>
            <p:nvPicPr>
              <p:cNvPr id="24" name="Picture 23">
                <a:extLst>
                  <a:ext uri="{FF2B5EF4-FFF2-40B4-BE49-F238E27FC236}">
                    <a16:creationId xmlns:a16="http://schemas.microsoft.com/office/drawing/2014/main" id="{736A3EE8-4C66-EEAF-CBE9-D00FA908D7EE}"/>
                  </a:ext>
                </a:extLst>
              </p:cNvPr>
              <p:cNvPicPr>
                <a:picLocks noChangeAspect="1"/>
              </p:cNvPicPr>
              <p:nvPr/>
            </p:nvPicPr>
            <p:blipFill>
              <a:blip r:embed="rId8"/>
              <a:stretch>
                <a:fillRect/>
              </a:stretch>
            </p:blipFill>
            <p:spPr>
              <a:xfrm>
                <a:off x="7353008" y="2719839"/>
                <a:ext cx="4216400" cy="698500"/>
              </a:xfrm>
              <a:prstGeom prst="rect">
                <a:avLst/>
              </a:prstGeom>
            </p:spPr>
          </p:pic>
          <p:sp>
            <p:nvSpPr>
              <p:cNvPr id="25" name="Rectangle 24">
                <a:extLst>
                  <a:ext uri="{FF2B5EF4-FFF2-40B4-BE49-F238E27FC236}">
                    <a16:creationId xmlns:a16="http://schemas.microsoft.com/office/drawing/2014/main" id="{23C9F419-95E9-DDDC-FC5D-64D3F59E8EFD}"/>
                  </a:ext>
                </a:extLst>
              </p:cNvPr>
              <p:cNvSpPr/>
              <p:nvPr/>
            </p:nvSpPr>
            <p:spPr>
              <a:xfrm>
                <a:off x="7353008" y="2201278"/>
                <a:ext cx="4365632" cy="122635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4054B8CC-E0B9-5E09-4699-692160F522C8}"/>
                </a:ext>
              </a:extLst>
            </p:cNvPr>
            <p:cNvSpPr txBox="1"/>
            <p:nvPr/>
          </p:nvSpPr>
          <p:spPr>
            <a:xfrm>
              <a:off x="9130628" y="3375682"/>
              <a:ext cx="2774093" cy="738664"/>
            </a:xfrm>
            <a:prstGeom prst="rect">
              <a:avLst/>
            </a:prstGeom>
            <a:noFill/>
          </p:spPr>
          <p:txBody>
            <a:bodyPr wrap="none" rtlCol="0">
              <a:spAutoFit/>
            </a:bodyPr>
            <a:lstStyle/>
            <a:p>
              <a:r>
                <a:rPr lang="en-GB" sz="2400" b="1" dirty="0"/>
                <a:t>Leap-frog algorithm </a:t>
              </a:r>
            </a:p>
            <a:p>
              <a:r>
                <a:rPr lang="en-GB" dirty="0"/>
                <a:t>(velocities at half-intervals)</a:t>
              </a:r>
            </a:p>
          </p:txBody>
        </p:sp>
      </p:grpSp>
    </p:spTree>
    <p:extLst>
      <p:ext uri="{BB962C8B-B14F-4D97-AF65-F5344CB8AC3E}">
        <p14:creationId xmlns:p14="http://schemas.microsoft.com/office/powerpoint/2010/main" val="271820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6" name="Picture 5">
            <a:extLst>
              <a:ext uri="{FF2B5EF4-FFF2-40B4-BE49-F238E27FC236}">
                <a16:creationId xmlns:a16="http://schemas.microsoft.com/office/drawing/2014/main" id="{04BFB8F8-B6AE-E44D-A292-B4E7694E0FEA}"/>
              </a:ext>
            </a:extLst>
          </p:cNvPr>
          <p:cNvPicPr>
            <a:picLocks noChangeAspect="1"/>
          </p:cNvPicPr>
          <p:nvPr/>
        </p:nvPicPr>
        <p:blipFill>
          <a:blip r:embed="rId2"/>
          <a:stretch>
            <a:fillRect/>
          </a:stretch>
        </p:blipFill>
        <p:spPr>
          <a:xfrm>
            <a:off x="462733" y="3157634"/>
            <a:ext cx="1841500" cy="1866900"/>
          </a:xfrm>
          <a:prstGeom prst="rect">
            <a:avLst/>
          </a:prstGeom>
        </p:spPr>
      </p:pic>
      <p:sp>
        <p:nvSpPr>
          <p:cNvPr id="7" name="TextBox 6">
            <a:extLst>
              <a:ext uri="{FF2B5EF4-FFF2-40B4-BE49-F238E27FC236}">
                <a16:creationId xmlns:a16="http://schemas.microsoft.com/office/drawing/2014/main" id="{49AD9988-2F99-A24D-AD77-61AE9544F3B2}"/>
              </a:ext>
            </a:extLst>
          </p:cNvPr>
          <p:cNvSpPr txBox="1"/>
          <p:nvPr/>
        </p:nvSpPr>
        <p:spPr>
          <a:xfrm>
            <a:off x="287396" y="2695972"/>
            <a:ext cx="2222853" cy="400110"/>
          </a:xfrm>
          <a:prstGeom prst="rect">
            <a:avLst/>
          </a:prstGeom>
          <a:noFill/>
        </p:spPr>
        <p:txBody>
          <a:bodyPr wrap="none" rtlCol="0">
            <a:spAutoFit/>
          </a:bodyPr>
          <a:lstStyle/>
          <a:p>
            <a:r>
              <a:rPr lang="en-GB" sz="2000" dirty="0"/>
              <a:t>Conjugate variables</a:t>
            </a:r>
          </a:p>
        </p:txBody>
      </p:sp>
      <p:sp>
        <p:nvSpPr>
          <p:cNvPr id="8" name="Slide Number Placeholder 7">
            <a:extLst>
              <a:ext uri="{FF2B5EF4-FFF2-40B4-BE49-F238E27FC236}">
                <a16:creationId xmlns:a16="http://schemas.microsoft.com/office/drawing/2014/main" id="{D2BFC4C7-5E27-0776-3355-D18F151202EB}"/>
              </a:ext>
            </a:extLst>
          </p:cNvPr>
          <p:cNvSpPr>
            <a:spLocks noGrp="1"/>
          </p:cNvSpPr>
          <p:nvPr>
            <p:ph type="sldNum" sz="quarter" idx="12"/>
          </p:nvPr>
        </p:nvSpPr>
        <p:spPr/>
        <p:txBody>
          <a:bodyPr/>
          <a:lstStyle/>
          <a:p>
            <a:fld id="{9C500B1B-5A23-E34C-AFD7-F809790A889D}" type="slidenum">
              <a:rPr lang="en-SI" smtClean="0"/>
              <a:t>75</a:t>
            </a:fld>
            <a:endParaRPr lang="en-SI"/>
          </a:p>
        </p:txBody>
      </p:sp>
      <p:pic>
        <p:nvPicPr>
          <p:cNvPr id="9" name="Picture 8" descr="A close up of text on a whiteboard&#10;&#10;Description automatically generated">
            <a:extLst>
              <a:ext uri="{FF2B5EF4-FFF2-40B4-BE49-F238E27FC236}">
                <a16:creationId xmlns:a16="http://schemas.microsoft.com/office/drawing/2014/main" id="{AE3369A7-675E-2653-B005-AC246CC07181}"/>
              </a:ext>
            </a:extLst>
          </p:cNvPr>
          <p:cNvPicPr>
            <a:picLocks noChangeAspect="1"/>
          </p:cNvPicPr>
          <p:nvPr/>
        </p:nvPicPr>
        <p:blipFill rotWithShape="1">
          <a:blip r:embed="rId3"/>
          <a:srcRect l="2999" r="43175"/>
          <a:stretch/>
        </p:blipFill>
        <p:spPr>
          <a:xfrm rot="5400000">
            <a:off x="4087727" y="-737632"/>
            <a:ext cx="6233076" cy="8685137"/>
          </a:xfrm>
          <a:prstGeom prst="rect">
            <a:avLst/>
          </a:prstGeom>
        </p:spPr>
      </p:pic>
    </p:spTree>
    <p:extLst>
      <p:ext uri="{BB962C8B-B14F-4D97-AF65-F5344CB8AC3E}">
        <p14:creationId xmlns:p14="http://schemas.microsoft.com/office/powerpoint/2010/main" val="280347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21" name="Picture 20" descr="A close up of text on a whiteboard&#10;&#10;Description automatically generated">
            <a:extLst>
              <a:ext uri="{FF2B5EF4-FFF2-40B4-BE49-F238E27FC236}">
                <a16:creationId xmlns:a16="http://schemas.microsoft.com/office/drawing/2014/main" id="{BBA8C1A4-0453-1E40-9362-8870BCBF7092}"/>
              </a:ext>
            </a:extLst>
          </p:cNvPr>
          <p:cNvPicPr>
            <a:picLocks noChangeAspect="1"/>
          </p:cNvPicPr>
          <p:nvPr/>
        </p:nvPicPr>
        <p:blipFill rotWithShape="1">
          <a:blip r:embed="rId2"/>
          <a:srcRect l="57096" r="15756"/>
          <a:stretch/>
        </p:blipFill>
        <p:spPr>
          <a:xfrm rot="5400000">
            <a:off x="4728809" y="-2440441"/>
            <a:ext cx="3811497" cy="10529911"/>
          </a:xfrm>
          <a:prstGeom prst="rect">
            <a:avLst/>
          </a:prstGeom>
        </p:spPr>
      </p:pic>
      <p:grpSp>
        <p:nvGrpSpPr>
          <p:cNvPr id="5" name="Group 4">
            <a:extLst>
              <a:ext uri="{FF2B5EF4-FFF2-40B4-BE49-F238E27FC236}">
                <a16:creationId xmlns:a16="http://schemas.microsoft.com/office/drawing/2014/main" id="{42A1714F-EE07-2BB6-DBA4-6CDBC7EE5DA5}"/>
              </a:ext>
            </a:extLst>
          </p:cNvPr>
          <p:cNvGrpSpPr/>
          <p:nvPr/>
        </p:nvGrpSpPr>
        <p:grpSpPr>
          <a:xfrm>
            <a:off x="694573" y="3596758"/>
            <a:ext cx="2222853" cy="2267010"/>
            <a:chOff x="1516376" y="3746386"/>
            <a:chExt cx="2222853" cy="2267010"/>
          </a:xfrm>
        </p:grpSpPr>
        <p:pic>
          <p:nvPicPr>
            <p:cNvPr id="6" name="Picture 5">
              <a:extLst>
                <a:ext uri="{FF2B5EF4-FFF2-40B4-BE49-F238E27FC236}">
                  <a16:creationId xmlns:a16="http://schemas.microsoft.com/office/drawing/2014/main" id="{04BFB8F8-B6AE-E44D-A292-B4E7694E0FEA}"/>
                </a:ext>
              </a:extLst>
            </p:cNvPr>
            <p:cNvPicPr>
              <a:picLocks noChangeAspect="1"/>
            </p:cNvPicPr>
            <p:nvPr/>
          </p:nvPicPr>
          <p:blipFill>
            <a:blip r:embed="rId3"/>
            <a:stretch>
              <a:fillRect/>
            </a:stretch>
          </p:blipFill>
          <p:spPr>
            <a:xfrm>
              <a:off x="1516376" y="4146496"/>
              <a:ext cx="2222853" cy="1866900"/>
            </a:xfrm>
            <a:prstGeom prst="rect">
              <a:avLst/>
            </a:prstGeom>
          </p:spPr>
        </p:pic>
        <p:sp>
          <p:nvSpPr>
            <p:cNvPr id="7" name="TextBox 6">
              <a:extLst>
                <a:ext uri="{FF2B5EF4-FFF2-40B4-BE49-F238E27FC236}">
                  <a16:creationId xmlns:a16="http://schemas.microsoft.com/office/drawing/2014/main" id="{49AD9988-2F99-A24D-AD77-61AE9544F3B2}"/>
                </a:ext>
              </a:extLst>
            </p:cNvPr>
            <p:cNvSpPr txBox="1"/>
            <p:nvPr/>
          </p:nvSpPr>
          <p:spPr>
            <a:xfrm>
              <a:off x="1516376" y="3746386"/>
              <a:ext cx="2222853" cy="400110"/>
            </a:xfrm>
            <a:prstGeom prst="rect">
              <a:avLst/>
            </a:prstGeom>
            <a:solidFill>
              <a:schemeClr val="bg1"/>
            </a:solidFill>
          </p:spPr>
          <p:txBody>
            <a:bodyPr wrap="none" rtlCol="0">
              <a:spAutoFit/>
            </a:bodyPr>
            <a:lstStyle/>
            <a:p>
              <a:r>
                <a:rPr lang="en-GB" sz="2000" dirty="0"/>
                <a:t>Conjugate variables</a:t>
              </a:r>
            </a:p>
          </p:txBody>
        </p:sp>
      </p:grpSp>
      <p:sp>
        <p:nvSpPr>
          <p:cNvPr id="8" name="Slide Number Placeholder 7">
            <a:extLst>
              <a:ext uri="{FF2B5EF4-FFF2-40B4-BE49-F238E27FC236}">
                <a16:creationId xmlns:a16="http://schemas.microsoft.com/office/drawing/2014/main" id="{D2BFC4C7-5E27-0776-3355-D18F151202EB}"/>
              </a:ext>
            </a:extLst>
          </p:cNvPr>
          <p:cNvSpPr>
            <a:spLocks noGrp="1"/>
          </p:cNvSpPr>
          <p:nvPr>
            <p:ph type="sldNum" sz="quarter" idx="12"/>
          </p:nvPr>
        </p:nvSpPr>
        <p:spPr/>
        <p:txBody>
          <a:bodyPr/>
          <a:lstStyle/>
          <a:p>
            <a:fld id="{9C500B1B-5A23-E34C-AFD7-F809790A889D}" type="slidenum">
              <a:rPr lang="en-SI" smtClean="0"/>
              <a:t>76</a:t>
            </a:fld>
            <a:endParaRPr lang="en-SI"/>
          </a:p>
        </p:txBody>
      </p:sp>
    </p:spTree>
    <p:extLst>
      <p:ext uri="{BB962C8B-B14F-4D97-AF65-F5344CB8AC3E}">
        <p14:creationId xmlns:p14="http://schemas.microsoft.com/office/powerpoint/2010/main" val="15887655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7" name="Picture 6" descr="A close up of text on a whiteboard&#10;&#10;Description automatically generated">
            <a:extLst>
              <a:ext uri="{FF2B5EF4-FFF2-40B4-BE49-F238E27FC236}">
                <a16:creationId xmlns:a16="http://schemas.microsoft.com/office/drawing/2014/main" id="{B016D09C-D260-324B-A291-42E2995FE9F1}"/>
              </a:ext>
            </a:extLst>
          </p:cNvPr>
          <p:cNvPicPr>
            <a:picLocks noChangeAspect="1"/>
          </p:cNvPicPr>
          <p:nvPr/>
        </p:nvPicPr>
        <p:blipFill rotWithShape="1">
          <a:blip r:embed="rId2"/>
          <a:srcRect l="4319" t="3816" r="50083" b="5224"/>
          <a:stretch/>
        </p:blipFill>
        <p:spPr>
          <a:xfrm rot="5400000">
            <a:off x="3059352" y="-981477"/>
            <a:ext cx="6065578" cy="9074778"/>
          </a:xfrm>
          <a:prstGeom prst="rect">
            <a:avLst/>
          </a:prstGeom>
        </p:spPr>
      </p:pic>
      <p:sp>
        <p:nvSpPr>
          <p:cNvPr id="6" name="Slide Number Placeholder 5">
            <a:extLst>
              <a:ext uri="{FF2B5EF4-FFF2-40B4-BE49-F238E27FC236}">
                <a16:creationId xmlns:a16="http://schemas.microsoft.com/office/drawing/2014/main" id="{D9A43C93-C859-1B4E-D6DC-318C21E1E6F1}"/>
              </a:ext>
            </a:extLst>
          </p:cNvPr>
          <p:cNvSpPr>
            <a:spLocks noGrp="1"/>
          </p:cNvSpPr>
          <p:nvPr>
            <p:ph type="sldNum" sz="quarter" idx="12"/>
          </p:nvPr>
        </p:nvSpPr>
        <p:spPr/>
        <p:txBody>
          <a:bodyPr/>
          <a:lstStyle/>
          <a:p>
            <a:fld id="{9C500B1B-5A23-E34C-AFD7-F809790A889D}" type="slidenum">
              <a:rPr lang="en-SI" smtClean="0"/>
              <a:t>77</a:t>
            </a:fld>
            <a:endParaRPr lang="en-SI"/>
          </a:p>
        </p:txBody>
      </p:sp>
    </p:spTree>
    <p:extLst>
      <p:ext uri="{BB962C8B-B14F-4D97-AF65-F5344CB8AC3E}">
        <p14:creationId xmlns:p14="http://schemas.microsoft.com/office/powerpoint/2010/main" val="416094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sp>
        <p:nvSpPr>
          <p:cNvPr id="6" name="Slide Number Placeholder 5">
            <a:extLst>
              <a:ext uri="{FF2B5EF4-FFF2-40B4-BE49-F238E27FC236}">
                <a16:creationId xmlns:a16="http://schemas.microsoft.com/office/drawing/2014/main" id="{D9A43C93-C859-1B4E-D6DC-318C21E1E6F1}"/>
              </a:ext>
            </a:extLst>
          </p:cNvPr>
          <p:cNvSpPr>
            <a:spLocks noGrp="1"/>
          </p:cNvSpPr>
          <p:nvPr>
            <p:ph type="sldNum" sz="quarter" idx="12"/>
          </p:nvPr>
        </p:nvSpPr>
        <p:spPr/>
        <p:txBody>
          <a:bodyPr/>
          <a:lstStyle/>
          <a:p>
            <a:fld id="{9C500B1B-5A23-E34C-AFD7-F809790A889D}" type="slidenum">
              <a:rPr lang="en-SI" smtClean="0"/>
              <a:t>78</a:t>
            </a:fld>
            <a:endParaRPr lang="en-SI"/>
          </a:p>
        </p:txBody>
      </p:sp>
      <p:pic>
        <p:nvPicPr>
          <p:cNvPr id="8" name="Picture 7" descr="A close up of text on a whiteboard&#10;&#10;Description automatically generated">
            <a:extLst>
              <a:ext uri="{FF2B5EF4-FFF2-40B4-BE49-F238E27FC236}">
                <a16:creationId xmlns:a16="http://schemas.microsoft.com/office/drawing/2014/main" id="{30CCDC72-2D83-12C9-72F9-18B314DD9F50}"/>
              </a:ext>
            </a:extLst>
          </p:cNvPr>
          <p:cNvPicPr>
            <a:picLocks noChangeAspect="1"/>
          </p:cNvPicPr>
          <p:nvPr/>
        </p:nvPicPr>
        <p:blipFill rotWithShape="1">
          <a:blip r:embed="rId2"/>
          <a:srcRect l="48102" t="3816" r="1297" b="5224"/>
          <a:stretch/>
        </p:blipFill>
        <p:spPr>
          <a:xfrm rot="5400000">
            <a:off x="3043488" y="-504299"/>
            <a:ext cx="6105023" cy="8230775"/>
          </a:xfrm>
          <a:prstGeom prst="rect">
            <a:avLst/>
          </a:prstGeom>
        </p:spPr>
      </p:pic>
    </p:spTree>
    <p:extLst>
      <p:ext uri="{BB962C8B-B14F-4D97-AF65-F5344CB8AC3E}">
        <p14:creationId xmlns:p14="http://schemas.microsoft.com/office/powerpoint/2010/main" val="3268447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680624-9602-834F-9154-C25F8A636325}"/>
              </a:ext>
            </a:extLst>
          </p:cNvPr>
          <p:cNvSpPr txBox="1"/>
          <p:nvPr/>
        </p:nvSpPr>
        <p:spPr>
          <a:xfrm>
            <a:off x="520505" y="640144"/>
            <a:ext cx="10913933" cy="1569660"/>
          </a:xfrm>
          <a:prstGeom prst="rect">
            <a:avLst/>
          </a:prstGeom>
          <a:noFill/>
        </p:spPr>
        <p:txBody>
          <a:bodyPr wrap="square" rtlCol="0">
            <a:spAutoFit/>
          </a:bodyPr>
          <a:lstStyle/>
          <a:p>
            <a:r>
              <a:rPr lang="en-SI" sz="2400" kern="100" dirty="0">
                <a:ea typeface="SimSun" panose="02010600030101010101" pitchFamily="2" charset="-122"/>
              </a:rPr>
              <a:t>Most systems we </a:t>
            </a:r>
            <a:r>
              <a:rPr lang="en-SI" sz="2400" kern="100">
                <a:ea typeface="SimSun" panose="02010600030101010101" pitchFamily="2" charset="-122"/>
              </a:rPr>
              <a:t>are interested </a:t>
            </a:r>
            <a:r>
              <a:rPr lang="en-SI" sz="2400" kern="100" dirty="0">
                <a:ea typeface="SimSun" panose="02010600030101010101" pitchFamily="2" charset="-122"/>
              </a:rPr>
              <a:t>in are </a:t>
            </a:r>
            <a:r>
              <a:rPr lang="en-SI" sz="2400" i="1" kern="100" dirty="0">
                <a:ea typeface="SimSun" panose="02010600030101010101" pitchFamily="2" charset="-122"/>
              </a:rPr>
              <a:t>likely to be </a:t>
            </a:r>
            <a:r>
              <a:rPr lang="en-SI" sz="2400" kern="100" dirty="0">
                <a:ea typeface="SimSun" panose="02010600030101010101" pitchFamily="2" charset="-122"/>
              </a:rPr>
              <a:t>ergodic. Therefore, properly evaluated </a:t>
            </a:r>
            <a:r>
              <a:rPr lang="en-SI" sz="2400" b="1" kern="100" dirty="0">
                <a:ea typeface="SimSun" panose="02010600030101010101" pitchFamily="2" charset="-122"/>
              </a:rPr>
              <a:t>time averages </a:t>
            </a:r>
            <a:r>
              <a:rPr lang="en-SI" sz="2400" kern="100" dirty="0">
                <a:ea typeface="SimSun" panose="02010600030101010101" pitchFamily="2" charset="-122"/>
              </a:rPr>
              <a:t>along simulation trajectories are equivalent to </a:t>
            </a:r>
            <a:r>
              <a:rPr lang="en-SI" sz="2400" b="1" kern="100" dirty="0">
                <a:ea typeface="SimSun" panose="02010600030101010101" pitchFamily="2" charset="-122"/>
              </a:rPr>
              <a:t>ensemble averages</a:t>
            </a:r>
            <a:r>
              <a:rPr lang="en-SI" sz="2400" kern="100" dirty="0">
                <a:ea typeface="SimSun" panose="02010600030101010101" pitchFamily="2" charset="-122"/>
              </a:rPr>
              <a:t>. This is a basis of two major approaches to molecular simulations: </a:t>
            </a:r>
            <a:r>
              <a:rPr lang="en-SI" sz="2400" b="1" kern="100" dirty="0">
                <a:solidFill>
                  <a:srgbClr val="FF0000"/>
                </a:solidFill>
                <a:ea typeface="SimSun" panose="02010600030101010101" pitchFamily="2" charset="-122"/>
              </a:rPr>
              <a:t>MOLECULAR DYNAMICS (MD) </a:t>
            </a:r>
            <a:r>
              <a:rPr lang="en-SI" sz="2400" kern="100" dirty="0">
                <a:ea typeface="SimSun" panose="02010600030101010101" pitchFamily="2" charset="-122"/>
              </a:rPr>
              <a:t>and </a:t>
            </a:r>
            <a:r>
              <a:rPr lang="en-SI" sz="2400" b="1" kern="100" dirty="0">
                <a:solidFill>
                  <a:srgbClr val="FF0000"/>
                </a:solidFill>
                <a:ea typeface="SimSun" panose="02010600030101010101" pitchFamily="2" charset="-122"/>
              </a:rPr>
              <a:t>MONTE CARLO (MC</a:t>
            </a:r>
            <a:r>
              <a:rPr lang="en-SI" sz="2400" b="1" kern="100">
                <a:solidFill>
                  <a:srgbClr val="FF0000"/>
                </a:solidFill>
                <a:ea typeface="SimSun" panose="02010600030101010101" pitchFamily="2" charset="-122"/>
              </a:rPr>
              <a:t>)</a:t>
            </a:r>
            <a:r>
              <a:rPr lang="en-SI" sz="2400" kern="100">
                <a:ea typeface="SimSun" panose="02010600030101010101" pitchFamily="2" charset="-122"/>
              </a:rPr>
              <a:t>. </a:t>
            </a:r>
            <a:endParaRPr lang="en-SI" sz="2400" kern="100" dirty="0">
              <a:ea typeface="SimSun" panose="02010600030101010101" pitchFamily="2" charset="-122"/>
            </a:endParaRPr>
          </a:p>
        </p:txBody>
      </p:sp>
      <p:pic>
        <p:nvPicPr>
          <p:cNvPr id="6" name="Picture 5">
            <a:extLst>
              <a:ext uri="{FF2B5EF4-FFF2-40B4-BE49-F238E27FC236}">
                <a16:creationId xmlns:a16="http://schemas.microsoft.com/office/drawing/2014/main" id="{7C52FDA2-1952-52CC-6053-26A0ACBE28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6130" t="45271" r="76280" b="7345"/>
          <a:stretch/>
        </p:blipFill>
        <p:spPr>
          <a:xfrm rot="5400000">
            <a:off x="2006787" y="570886"/>
            <a:ext cx="914401" cy="4280866"/>
          </a:xfrm>
          <a:prstGeom prst="rect">
            <a:avLst/>
          </a:prstGeom>
        </p:spPr>
      </p:pic>
      <p:pic>
        <p:nvPicPr>
          <p:cNvPr id="7" name="Picture 6">
            <a:extLst>
              <a:ext uri="{FF2B5EF4-FFF2-40B4-BE49-F238E27FC236}">
                <a16:creationId xmlns:a16="http://schemas.microsoft.com/office/drawing/2014/main" id="{73803740-F205-3427-B833-7EF9AC9CAE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6615" t="4453" r="23628"/>
          <a:stretch/>
        </p:blipFill>
        <p:spPr>
          <a:xfrm rot="5400000">
            <a:off x="6764506" y="-982706"/>
            <a:ext cx="3067881" cy="7388050"/>
          </a:xfrm>
          <a:prstGeom prst="rect">
            <a:avLst/>
          </a:prstGeom>
        </p:spPr>
      </p:pic>
      <p:pic>
        <p:nvPicPr>
          <p:cNvPr id="8" name="Picture 7">
            <a:extLst>
              <a:ext uri="{FF2B5EF4-FFF2-40B4-BE49-F238E27FC236}">
                <a16:creationId xmlns:a16="http://schemas.microsoft.com/office/drawing/2014/main" id="{33B1C7A0-8E1F-41F3-BE0F-C90F177FE2E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6159" t="1932" r="2813"/>
          <a:stretch/>
        </p:blipFill>
        <p:spPr>
          <a:xfrm rot="5400000">
            <a:off x="4557851" y="-492630"/>
            <a:ext cx="2839238" cy="9930855"/>
          </a:xfrm>
          <a:prstGeom prst="rect">
            <a:avLst/>
          </a:prstGeom>
        </p:spPr>
      </p:pic>
      <p:sp>
        <p:nvSpPr>
          <p:cNvPr id="10" name="Title 1">
            <a:extLst>
              <a:ext uri="{FF2B5EF4-FFF2-40B4-BE49-F238E27FC236}">
                <a16:creationId xmlns:a16="http://schemas.microsoft.com/office/drawing/2014/main" id="{A33DE3AA-6467-175D-6A29-F24E45AD1CA2}"/>
              </a:ext>
            </a:extLst>
          </p:cNvPr>
          <p:cNvSpPr txBox="1">
            <a:spLocks/>
          </p:cNvSpPr>
          <p:nvPr/>
        </p:nvSpPr>
        <p:spPr>
          <a:xfrm>
            <a:off x="0" y="266424"/>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b="1" dirty="0"/>
              <a:t> </a:t>
            </a:r>
            <a:r>
              <a:rPr lang="en-GB" sz="2800" b="1" i="1" dirty="0"/>
              <a:t>COMPUTER SIMULATIONS</a:t>
            </a:r>
            <a:r>
              <a:rPr lang="en-GB" sz="2800" i="1" dirty="0"/>
              <a:t> 		 	   STATISTICAL MECHANICS BASIS</a:t>
            </a:r>
            <a:endParaRPr lang="en-SI" sz="2800" b="1">
              <a:solidFill>
                <a:srgbClr val="FF0000"/>
              </a:solidFill>
            </a:endParaRPr>
          </a:p>
        </p:txBody>
      </p:sp>
      <p:sp>
        <p:nvSpPr>
          <p:cNvPr id="3" name="Slide Number Placeholder 2">
            <a:extLst>
              <a:ext uri="{FF2B5EF4-FFF2-40B4-BE49-F238E27FC236}">
                <a16:creationId xmlns:a16="http://schemas.microsoft.com/office/drawing/2014/main" id="{5386F2C6-5875-EF1E-D62E-405EBB4C0768}"/>
              </a:ext>
            </a:extLst>
          </p:cNvPr>
          <p:cNvSpPr>
            <a:spLocks noGrp="1"/>
          </p:cNvSpPr>
          <p:nvPr>
            <p:ph type="sldNum" sz="quarter" idx="12"/>
          </p:nvPr>
        </p:nvSpPr>
        <p:spPr/>
        <p:txBody>
          <a:bodyPr/>
          <a:lstStyle/>
          <a:p>
            <a:fld id="{9C500B1B-5A23-E34C-AFD7-F809790A889D}" type="slidenum">
              <a:rPr lang="en-SI" smtClean="0"/>
              <a:t>7</a:t>
            </a:fld>
            <a:endParaRPr lang="en-SI"/>
          </a:p>
        </p:txBody>
      </p:sp>
    </p:spTree>
    <p:extLst>
      <p:ext uri="{BB962C8B-B14F-4D97-AF65-F5344CB8AC3E}">
        <p14:creationId xmlns:p14="http://schemas.microsoft.com/office/powerpoint/2010/main" val="12338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13" name="Picture 12" descr="A close up of text on a whiteboard&#10;&#10;Description automatically generated">
            <a:extLst>
              <a:ext uri="{FF2B5EF4-FFF2-40B4-BE49-F238E27FC236}">
                <a16:creationId xmlns:a16="http://schemas.microsoft.com/office/drawing/2014/main" id="{25597F94-C226-0E46-9F81-16BA426BB5E5}"/>
              </a:ext>
            </a:extLst>
          </p:cNvPr>
          <p:cNvPicPr>
            <a:picLocks noChangeAspect="1"/>
          </p:cNvPicPr>
          <p:nvPr/>
        </p:nvPicPr>
        <p:blipFill rotWithShape="1">
          <a:blip r:embed="rId2"/>
          <a:srcRect l="6846" r="48312" b="11495"/>
          <a:stretch/>
        </p:blipFill>
        <p:spPr>
          <a:xfrm rot="5400000">
            <a:off x="3263518" y="-870357"/>
            <a:ext cx="6103114" cy="9034249"/>
          </a:xfrm>
          <a:prstGeom prst="rect">
            <a:avLst/>
          </a:prstGeom>
        </p:spPr>
      </p:pic>
      <p:sp>
        <p:nvSpPr>
          <p:cNvPr id="6" name="Slide Number Placeholder 5">
            <a:extLst>
              <a:ext uri="{FF2B5EF4-FFF2-40B4-BE49-F238E27FC236}">
                <a16:creationId xmlns:a16="http://schemas.microsoft.com/office/drawing/2014/main" id="{D9A43C93-C859-1B4E-D6DC-318C21E1E6F1}"/>
              </a:ext>
            </a:extLst>
          </p:cNvPr>
          <p:cNvSpPr>
            <a:spLocks noGrp="1"/>
          </p:cNvSpPr>
          <p:nvPr>
            <p:ph type="sldNum" sz="quarter" idx="12"/>
          </p:nvPr>
        </p:nvSpPr>
        <p:spPr/>
        <p:txBody>
          <a:bodyPr/>
          <a:lstStyle/>
          <a:p>
            <a:fld id="{9C500B1B-5A23-E34C-AFD7-F809790A889D}" type="slidenum">
              <a:rPr lang="en-SI" smtClean="0"/>
              <a:t>79</a:t>
            </a:fld>
            <a:endParaRPr lang="en-SI"/>
          </a:p>
        </p:txBody>
      </p:sp>
    </p:spTree>
    <p:extLst>
      <p:ext uri="{BB962C8B-B14F-4D97-AF65-F5344CB8AC3E}">
        <p14:creationId xmlns:p14="http://schemas.microsoft.com/office/powerpoint/2010/main" val="1759976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13" name="Picture 12" descr="A close up of text on a whiteboard&#10;&#10;Description automatically generated">
            <a:extLst>
              <a:ext uri="{FF2B5EF4-FFF2-40B4-BE49-F238E27FC236}">
                <a16:creationId xmlns:a16="http://schemas.microsoft.com/office/drawing/2014/main" id="{25597F94-C226-0E46-9F81-16BA426BB5E5}"/>
              </a:ext>
            </a:extLst>
          </p:cNvPr>
          <p:cNvPicPr>
            <a:picLocks noChangeAspect="1"/>
          </p:cNvPicPr>
          <p:nvPr/>
        </p:nvPicPr>
        <p:blipFill rotWithShape="1">
          <a:blip r:embed="rId2"/>
          <a:srcRect l="51405" t="278" r="12487" b="6505"/>
          <a:stretch/>
        </p:blipFill>
        <p:spPr>
          <a:xfrm rot="5400000">
            <a:off x="3502656" y="-1786569"/>
            <a:ext cx="5186688" cy="10042830"/>
          </a:xfrm>
          <a:prstGeom prst="rect">
            <a:avLst/>
          </a:prstGeom>
        </p:spPr>
      </p:pic>
      <p:sp>
        <p:nvSpPr>
          <p:cNvPr id="6" name="Slide Number Placeholder 5">
            <a:extLst>
              <a:ext uri="{FF2B5EF4-FFF2-40B4-BE49-F238E27FC236}">
                <a16:creationId xmlns:a16="http://schemas.microsoft.com/office/drawing/2014/main" id="{D9A43C93-C859-1B4E-D6DC-318C21E1E6F1}"/>
              </a:ext>
            </a:extLst>
          </p:cNvPr>
          <p:cNvSpPr>
            <a:spLocks noGrp="1"/>
          </p:cNvSpPr>
          <p:nvPr>
            <p:ph type="sldNum" sz="quarter" idx="12"/>
          </p:nvPr>
        </p:nvSpPr>
        <p:spPr/>
        <p:txBody>
          <a:bodyPr/>
          <a:lstStyle/>
          <a:p>
            <a:fld id="{9C500B1B-5A23-E34C-AFD7-F809790A889D}" type="slidenum">
              <a:rPr lang="en-SI" smtClean="0"/>
              <a:t>80</a:t>
            </a:fld>
            <a:endParaRPr lang="en-SI"/>
          </a:p>
        </p:txBody>
      </p:sp>
    </p:spTree>
    <p:extLst>
      <p:ext uri="{BB962C8B-B14F-4D97-AF65-F5344CB8AC3E}">
        <p14:creationId xmlns:p14="http://schemas.microsoft.com/office/powerpoint/2010/main" val="2096445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8" name="Picture 7" descr="A close up of text on a whiteboard&#10;&#10;Description automatically generated">
            <a:extLst>
              <a:ext uri="{FF2B5EF4-FFF2-40B4-BE49-F238E27FC236}">
                <a16:creationId xmlns:a16="http://schemas.microsoft.com/office/drawing/2014/main" id="{25BE24C5-92DD-B04E-9FCD-F28B298B5590}"/>
              </a:ext>
            </a:extLst>
          </p:cNvPr>
          <p:cNvPicPr>
            <a:picLocks noChangeAspect="1"/>
          </p:cNvPicPr>
          <p:nvPr/>
        </p:nvPicPr>
        <p:blipFill rotWithShape="1">
          <a:blip r:embed="rId2"/>
          <a:srcRect l="47430" t="15888" r="4198" b="3163"/>
          <a:stretch/>
        </p:blipFill>
        <p:spPr>
          <a:xfrm rot="5400000">
            <a:off x="608555" y="1723717"/>
            <a:ext cx="4444148" cy="5577872"/>
          </a:xfrm>
          <a:prstGeom prst="rect">
            <a:avLst/>
          </a:prstGeom>
        </p:spPr>
      </p:pic>
      <p:pic>
        <p:nvPicPr>
          <p:cNvPr id="15" name="Picture 14" descr="A close up of text on a whiteboard&#10;&#10;Description automatically generated">
            <a:extLst>
              <a:ext uri="{FF2B5EF4-FFF2-40B4-BE49-F238E27FC236}">
                <a16:creationId xmlns:a16="http://schemas.microsoft.com/office/drawing/2014/main" id="{384DF4DD-58CA-B242-B4A5-553EDCB0BA69}"/>
              </a:ext>
            </a:extLst>
          </p:cNvPr>
          <p:cNvPicPr>
            <a:picLocks noChangeAspect="1"/>
          </p:cNvPicPr>
          <p:nvPr/>
        </p:nvPicPr>
        <p:blipFill rotWithShape="1">
          <a:blip r:embed="rId2"/>
          <a:srcRect l="12066" t="15892" r="52435" b="3159"/>
          <a:stretch/>
        </p:blipFill>
        <p:spPr>
          <a:xfrm rot="5400000">
            <a:off x="6568724" y="-1341227"/>
            <a:ext cx="3776639" cy="6459093"/>
          </a:xfrm>
          <a:prstGeom prst="rect">
            <a:avLst/>
          </a:prstGeom>
        </p:spPr>
      </p:pic>
      <p:pic>
        <p:nvPicPr>
          <p:cNvPr id="5" name="Picture 4">
            <a:extLst>
              <a:ext uri="{FF2B5EF4-FFF2-40B4-BE49-F238E27FC236}">
                <a16:creationId xmlns:a16="http://schemas.microsoft.com/office/drawing/2014/main" id="{FFDB0EBB-9A4A-984B-BE61-8A859045B0CA}"/>
              </a:ext>
            </a:extLst>
          </p:cNvPr>
          <p:cNvPicPr>
            <a:picLocks noChangeAspect="1"/>
          </p:cNvPicPr>
          <p:nvPr/>
        </p:nvPicPr>
        <p:blipFill>
          <a:blip r:embed="rId3"/>
          <a:stretch>
            <a:fillRect/>
          </a:stretch>
        </p:blipFill>
        <p:spPr>
          <a:xfrm>
            <a:off x="6715561" y="3543725"/>
            <a:ext cx="4439350" cy="3191002"/>
          </a:xfrm>
          <a:prstGeom prst="rect">
            <a:avLst/>
          </a:prstGeom>
          <a:ln w="38100">
            <a:solidFill>
              <a:schemeClr val="accent1"/>
            </a:solidFill>
          </a:ln>
        </p:spPr>
      </p:pic>
      <p:sp>
        <p:nvSpPr>
          <p:cNvPr id="7" name="Slide Number Placeholder 6">
            <a:extLst>
              <a:ext uri="{FF2B5EF4-FFF2-40B4-BE49-F238E27FC236}">
                <a16:creationId xmlns:a16="http://schemas.microsoft.com/office/drawing/2014/main" id="{79E8E522-C77D-8D32-A143-68EE0B8F8BCA}"/>
              </a:ext>
            </a:extLst>
          </p:cNvPr>
          <p:cNvSpPr>
            <a:spLocks noGrp="1"/>
          </p:cNvSpPr>
          <p:nvPr>
            <p:ph type="sldNum" sz="quarter" idx="12"/>
          </p:nvPr>
        </p:nvSpPr>
        <p:spPr/>
        <p:txBody>
          <a:bodyPr/>
          <a:lstStyle/>
          <a:p>
            <a:fld id="{9C500B1B-5A23-E34C-AFD7-F809790A889D}" type="slidenum">
              <a:rPr lang="en-SI" smtClean="0"/>
              <a:t>81</a:t>
            </a:fld>
            <a:endParaRPr lang="en-SI"/>
          </a:p>
        </p:txBody>
      </p:sp>
    </p:spTree>
    <p:extLst>
      <p:ext uri="{BB962C8B-B14F-4D97-AF65-F5344CB8AC3E}">
        <p14:creationId xmlns:p14="http://schemas.microsoft.com/office/powerpoint/2010/main" val="35370923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3" name="TextBox 2">
            <a:extLst>
              <a:ext uri="{FF2B5EF4-FFF2-40B4-BE49-F238E27FC236}">
                <a16:creationId xmlns:a16="http://schemas.microsoft.com/office/drawing/2014/main" id="{9C2FD308-3F96-A349-BCF8-98E079CE05A1}"/>
              </a:ext>
            </a:extLst>
          </p:cNvPr>
          <p:cNvSpPr txBox="1"/>
          <p:nvPr/>
        </p:nvSpPr>
        <p:spPr>
          <a:xfrm>
            <a:off x="1562470" y="1029810"/>
            <a:ext cx="8114190" cy="369332"/>
          </a:xfrm>
          <a:prstGeom prst="rect">
            <a:avLst/>
          </a:prstGeom>
          <a:noFill/>
        </p:spPr>
        <p:txBody>
          <a:bodyPr wrap="square" rtlCol="0">
            <a:spAutoFit/>
          </a:bodyPr>
          <a:lstStyle/>
          <a:p>
            <a:r>
              <a:rPr lang="en-GB" dirty="0"/>
              <a:t> </a:t>
            </a: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6" name="Picture 5">
            <a:extLst>
              <a:ext uri="{FF2B5EF4-FFF2-40B4-BE49-F238E27FC236}">
                <a16:creationId xmlns:a16="http://schemas.microsoft.com/office/drawing/2014/main" id="{B501AE07-2006-D447-8088-1BB4EC2AE2B1}"/>
              </a:ext>
            </a:extLst>
          </p:cNvPr>
          <p:cNvPicPr>
            <a:picLocks noChangeAspect="1"/>
          </p:cNvPicPr>
          <p:nvPr/>
        </p:nvPicPr>
        <p:blipFill rotWithShape="1">
          <a:blip r:embed="rId2"/>
          <a:srcRect l="7130" t="2825" r="7480" b="6826"/>
          <a:stretch/>
        </p:blipFill>
        <p:spPr>
          <a:xfrm>
            <a:off x="2112811" y="1802054"/>
            <a:ext cx="8404528" cy="4429048"/>
          </a:xfrm>
          <a:prstGeom prst="rect">
            <a:avLst/>
          </a:prstGeom>
        </p:spPr>
      </p:pic>
      <p:sp>
        <p:nvSpPr>
          <p:cNvPr id="7" name="TextBox 6">
            <a:extLst>
              <a:ext uri="{FF2B5EF4-FFF2-40B4-BE49-F238E27FC236}">
                <a16:creationId xmlns:a16="http://schemas.microsoft.com/office/drawing/2014/main" id="{1B0FE88B-B0A8-7847-AED5-F0EC8EF87C29}"/>
              </a:ext>
            </a:extLst>
          </p:cNvPr>
          <p:cNvSpPr txBox="1"/>
          <p:nvPr/>
        </p:nvSpPr>
        <p:spPr>
          <a:xfrm>
            <a:off x="701454" y="1120489"/>
            <a:ext cx="5781070" cy="461665"/>
          </a:xfrm>
          <a:prstGeom prst="rect">
            <a:avLst/>
          </a:prstGeom>
          <a:noFill/>
        </p:spPr>
        <p:txBody>
          <a:bodyPr wrap="none" rtlCol="0">
            <a:spAutoFit/>
          </a:bodyPr>
          <a:lstStyle/>
          <a:p>
            <a:r>
              <a:rPr lang="en-GB" sz="2400" dirty="0">
                <a:solidFill>
                  <a:srgbClr val="FF0000"/>
                </a:solidFill>
              </a:rPr>
              <a:t>Gibbs ensemble </a:t>
            </a:r>
            <a:r>
              <a:rPr lang="en-GB" sz="2400" dirty="0"/>
              <a:t>(for coexistence problems…)</a:t>
            </a:r>
          </a:p>
        </p:txBody>
      </p:sp>
      <p:sp>
        <p:nvSpPr>
          <p:cNvPr id="8" name="Slide Number Placeholder 7">
            <a:extLst>
              <a:ext uri="{FF2B5EF4-FFF2-40B4-BE49-F238E27FC236}">
                <a16:creationId xmlns:a16="http://schemas.microsoft.com/office/drawing/2014/main" id="{E520FDDA-CDCC-75EC-989F-E7A0B7E1C1E5}"/>
              </a:ext>
            </a:extLst>
          </p:cNvPr>
          <p:cNvSpPr>
            <a:spLocks noGrp="1"/>
          </p:cNvSpPr>
          <p:nvPr>
            <p:ph type="sldNum" sz="quarter" idx="12"/>
          </p:nvPr>
        </p:nvSpPr>
        <p:spPr/>
        <p:txBody>
          <a:bodyPr/>
          <a:lstStyle/>
          <a:p>
            <a:fld id="{9C500B1B-5A23-E34C-AFD7-F809790A889D}" type="slidenum">
              <a:rPr lang="en-SI" smtClean="0"/>
              <a:t>82</a:t>
            </a:fld>
            <a:endParaRPr lang="en-SI"/>
          </a:p>
        </p:txBody>
      </p:sp>
    </p:spTree>
    <p:extLst>
      <p:ext uri="{BB962C8B-B14F-4D97-AF65-F5344CB8AC3E}">
        <p14:creationId xmlns:p14="http://schemas.microsoft.com/office/powerpoint/2010/main" val="23930924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3" name="Picture 2">
            <a:extLst>
              <a:ext uri="{FF2B5EF4-FFF2-40B4-BE49-F238E27FC236}">
                <a16:creationId xmlns:a16="http://schemas.microsoft.com/office/drawing/2014/main" id="{7DFFB34D-2DF0-2A4B-89AF-8E28A382C887}"/>
              </a:ext>
            </a:extLst>
          </p:cNvPr>
          <p:cNvPicPr>
            <a:picLocks noChangeAspect="1"/>
          </p:cNvPicPr>
          <p:nvPr/>
        </p:nvPicPr>
        <p:blipFill>
          <a:blip r:embed="rId2"/>
          <a:stretch>
            <a:fillRect/>
          </a:stretch>
        </p:blipFill>
        <p:spPr>
          <a:xfrm>
            <a:off x="3505807" y="3814974"/>
            <a:ext cx="7708900" cy="1676400"/>
          </a:xfrm>
          <a:prstGeom prst="rect">
            <a:avLst/>
          </a:prstGeom>
        </p:spPr>
      </p:pic>
      <p:grpSp>
        <p:nvGrpSpPr>
          <p:cNvPr id="12" name="Group 11">
            <a:extLst>
              <a:ext uri="{FF2B5EF4-FFF2-40B4-BE49-F238E27FC236}">
                <a16:creationId xmlns:a16="http://schemas.microsoft.com/office/drawing/2014/main" id="{3C1D8F7C-D6CB-A340-AF6C-6F317FD82618}"/>
              </a:ext>
            </a:extLst>
          </p:cNvPr>
          <p:cNvGrpSpPr/>
          <p:nvPr/>
        </p:nvGrpSpPr>
        <p:grpSpPr>
          <a:xfrm>
            <a:off x="849529" y="750035"/>
            <a:ext cx="5662590" cy="2494586"/>
            <a:chOff x="2574506" y="919413"/>
            <a:chExt cx="5473083" cy="2961524"/>
          </a:xfrm>
        </p:grpSpPr>
        <p:grpSp>
          <p:nvGrpSpPr>
            <p:cNvPr id="10" name="Group 9">
              <a:extLst>
                <a:ext uri="{FF2B5EF4-FFF2-40B4-BE49-F238E27FC236}">
                  <a16:creationId xmlns:a16="http://schemas.microsoft.com/office/drawing/2014/main" id="{3F026D27-20B8-A34C-8C56-B4187A6B4506}"/>
                </a:ext>
              </a:extLst>
            </p:cNvPr>
            <p:cNvGrpSpPr/>
            <p:nvPr/>
          </p:nvGrpSpPr>
          <p:grpSpPr>
            <a:xfrm>
              <a:off x="2574506" y="919413"/>
              <a:ext cx="5473083" cy="2961524"/>
              <a:chOff x="2471139" y="817681"/>
              <a:chExt cx="5473083" cy="2961524"/>
            </a:xfrm>
          </p:grpSpPr>
          <p:grpSp>
            <p:nvGrpSpPr>
              <p:cNvPr id="8" name="Group 7">
                <a:extLst>
                  <a:ext uri="{FF2B5EF4-FFF2-40B4-BE49-F238E27FC236}">
                    <a16:creationId xmlns:a16="http://schemas.microsoft.com/office/drawing/2014/main" id="{5193C651-06CF-504E-8EB4-0C267315470E}"/>
                  </a:ext>
                </a:extLst>
              </p:cNvPr>
              <p:cNvGrpSpPr/>
              <p:nvPr/>
            </p:nvGrpSpPr>
            <p:grpSpPr>
              <a:xfrm>
                <a:off x="2471139" y="817681"/>
                <a:ext cx="5473082" cy="2961524"/>
                <a:chOff x="2664010" y="1085281"/>
                <a:chExt cx="5473082" cy="2961524"/>
              </a:xfrm>
            </p:grpSpPr>
            <p:sp>
              <p:nvSpPr>
                <p:cNvPr id="6" name="Rectangle 5">
                  <a:extLst>
                    <a:ext uri="{FF2B5EF4-FFF2-40B4-BE49-F238E27FC236}">
                      <a16:creationId xmlns:a16="http://schemas.microsoft.com/office/drawing/2014/main" id="{00F91522-69E1-1D4A-8A31-345753684125}"/>
                    </a:ext>
                  </a:extLst>
                </p:cNvPr>
                <p:cNvSpPr/>
                <p:nvPr/>
              </p:nvSpPr>
              <p:spPr>
                <a:xfrm>
                  <a:off x="2664010" y="1085281"/>
                  <a:ext cx="5473082" cy="296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860C71E-4F92-EF46-9F76-3781C9AA699B}"/>
                    </a:ext>
                  </a:extLst>
                </p:cNvPr>
                <p:cNvSpPr/>
                <p:nvPr/>
              </p:nvSpPr>
              <p:spPr>
                <a:xfrm>
                  <a:off x="4126727" y="2059388"/>
                  <a:ext cx="818984" cy="834887"/>
                </a:xfrm>
                <a:prstGeom prst="rect">
                  <a:avLst/>
                </a:prstGeom>
                <a:ln w="381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t>N</a:t>
                  </a:r>
                  <a:r>
                    <a:rPr lang="en-GB" sz="1400" dirty="0"/>
                    <a:t> particles</a:t>
                  </a:r>
                </a:p>
              </p:txBody>
            </p:sp>
          </p:grpSp>
          <p:sp>
            <p:nvSpPr>
              <p:cNvPr id="9" name="TextBox 8">
                <a:extLst>
                  <a:ext uri="{FF2B5EF4-FFF2-40B4-BE49-F238E27FC236}">
                    <a16:creationId xmlns:a16="http://schemas.microsoft.com/office/drawing/2014/main" id="{BAC5FD18-8EEB-7E45-BEEE-DA2140A132EC}"/>
                  </a:ext>
                </a:extLst>
              </p:cNvPr>
              <p:cNvSpPr txBox="1"/>
              <p:nvPr/>
            </p:nvSpPr>
            <p:spPr>
              <a:xfrm>
                <a:off x="6389248" y="2932312"/>
                <a:ext cx="1554974" cy="438464"/>
              </a:xfrm>
              <a:prstGeom prst="rect">
                <a:avLst/>
              </a:prstGeom>
              <a:noFill/>
            </p:spPr>
            <p:txBody>
              <a:bodyPr wrap="square" rtlCol="0">
                <a:spAutoFit/>
              </a:bodyPr>
              <a:lstStyle/>
              <a:p>
                <a:r>
                  <a:rPr lang="en-GB" dirty="0">
                    <a:solidFill>
                      <a:schemeClr val="bg2"/>
                    </a:solidFill>
                  </a:rPr>
                  <a:t>Heat bath, </a:t>
                </a:r>
                <a:r>
                  <a:rPr lang="en-GB" i="1" dirty="0">
                    <a:solidFill>
                      <a:schemeClr val="bg2"/>
                    </a:solidFill>
                  </a:rPr>
                  <a:t>T</a:t>
                </a:r>
                <a:endParaRPr lang="en-GB" dirty="0">
                  <a:solidFill>
                    <a:schemeClr val="bg2"/>
                  </a:solidFill>
                </a:endParaRPr>
              </a:p>
            </p:txBody>
          </p:sp>
        </p:grpSp>
        <p:sp>
          <p:nvSpPr>
            <p:cNvPr id="11" name="Left-right Arrow 10">
              <a:extLst>
                <a:ext uri="{FF2B5EF4-FFF2-40B4-BE49-F238E27FC236}">
                  <a16:creationId xmlns:a16="http://schemas.microsoft.com/office/drawing/2014/main" id="{0EECF59A-3645-1D4E-9290-5EA05DB7BCCF}"/>
                </a:ext>
              </a:extLst>
            </p:cNvPr>
            <p:cNvSpPr/>
            <p:nvPr/>
          </p:nvSpPr>
          <p:spPr>
            <a:xfrm>
              <a:off x="4627659" y="2107096"/>
              <a:ext cx="413468" cy="238539"/>
            </a:xfrm>
            <a:prstGeom prst="leftRightArrow">
              <a:avLst/>
            </a:prstGeom>
            <a:solidFill>
              <a:schemeClr val="accent2"/>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699E3C46-9F0A-5A40-8CB6-84D3D879C7D7}"/>
              </a:ext>
            </a:extLst>
          </p:cNvPr>
          <p:cNvSpPr txBox="1"/>
          <p:nvPr/>
        </p:nvSpPr>
        <p:spPr>
          <a:xfrm>
            <a:off x="6782491" y="1476332"/>
            <a:ext cx="4039263" cy="2308324"/>
          </a:xfrm>
          <a:prstGeom prst="rect">
            <a:avLst/>
          </a:prstGeom>
          <a:noFill/>
        </p:spPr>
        <p:txBody>
          <a:bodyPr wrap="square" rtlCol="0">
            <a:spAutoFit/>
          </a:bodyPr>
          <a:lstStyle/>
          <a:p>
            <a:r>
              <a:rPr lang="en-GB" dirty="0"/>
              <a:t>Probability to find the system in a state with a given energy is given by the </a:t>
            </a:r>
            <a:r>
              <a:rPr lang="en-GB" b="1" dirty="0"/>
              <a:t>Boltzmann factor</a:t>
            </a:r>
          </a:p>
          <a:p>
            <a:endParaRPr lang="en-GB" b="1" dirty="0"/>
          </a:p>
          <a:p>
            <a:endParaRPr lang="en-GB" b="1" dirty="0"/>
          </a:p>
          <a:p>
            <a:endParaRPr lang="en-GB" b="1" dirty="0"/>
          </a:p>
          <a:p>
            <a:r>
              <a:rPr lang="en-GB" b="1" dirty="0">
                <a:sym typeface="Wingdings" pitchFamily="2" charset="2"/>
              </a:rPr>
              <a:t> Maxwell distribution </a:t>
            </a:r>
            <a:r>
              <a:rPr lang="en-GB" dirty="0">
                <a:sym typeface="Wingdings" pitchFamily="2" charset="2"/>
              </a:rPr>
              <a:t>of the momenta (velocities)</a:t>
            </a:r>
            <a:endParaRPr lang="en-GB" dirty="0"/>
          </a:p>
        </p:txBody>
      </p:sp>
      <p:grpSp>
        <p:nvGrpSpPr>
          <p:cNvPr id="15" name="Group 14">
            <a:extLst>
              <a:ext uri="{FF2B5EF4-FFF2-40B4-BE49-F238E27FC236}">
                <a16:creationId xmlns:a16="http://schemas.microsoft.com/office/drawing/2014/main" id="{5403D33B-C4E7-8B49-A389-7758266F77B8}"/>
              </a:ext>
            </a:extLst>
          </p:cNvPr>
          <p:cNvGrpSpPr/>
          <p:nvPr/>
        </p:nvGrpSpPr>
        <p:grpSpPr>
          <a:xfrm>
            <a:off x="2037715" y="5565877"/>
            <a:ext cx="4744776" cy="1028700"/>
            <a:chOff x="2037715" y="5565877"/>
            <a:chExt cx="4744776" cy="1028700"/>
          </a:xfrm>
        </p:grpSpPr>
        <p:pic>
          <p:nvPicPr>
            <p:cNvPr id="5" name="Picture 4">
              <a:extLst>
                <a:ext uri="{FF2B5EF4-FFF2-40B4-BE49-F238E27FC236}">
                  <a16:creationId xmlns:a16="http://schemas.microsoft.com/office/drawing/2014/main" id="{07B8E16D-B5F0-C440-AC62-5C543C64A813}"/>
                </a:ext>
              </a:extLst>
            </p:cNvPr>
            <p:cNvPicPr>
              <a:picLocks noChangeAspect="1"/>
            </p:cNvPicPr>
            <p:nvPr/>
          </p:nvPicPr>
          <p:blipFill>
            <a:blip r:embed="rId3"/>
            <a:stretch>
              <a:fillRect/>
            </a:stretch>
          </p:blipFill>
          <p:spPr>
            <a:xfrm>
              <a:off x="3620191" y="5565877"/>
              <a:ext cx="3162300" cy="1028700"/>
            </a:xfrm>
            <a:prstGeom prst="rect">
              <a:avLst/>
            </a:prstGeom>
          </p:spPr>
        </p:pic>
        <p:sp>
          <p:nvSpPr>
            <p:cNvPr id="14" name="TextBox 13">
              <a:extLst>
                <a:ext uri="{FF2B5EF4-FFF2-40B4-BE49-F238E27FC236}">
                  <a16:creationId xmlns:a16="http://schemas.microsoft.com/office/drawing/2014/main" id="{B78298E3-DE38-1B4B-A438-E8C7323A5CA5}"/>
                </a:ext>
              </a:extLst>
            </p:cNvPr>
            <p:cNvSpPr txBox="1"/>
            <p:nvPr/>
          </p:nvSpPr>
          <p:spPr>
            <a:xfrm>
              <a:off x="2037715" y="5773694"/>
              <a:ext cx="1872116" cy="461665"/>
            </a:xfrm>
            <a:prstGeom prst="rect">
              <a:avLst/>
            </a:prstGeom>
            <a:noFill/>
          </p:spPr>
          <p:txBody>
            <a:bodyPr wrap="none" rtlCol="0">
              <a:spAutoFit/>
            </a:bodyPr>
            <a:lstStyle/>
            <a:p>
              <a:r>
                <a:rPr lang="en-GB" sz="2400" dirty="0">
                  <a:solidFill>
                    <a:srgbClr val="FF0000"/>
                  </a:solidFill>
                </a:rPr>
                <a:t>Temperature:</a:t>
              </a:r>
            </a:p>
          </p:txBody>
        </p:sp>
      </p:grpSp>
      <p:sp>
        <p:nvSpPr>
          <p:cNvPr id="16" name="TextBox 15">
            <a:extLst>
              <a:ext uri="{FF2B5EF4-FFF2-40B4-BE49-F238E27FC236}">
                <a16:creationId xmlns:a16="http://schemas.microsoft.com/office/drawing/2014/main" id="{BE3F3E55-AD70-044C-9256-36960CF53872}"/>
              </a:ext>
            </a:extLst>
          </p:cNvPr>
          <p:cNvSpPr txBox="1"/>
          <p:nvPr/>
        </p:nvSpPr>
        <p:spPr>
          <a:xfrm>
            <a:off x="6861976" y="597086"/>
            <a:ext cx="3469219" cy="461665"/>
          </a:xfrm>
          <a:prstGeom prst="rect">
            <a:avLst/>
          </a:prstGeom>
          <a:noFill/>
        </p:spPr>
        <p:txBody>
          <a:bodyPr wrap="none" rtlCol="0">
            <a:spAutoFit/>
          </a:bodyPr>
          <a:lstStyle/>
          <a:p>
            <a:r>
              <a:rPr lang="en-GB" sz="2400" dirty="0">
                <a:solidFill>
                  <a:srgbClr val="FF0000"/>
                </a:solidFill>
              </a:rPr>
              <a:t>CONSTANT TEMPERATURE</a:t>
            </a:r>
          </a:p>
        </p:txBody>
      </p:sp>
      <p:sp>
        <p:nvSpPr>
          <p:cNvPr id="18" name="Slide Number Placeholder 17">
            <a:extLst>
              <a:ext uri="{FF2B5EF4-FFF2-40B4-BE49-F238E27FC236}">
                <a16:creationId xmlns:a16="http://schemas.microsoft.com/office/drawing/2014/main" id="{77C94A23-5D63-2538-A80F-F3BE85098956}"/>
              </a:ext>
            </a:extLst>
          </p:cNvPr>
          <p:cNvSpPr>
            <a:spLocks noGrp="1"/>
          </p:cNvSpPr>
          <p:nvPr>
            <p:ph type="sldNum" sz="quarter" idx="12"/>
          </p:nvPr>
        </p:nvSpPr>
        <p:spPr/>
        <p:txBody>
          <a:bodyPr/>
          <a:lstStyle/>
          <a:p>
            <a:fld id="{9C500B1B-5A23-E34C-AFD7-F809790A889D}" type="slidenum">
              <a:rPr lang="en-SI" smtClean="0"/>
              <a:t>83</a:t>
            </a:fld>
            <a:endParaRPr lang="en-SI"/>
          </a:p>
        </p:txBody>
      </p:sp>
    </p:spTree>
    <p:extLst>
      <p:ext uri="{BB962C8B-B14F-4D97-AF65-F5344CB8AC3E}">
        <p14:creationId xmlns:p14="http://schemas.microsoft.com/office/powerpoint/2010/main" val="4285634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grpSp>
        <p:nvGrpSpPr>
          <p:cNvPr id="8" name="Group 7">
            <a:extLst>
              <a:ext uri="{FF2B5EF4-FFF2-40B4-BE49-F238E27FC236}">
                <a16:creationId xmlns:a16="http://schemas.microsoft.com/office/drawing/2014/main" id="{4970C148-1A25-F245-B839-33B6B877611E}"/>
              </a:ext>
            </a:extLst>
          </p:cNvPr>
          <p:cNvGrpSpPr/>
          <p:nvPr/>
        </p:nvGrpSpPr>
        <p:grpSpPr>
          <a:xfrm>
            <a:off x="1600760" y="874642"/>
            <a:ext cx="8430746" cy="3155177"/>
            <a:chOff x="1600760" y="874642"/>
            <a:chExt cx="8430746" cy="3155177"/>
          </a:xfrm>
        </p:grpSpPr>
        <p:pic>
          <p:nvPicPr>
            <p:cNvPr id="5" name="Picture 4">
              <a:extLst>
                <a:ext uri="{FF2B5EF4-FFF2-40B4-BE49-F238E27FC236}">
                  <a16:creationId xmlns:a16="http://schemas.microsoft.com/office/drawing/2014/main" id="{56C6DA46-DAD4-D04D-B91D-F6BDE2507412}"/>
                </a:ext>
              </a:extLst>
            </p:cNvPr>
            <p:cNvPicPr>
              <a:picLocks noChangeAspect="1"/>
            </p:cNvPicPr>
            <p:nvPr/>
          </p:nvPicPr>
          <p:blipFill rotWithShape="1">
            <a:blip r:embed="rId2"/>
            <a:srcRect t="1569"/>
            <a:stretch/>
          </p:blipFill>
          <p:spPr>
            <a:xfrm>
              <a:off x="1600760" y="874642"/>
              <a:ext cx="8430746" cy="315517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3166AAC-3B9C-244A-B4BA-3C606ADB62BC}"/>
                    </a:ext>
                  </a:extLst>
                </p14:cNvPr>
                <p14:cNvContentPartPr/>
                <p14:nvPr/>
              </p14:nvContentPartPr>
              <p14:xfrm>
                <a:off x="4626063" y="1029177"/>
                <a:ext cx="2214720" cy="40680"/>
              </p14:xfrm>
            </p:contentPart>
          </mc:Choice>
          <mc:Fallback xmlns="">
            <p:pic>
              <p:nvPicPr>
                <p:cNvPr id="6" name="Ink 5">
                  <a:extLst>
                    <a:ext uri="{FF2B5EF4-FFF2-40B4-BE49-F238E27FC236}">
                      <a16:creationId xmlns:a16="http://schemas.microsoft.com/office/drawing/2014/main" id="{63166AAC-3B9C-244A-B4BA-3C606ADB62BC}"/>
                    </a:ext>
                  </a:extLst>
                </p:cNvPr>
                <p:cNvPicPr/>
                <p:nvPr/>
              </p:nvPicPr>
              <p:blipFill>
                <a:blip r:embed="rId4"/>
                <a:stretch>
                  <a:fillRect/>
                </a:stretch>
              </p:blipFill>
              <p:spPr>
                <a:xfrm>
                  <a:off x="4536423" y="849537"/>
                  <a:ext cx="23943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2D59FDC-C93A-144C-964E-CC75F4D2BAED}"/>
                    </a:ext>
                  </a:extLst>
                </p14:cNvPr>
                <p14:cNvContentPartPr/>
                <p14:nvPr/>
              </p14:nvContentPartPr>
              <p14:xfrm>
                <a:off x="3326463" y="2545857"/>
                <a:ext cx="2072880" cy="63000"/>
              </p14:xfrm>
            </p:contentPart>
          </mc:Choice>
          <mc:Fallback xmlns="">
            <p:pic>
              <p:nvPicPr>
                <p:cNvPr id="7" name="Ink 6">
                  <a:extLst>
                    <a:ext uri="{FF2B5EF4-FFF2-40B4-BE49-F238E27FC236}">
                      <a16:creationId xmlns:a16="http://schemas.microsoft.com/office/drawing/2014/main" id="{A2D59FDC-C93A-144C-964E-CC75F4D2BAED}"/>
                    </a:ext>
                  </a:extLst>
                </p:cNvPr>
                <p:cNvPicPr/>
                <p:nvPr/>
              </p:nvPicPr>
              <p:blipFill>
                <a:blip r:embed="rId6"/>
                <a:stretch>
                  <a:fillRect/>
                </a:stretch>
              </p:blipFill>
              <p:spPr>
                <a:xfrm>
                  <a:off x="3236463" y="2366217"/>
                  <a:ext cx="2252520" cy="422640"/>
                </a:xfrm>
                <a:prstGeom prst="rect">
                  <a:avLst/>
                </a:prstGeom>
              </p:spPr>
            </p:pic>
          </mc:Fallback>
        </mc:AlternateContent>
      </p:grpSp>
      <p:grpSp>
        <p:nvGrpSpPr>
          <p:cNvPr id="10" name="Group 9">
            <a:extLst>
              <a:ext uri="{FF2B5EF4-FFF2-40B4-BE49-F238E27FC236}">
                <a16:creationId xmlns:a16="http://schemas.microsoft.com/office/drawing/2014/main" id="{9D080927-06BE-9B40-BEA6-AD7720C76818}"/>
              </a:ext>
            </a:extLst>
          </p:cNvPr>
          <p:cNvGrpSpPr/>
          <p:nvPr/>
        </p:nvGrpSpPr>
        <p:grpSpPr>
          <a:xfrm>
            <a:off x="388097" y="4188270"/>
            <a:ext cx="10985500" cy="2265299"/>
            <a:chOff x="388097" y="4188270"/>
            <a:chExt cx="10985500" cy="2265299"/>
          </a:xfrm>
        </p:grpSpPr>
        <p:pic>
          <p:nvPicPr>
            <p:cNvPr id="3" name="Picture 2">
              <a:extLst>
                <a:ext uri="{FF2B5EF4-FFF2-40B4-BE49-F238E27FC236}">
                  <a16:creationId xmlns:a16="http://schemas.microsoft.com/office/drawing/2014/main" id="{FB14CEDF-0D5C-0C4A-B812-9CCF935A5B6A}"/>
                </a:ext>
              </a:extLst>
            </p:cNvPr>
            <p:cNvPicPr>
              <a:picLocks noChangeAspect="1"/>
            </p:cNvPicPr>
            <p:nvPr/>
          </p:nvPicPr>
          <p:blipFill>
            <a:blip r:embed="rId7"/>
            <a:stretch>
              <a:fillRect/>
            </a:stretch>
          </p:blipFill>
          <p:spPr>
            <a:xfrm>
              <a:off x="388097" y="4561269"/>
              <a:ext cx="10985500" cy="1892300"/>
            </a:xfrm>
            <a:prstGeom prst="rect">
              <a:avLst/>
            </a:prstGeom>
          </p:spPr>
        </p:pic>
        <p:sp>
          <p:nvSpPr>
            <p:cNvPr id="9" name="TextBox 8">
              <a:extLst>
                <a:ext uri="{FF2B5EF4-FFF2-40B4-BE49-F238E27FC236}">
                  <a16:creationId xmlns:a16="http://schemas.microsoft.com/office/drawing/2014/main" id="{95119763-762B-6D4B-B1AA-169DC5930658}"/>
                </a:ext>
              </a:extLst>
            </p:cNvPr>
            <p:cNvSpPr txBox="1"/>
            <p:nvPr/>
          </p:nvSpPr>
          <p:spPr>
            <a:xfrm>
              <a:off x="606587" y="4188270"/>
              <a:ext cx="5085816" cy="461665"/>
            </a:xfrm>
            <a:prstGeom prst="rect">
              <a:avLst/>
            </a:prstGeom>
            <a:noFill/>
          </p:spPr>
          <p:txBody>
            <a:bodyPr wrap="none" rtlCol="0">
              <a:spAutoFit/>
            </a:bodyPr>
            <a:lstStyle/>
            <a:p>
              <a:r>
                <a:rPr lang="en-GB" sz="2400" dirty="0">
                  <a:solidFill>
                    <a:srgbClr val="FF0000"/>
                  </a:solidFill>
                </a:rPr>
                <a:t>Relative variance of the kinetic energy: </a:t>
              </a:r>
            </a:p>
          </p:txBody>
        </p:sp>
      </p:grpSp>
      <p:sp>
        <p:nvSpPr>
          <p:cNvPr id="12" name="Slide Number Placeholder 11">
            <a:extLst>
              <a:ext uri="{FF2B5EF4-FFF2-40B4-BE49-F238E27FC236}">
                <a16:creationId xmlns:a16="http://schemas.microsoft.com/office/drawing/2014/main" id="{696C69E6-E391-4524-BD2B-694016D7D716}"/>
              </a:ext>
            </a:extLst>
          </p:cNvPr>
          <p:cNvSpPr>
            <a:spLocks noGrp="1"/>
          </p:cNvSpPr>
          <p:nvPr>
            <p:ph type="sldNum" sz="quarter" idx="12"/>
          </p:nvPr>
        </p:nvSpPr>
        <p:spPr/>
        <p:txBody>
          <a:bodyPr/>
          <a:lstStyle/>
          <a:p>
            <a:fld id="{9C500B1B-5A23-E34C-AFD7-F809790A889D}" type="slidenum">
              <a:rPr lang="en-SI" smtClean="0"/>
              <a:t>84</a:t>
            </a:fld>
            <a:endParaRPr lang="en-SI"/>
          </a:p>
        </p:txBody>
      </p:sp>
    </p:spTree>
    <p:extLst>
      <p:ext uri="{BB962C8B-B14F-4D97-AF65-F5344CB8AC3E}">
        <p14:creationId xmlns:p14="http://schemas.microsoft.com/office/powerpoint/2010/main" val="2057375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grpSp>
        <p:nvGrpSpPr>
          <p:cNvPr id="6" name="Group 5">
            <a:extLst>
              <a:ext uri="{FF2B5EF4-FFF2-40B4-BE49-F238E27FC236}">
                <a16:creationId xmlns:a16="http://schemas.microsoft.com/office/drawing/2014/main" id="{CE74A5AA-496B-7D4F-89DE-7ABB3AB3985A}"/>
              </a:ext>
            </a:extLst>
          </p:cNvPr>
          <p:cNvGrpSpPr/>
          <p:nvPr/>
        </p:nvGrpSpPr>
        <p:grpSpPr>
          <a:xfrm>
            <a:off x="572494" y="799209"/>
            <a:ext cx="9517711" cy="4200117"/>
            <a:chOff x="0" y="705838"/>
            <a:chExt cx="12192000" cy="5126149"/>
          </a:xfrm>
        </p:grpSpPr>
        <p:pic>
          <p:nvPicPr>
            <p:cNvPr id="3" name="Picture 2">
              <a:extLst>
                <a:ext uri="{FF2B5EF4-FFF2-40B4-BE49-F238E27FC236}">
                  <a16:creationId xmlns:a16="http://schemas.microsoft.com/office/drawing/2014/main" id="{91D7D76E-F4F9-354A-B748-BEE3B73B9E4A}"/>
                </a:ext>
              </a:extLst>
            </p:cNvPr>
            <p:cNvPicPr>
              <a:picLocks noChangeAspect="1"/>
            </p:cNvPicPr>
            <p:nvPr/>
          </p:nvPicPr>
          <p:blipFill>
            <a:blip r:embed="rId2"/>
            <a:stretch>
              <a:fillRect/>
            </a:stretch>
          </p:blipFill>
          <p:spPr>
            <a:xfrm>
              <a:off x="0" y="1026012"/>
              <a:ext cx="12192000" cy="4805975"/>
            </a:xfrm>
            <a:prstGeom prst="rect">
              <a:avLst/>
            </a:prstGeom>
          </p:spPr>
        </p:pic>
        <p:sp>
          <p:nvSpPr>
            <p:cNvPr id="5" name="TextBox 4">
              <a:extLst>
                <a:ext uri="{FF2B5EF4-FFF2-40B4-BE49-F238E27FC236}">
                  <a16:creationId xmlns:a16="http://schemas.microsoft.com/office/drawing/2014/main" id="{333DBF42-F2BE-C647-B4DF-C44741DC2936}"/>
                </a:ext>
              </a:extLst>
            </p:cNvPr>
            <p:cNvSpPr txBox="1"/>
            <p:nvPr/>
          </p:nvSpPr>
          <p:spPr>
            <a:xfrm>
              <a:off x="415756" y="705838"/>
              <a:ext cx="4797852" cy="461665"/>
            </a:xfrm>
            <a:prstGeom prst="rect">
              <a:avLst/>
            </a:prstGeom>
            <a:noFill/>
          </p:spPr>
          <p:txBody>
            <a:bodyPr wrap="none" rtlCol="0">
              <a:spAutoFit/>
            </a:bodyPr>
            <a:lstStyle/>
            <a:p>
              <a:r>
                <a:rPr lang="en-GB" sz="2400" dirty="0">
                  <a:solidFill>
                    <a:srgbClr val="FF0000"/>
                  </a:solidFill>
                  <a:sym typeface="Wingdings" pitchFamily="2" charset="2"/>
                </a:rPr>
                <a:t> </a:t>
              </a:r>
              <a:r>
                <a:rPr lang="en-GB" sz="2400" dirty="0">
                  <a:solidFill>
                    <a:srgbClr val="FF0000"/>
                  </a:solidFill>
                </a:rPr>
                <a:t>Relative variance of temperature: </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E3F26F-373E-614A-8F13-A1F217E8B0BF}"/>
                  </a:ext>
                </a:extLst>
              </p:cNvPr>
              <p:cNvSpPr txBox="1"/>
              <p:nvPr/>
            </p:nvSpPr>
            <p:spPr>
              <a:xfrm>
                <a:off x="954303" y="5504068"/>
                <a:ext cx="10283393" cy="584775"/>
              </a:xfrm>
              <a:prstGeom prst="rect">
                <a:avLst/>
              </a:prstGeom>
              <a:solidFill>
                <a:schemeClr val="accent4">
                  <a:lumMod val="20000"/>
                  <a:lumOff val="80000"/>
                </a:schemeClr>
              </a:solidFill>
              <a:ln w="38100">
                <a:solidFill>
                  <a:schemeClr val="accent1"/>
                </a:solidFill>
              </a:ln>
            </p:spPr>
            <p:txBody>
              <a:bodyPr wrap="none" rtlCol="0">
                <a:spAutoFit/>
              </a:bodyPr>
              <a:lstStyle/>
              <a:p>
                <a:r>
                  <a:rPr lang="en-GB" sz="3200" dirty="0"/>
                  <a:t>CONSTANT TEMPERATURE </a:t>
                </a:r>
                <a14:m>
                  <m:oMath xmlns:m="http://schemas.openxmlformats.org/officeDocument/2006/math">
                    <m:r>
                      <a:rPr lang="en-GB" sz="3200" b="1" i="1" smtClean="0">
                        <a:solidFill>
                          <a:srgbClr val="FF0000"/>
                        </a:solidFill>
                        <a:latin typeface="Cambria Math" panose="02040503050406030204" pitchFamily="18" charset="0"/>
                        <a:ea typeface="Cambria Math" panose="02040503050406030204" pitchFamily="18" charset="0"/>
                      </a:rPr>
                      <m:t>≠</m:t>
                    </m:r>
                  </m:oMath>
                </a14:m>
                <a:r>
                  <a:rPr lang="en-GB" sz="3200" dirty="0"/>
                  <a:t> CONSTANT KINETIC ENERGY </a:t>
                </a:r>
                <a:r>
                  <a:rPr lang="en-GB" sz="3200" b="1" dirty="0">
                    <a:solidFill>
                      <a:srgbClr val="FF0000"/>
                    </a:solidFill>
                  </a:rPr>
                  <a:t>!!!</a:t>
                </a:r>
                <a:r>
                  <a:rPr lang="en-GB" sz="3200" dirty="0">
                    <a:solidFill>
                      <a:srgbClr val="FF0000"/>
                    </a:solidFill>
                  </a:rPr>
                  <a:t> </a:t>
                </a:r>
              </a:p>
            </p:txBody>
          </p:sp>
        </mc:Choice>
        <mc:Fallback xmlns="">
          <p:sp>
            <p:nvSpPr>
              <p:cNvPr id="7" name="TextBox 6">
                <a:extLst>
                  <a:ext uri="{FF2B5EF4-FFF2-40B4-BE49-F238E27FC236}">
                    <a16:creationId xmlns:a16="http://schemas.microsoft.com/office/drawing/2014/main" id="{ADE3F26F-373E-614A-8F13-A1F217E8B0BF}"/>
                  </a:ext>
                </a:extLst>
              </p:cNvPr>
              <p:cNvSpPr txBox="1">
                <a:spLocks noRot="1" noChangeAspect="1" noMove="1" noResize="1" noEditPoints="1" noAdjustHandles="1" noChangeArrowheads="1" noChangeShapeType="1" noTextEdit="1"/>
              </p:cNvSpPr>
              <p:nvPr/>
            </p:nvSpPr>
            <p:spPr>
              <a:xfrm>
                <a:off x="954303" y="5504068"/>
                <a:ext cx="10283393" cy="584775"/>
              </a:xfrm>
              <a:prstGeom prst="rect">
                <a:avLst/>
              </a:prstGeom>
              <a:blipFill>
                <a:blip r:embed="rId3"/>
                <a:stretch>
                  <a:fillRect l="-1353" t="-10417" b="-29167"/>
                </a:stretch>
              </a:blipFill>
              <a:ln w="38100">
                <a:solidFill>
                  <a:schemeClr val="accent1"/>
                </a:solidFill>
              </a:ln>
            </p:spPr>
            <p:txBody>
              <a:bodyPr/>
              <a:lstStyle/>
              <a:p>
                <a:r>
                  <a:rPr lang="en-GB">
                    <a:noFill/>
                  </a:rPr>
                  <a:t> </a:t>
                </a:r>
              </a:p>
            </p:txBody>
          </p:sp>
        </mc:Fallback>
      </mc:AlternateContent>
      <p:sp>
        <p:nvSpPr>
          <p:cNvPr id="9" name="Slide Number Placeholder 8">
            <a:extLst>
              <a:ext uri="{FF2B5EF4-FFF2-40B4-BE49-F238E27FC236}">
                <a16:creationId xmlns:a16="http://schemas.microsoft.com/office/drawing/2014/main" id="{707225A1-AAAF-1B5A-BC62-B1B07B2CA137}"/>
              </a:ext>
            </a:extLst>
          </p:cNvPr>
          <p:cNvSpPr>
            <a:spLocks noGrp="1"/>
          </p:cNvSpPr>
          <p:nvPr>
            <p:ph type="sldNum" sz="quarter" idx="12"/>
          </p:nvPr>
        </p:nvSpPr>
        <p:spPr/>
        <p:txBody>
          <a:bodyPr/>
          <a:lstStyle/>
          <a:p>
            <a:fld id="{9C500B1B-5A23-E34C-AFD7-F809790A889D}" type="slidenum">
              <a:rPr lang="en-SI" smtClean="0"/>
              <a:t>85</a:t>
            </a:fld>
            <a:endParaRPr lang="en-SI"/>
          </a:p>
        </p:txBody>
      </p:sp>
    </p:spTree>
    <p:extLst>
      <p:ext uri="{BB962C8B-B14F-4D97-AF65-F5344CB8AC3E}">
        <p14:creationId xmlns:p14="http://schemas.microsoft.com/office/powerpoint/2010/main" val="20392139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sp>
        <p:nvSpPr>
          <p:cNvPr id="3" name="TextBox 2">
            <a:extLst>
              <a:ext uri="{FF2B5EF4-FFF2-40B4-BE49-F238E27FC236}">
                <a16:creationId xmlns:a16="http://schemas.microsoft.com/office/drawing/2014/main" id="{88B0DBE0-6269-7C41-ABFA-5CDE2D73310D}"/>
              </a:ext>
            </a:extLst>
          </p:cNvPr>
          <p:cNvSpPr txBox="1"/>
          <p:nvPr/>
        </p:nvSpPr>
        <p:spPr>
          <a:xfrm>
            <a:off x="970060" y="801648"/>
            <a:ext cx="7185237" cy="1938992"/>
          </a:xfrm>
          <a:prstGeom prst="rect">
            <a:avLst/>
          </a:prstGeom>
          <a:noFill/>
        </p:spPr>
        <p:txBody>
          <a:bodyPr wrap="none" rtlCol="0">
            <a:spAutoFit/>
          </a:bodyPr>
          <a:lstStyle/>
          <a:p>
            <a:r>
              <a:rPr lang="en-GB" sz="2400" dirty="0"/>
              <a:t>How to properly fix the temperature in MD simulations?</a:t>
            </a:r>
          </a:p>
          <a:p>
            <a:endParaRPr lang="en-GB" sz="2400" dirty="0"/>
          </a:p>
          <a:p>
            <a:pPr algn="ctr"/>
            <a:r>
              <a:rPr lang="en-GB" sz="2400" i="1" dirty="0">
                <a:solidFill>
                  <a:srgbClr val="FF0000"/>
                </a:solidFill>
              </a:rPr>
              <a:t>NVE</a:t>
            </a:r>
            <a:r>
              <a:rPr lang="en-GB" sz="2400" dirty="0">
                <a:solidFill>
                  <a:srgbClr val="FF0000"/>
                </a:solidFill>
              </a:rPr>
              <a:t> </a:t>
            </a:r>
            <a:r>
              <a:rPr lang="en-GB" sz="2400" dirty="0">
                <a:solidFill>
                  <a:srgbClr val="FF0000"/>
                </a:solidFill>
                <a:sym typeface="Wingdings" pitchFamily="2" charset="2"/>
              </a:rPr>
              <a:t> </a:t>
            </a:r>
            <a:r>
              <a:rPr lang="en-GB" sz="2400" i="1" dirty="0">
                <a:solidFill>
                  <a:srgbClr val="FF0000"/>
                </a:solidFill>
                <a:sym typeface="Wingdings" pitchFamily="2" charset="2"/>
              </a:rPr>
              <a:t>NVT</a:t>
            </a:r>
          </a:p>
          <a:p>
            <a:pPr algn="ctr"/>
            <a:endParaRPr lang="en-GB" sz="2400" i="1" dirty="0">
              <a:solidFill>
                <a:srgbClr val="FF0000"/>
              </a:solidFill>
              <a:sym typeface="Wingdings" pitchFamily="2" charset="2"/>
            </a:endParaRPr>
          </a:p>
          <a:p>
            <a:r>
              <a:rPr lang="en-GB" sz="2400" dirty="0">
                <a:sym typeface="Wingdings" pitchFamily="2" charset="2"/>
              </a:rPr>
              <a:t>Several ways…</a:t>
            </a:r>
            <a:endParaRPr lang="en-GB" sz="2400" dirty="0"/>
          </a:p>
        </p:txBody>
      </p:sp>
      <p:sp>
        <p:nvSpPr>
          <p:cNvPr id="5" name="TextBox 4">
            <a:extLst>
              <a:ext uri="{FF2B5EF4-FFF2-40B4-BE49-F238E27FC236}">
                <a16:creationId xmlns:a16="http://schemas.microsoft.com/office/drawing/2014/main" id="{E907E326-70F6-E84D-B93C-E81EFE0E2200}"/>
              </a:ext>
            </a:extLst>
          </p:cNvPr>
          <p:cNvSpPr txBox="1"/>
          <p:nvPr/>
        </p:nvSpPr>
        <p:spPr>
          <a:xfrm>
            <a:off x="604300" y="3429000"/>
            <a:ext cx="3845092" cy="523220"/>
          </a:xfrm>
          <a:prstGeom prst="rect">
            <a:avLst/>
          </a:prstGeom>
          <a:noFill/>
        </p:spPr>
        <p:txBody>
          <a:bodyPr wrap="none" rtlCol="0">
            <a:spAutoFit/>
          </a:bodyPr>
          <a:lstStyle/>
          <a:p>
            <a:r>
              <a:rPr lang="en-GB" sz="2800" dirty="0">
                <a:solidFill>
                  <a:srgbClr val="FF0000"/>
                </a:solidFill>
              </a:rPr>
              <a:t>ANDERSEN THERMOSTAT</a:t>
            </a:r>
          </a:p>
        </p:txBody>
      </p:sp>
      <p:pic>
        <p:nvPicPr>
          <p:cNvPr id="6" name="Picture 5">
            <a:extLst>
              <a:ext uri="{FF2B5EF4-FFF2-40B4-BE49-F238E27FC236}">
                <a16:creationId xmlns:a16="http://schemas.microsoft.com/office/drawing/2014/main" id="{7AEC585B-F881-D64C-BEC8-68ED5C68A6EE}"/>
              </a:ext>
            </a:extLst>
          </p:cNvPr>
          <p:cNvPicPr>
            <a:picLocks noChangeAspect="1"/>
          </p:cNvPicPr>
          <p:nvPr/>
        </p:nvPicPr>
        <p:blipFill>
          <a:blip r:embed="rId2"/>
          <a:stretch>
            <a:fillRect/>
          </a:stretch>
        </p:blipFill>
        <p:spPr>
          <a:xfrm>
            <a:off x="604300" y="4272155"/>
            <a:ext cx="10339346" cy="1501708"/>
          </a:xfrm>
          <a:prstGeom prst="rect">
            <a:avLst/>
          </a:prstGeom>
        </p:spPr>
      </p:pic>
      <p:sp>
        <p:nvSpPr>
          <p:cNvPr id="8" name="Slide Number Placeholder 7">
            <a:extLst>
              <a:ext uri="{FF2B5EF4-FFF2-40B4-BE49-F238E27FC236}">
                <a16:creationId xmlns:a16="http://schemas.microsoft.com/office/drawing/2014/main" id="{FBDFE9D0-C552-98D6-D632-AB98F3CCD93E}"/>
              </a:ext>
            </a:extLst>
          </p:cNvPr>
          <p:cNvSpPr>
            <a:spLocks noGrp="1"/>
          </p:cNvSpPr>
          <p:nvPr>
            <p:ph type="sldNum" sz="quarter" idx="12"/>
          </p:nvPr>
        </p:nvSpPr>
        <p:spPr/>
        <p:txBody>
          <a:bodyPr/>
          <a:lstStyle/>
          <a:p>
            <a:fld id="{9C500B1B-5A23-E34C-AFD7-F809790A889D}" type="slidenum">
              <a:rPr lang="en-SI" smtClean="0"/>
              <a:t>86</a:t>
            </a:fld>
            <a:endParaRPr lang="en-SI"/>
          </a:p>
        </p:txBody>
      </p:sp>
    </p:spTree>
    <p:extLst>
      <p:ext uri="{BB962C8B-B14F-4D97-AF65-F5344CB8AC3E}">
        <p14:creationId xmlns:p14="http://schemas.microsoft.com/office/powerpoint/2010/main" val="3624593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sp>
        <p:nvSpPr>
          <p:cNvPr id="3" name="TextBox 2">
            <a:extLst>
              <a:ext uri="{FF2B5EF4-FFF2-40B4-BE49-F238E27FC236}">
                <a16:creationId xmlns:a16="http://schemas.microsoft.com/office/drawing/2014/main" id="{77475E08-1A52-F34B-8A7C-BC7C8F53403A}"/>
              </a:ext>
            </a:extLst>
          </p:cNvPr>
          <p:cNvSpPr txBox="1"/>
          <p:nvPr/>
        </p:nvSpPr>
        <p:spPr>
          <a:xfrm>
            <a:off x="729644" y="1097280"/>
            <a:ext cx="10538654" cy="646331"/>
          </a:xfrm>
          <a:prstGeom prst="rect">
            <a:avLst/>
          </a:prstGeom>
          <a:noFill/>
        </p:spPr>
        <p:txBody>
          <a:bodyPr wrap="none" rtlCol="0">
            <a:spAutoFit/>
          </a:bodyPr>
          <a:lstStyle/>
          <a:p>
            <a:pPr marL="285750" indent="-285750">
              <a:buFont typeface="Arial" panose="020B0604020202020204" pitchFamily="34" charset="0"/>
              <a:buChar char="•"/>
            </a:pPr>
            <a:r>
              <a:rPr lang="en-GB" dirty="0"/>
              <a:t>Normal MD moves following the Newtonian dynamics</a:t>
            </a:r>
          </a:p>
          <a:p>
            <a:pPr marL="285750" indent="-285750">
              <a:buFont typeface="Arial" panose="020B0604020202020204" pitchFamily="34" charset="0"/>
              <a:buChar char="•"/>
            </a:pPr>
            <a:r>
              <a:rPr lang="en-GB" dirty="0"/>
              <a:t>Additional MC moves that represent stochastic collisions of a randomly chosen particle with the thermostat</a:t>
            </a:r>
          </a:p>
        </p:txBody>
      </p:sp>
      <p:sp>
        <p:nvSpPr>
          <p:cNvPr id="6" name="Slide Number Placeholder 5">
            <a:extLst>
              <a:ext uri="{FF2B5EF4-FFF2-40B4-BE49-F238E27FC236}">
                <a16:creationId xmlns:a16="http://schemas.microsoft.com/office/drawing/2014/main" id="{1982EE60-7529-35AD-3363-9661C540599B}"/>
              </a:ext>
            </a:extLst>
          </p:cNvPr>
          <p:cNvSpPr>
            <a:spLocks noGrp="1"/>
          </p:cNvSpPr>
          <p:nvPr>
            <p:ph type="sldNum" sz="quarter" idx="12"/>
          </p:nvPr>
        </p:nvSpPr>
        <p:spPr/>
        <p:txBody>
          <a:bodyPr/>
          <a:lstStyle/>
          <a:p>
            <a:fld id="{9C500B1B-5A23-E34C-AFD7-F809790A889D}" type="slidenum">
              <a:rPr lang="en-SI" smtClean="0"/>
              <a:t>87</a:t>
            </a:fld>
            <a:endParaRPr lang="en-SI"/>
          </a:p>
        </p:txBody>
      </p:sp>
    </p:spTree>
    <p:extLst>
      <p:ext uri="{BB962C8B-B14F-4D97-AF65-F5344CB8AC3E}">
        <p14:creationId xmlns:p14="http://schemas.microsoft.com/office/powerpoint/2010/main" val="2079910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475E08-1A52-F34B-8A7C-BC7C8F53403A}"/>
                  </a:ext>
                </a:extLst>
              </p:cNvPr>
              <p:cNvSpPr txBox="1"/>
              <p:nvPr/>
            </p:nvSpPr>
            <p:spPr>
              <a:xfrm>
                <a:off x="729644" y="1097280"/>
                <a:ext cx="10538654" cy="1477328"/>
              </a:xfrm>
              <a:prstGeom prst="rect">
                <a:avLst/>
              </a:prstGeom>
              <a:noFill/>
            </p:spPr>
            <p:txBody>
              <a:bodyPr wrap="none" rtlCol="0">
                <a:spAutoFit/>
              </a:bodyPr>
              <a:lstStyle/>
              <a:p>
                <a:pPr marL="285750" indent="-285750">
                  <a:buFont typeface="Arial" panose="020B0604020202020204" pitchFamily="34" charset="0"/>
                  <a:buChar char="•"/>
                </a:pPr>
                <a:r>
                  <a:rPr lang="en-GB" dirty="0"/>
                  <a:t>Normal MD moves following the Newtonian dynamics</a:t>
                </a:r>
              </a:p>
              <a:p>
                <a:pPr marL="285750" indent="-285750">
                  <a:buFont typeface="Arial" panose="020B0604020202020204" pitchFamily="34" charset="0"/>
                  <a:buChar char="•"/>
                </a:pPr>
                <a:r>
                  <a:rPr lang="en-GB" dirty="0"/>
                  <a:t>Additional MC moves that represent stochastic collisions of a randomly chosen particle with the thermostat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STRENGHT OF THE COUPLING TO HEAT BATH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oMath>
                </a14:m>
                <a:r>
                  <a:rPr lang="en-GB" dirty="0">
                    <a:solidFill>
                      <a:srgbClr val="FF0000"/>
                    </a:solidFill>
                  </a:rPr>
                  <a:t>FREQUENCY OF COLLISION MOVES </a:t>
                </a:r>
                <a14:m>
                  <m:oMath xmlns:m="http://schemas.openxmlformats.org/officeDocument/2006/math">
                    <m:r>
                      <a:rPr lang="en-GB" b="0" i="0" smtClean="0">
                        <a:solidFill>
                          <a:srgbClr val="FF0000"/>
                        </a:solidFill>
                        <a:latin typeface="Cambria Math" panose="02040503050406030204" pitchFamily="18" charset="0"/>
                        <a:ea typeface="Cambria Math" panose="02040503050406030204" pitchFamily="18" charset="0"/>
                      </a:rPr>
                      <m:t>(</m:t>
                    </m:r>
                    <m:r>
                      <a:rPr lang="en-GB" i="1" smtClean="0">
                        <a:solidFill>
                          <a:srgbClr val="FF0000"/>
                        </a:solidFill>
                        <a:latin typeface="Cambria Math" panose="02040503050406030204" pitchFamily="18" charset="0"/>
                        <a:ea typeface="Cambria Math" panose="02040503050406030204" pitchFamily="18" charset="0"/>
                      </a:rPr>
                      <m:t>𝜈</m:t>
                    </m:r>
                    <m:r>
                      <a:rPr lang="en-GB" b="0" i="1" smtClean="0">
                        <a:solidFill>
                          <a:srgbClr val="FF0000"/>
                        </a:solidFill>
                        <a:latin typeface="Cambria Math" panose="02040503050406030204" pitchFamily="18" charset="0"/>
                        <a:ea typeface="Cambria Math" panose="02040503050406030204" pitchFamily="18" charset="0"/>
                      </a:rPr>
                      <m:t>)</m:t>
                    </m:r>
                  </m:oMath>
                </a14:m>
                <a:endParaRPr lang="en-GB" dirty="0">
                  <a:solidFill>
                    <a:srgbClr val="FF0000"/>
                  </a:solidFill>
                </a:endParaRPr>
              </a:p>
              <a:p>
                <a:pPr marL="285750" indent="-285750">
                  <a:buFont typeface="Arial" panose="020B0604020202020204" pitchFamily="34" charset="0"/>
                  <a:buChar char="•"/>
                </a:pPr>
                <a:r>
                  <a:rPr lang="en-GB" dirty="0"/>
                  <a:t>Unrelated (random) events: </a:t>
                </a:r>
                <a:r>
                  <a:rPr lang="en-GB" dirty="0" err="1">
                    <a:solidFill>
                      <a:srgbClr val="FF0000"/>
                    </a:solidFill>
                  </a:rPr>
                  <a:t>Poissonian</a:t>
                </a:r>
                <a:r>
                  <a:rPr lang="en-GB" dirty="0">
                    <a:solidFill>
                      <a:srgbClr val="FF0000"/>
                    </a:solidFill>
                  </a:rPr>
                  <a:t> statistics of collisions</a:t>
                </a:r>
                <a:endParaRPr lang="en-GB" dirty="0"/>
              </a:p>
            </p:txBody>
          </p:sp>
        </mc:Choice>
        <mc:Fallback xmlns="">
          <p:sp>
            <p:nvSpPr>
              <p:cNvPr id="3" name="TextBox 2">
                <a:extLst>
                  <a:ext uri="{FF2B5EF4-FFF2-40B4-BE49-F238E27FC236}">
                    <a16:creationId xmlns:a16="http://schemas.microsoft.com/office/drawing/2014/main" id="{77475E08-1A52-F34B-8A7C-BC7C8F53403A}"/>
                  </a:ext>
                </a:extLst>
              </p:cNvPr>
              <p:cNvSpPr txBox="1">
                <a:spLocks noRot="1" noChangeAspect="1" noMove="1" noResize="1" noEditPoints="1" noAdjustHandles="1" noChangeArrowheads="1" noChangeShapeType="1" noTextEdit="1"/>
              </p:cNvSpPr>
              <p:nvPr/>
            </p:nvSpPr>
            <p:spPr>
              <a:xfrm>
                <a:off x="729644" y="1097280"/>
                <a:ext cx="10538654" cy="1477328"/>
              </a:xfrm>
              <a:prstGeom prst="rect">
                <a:avLst/>
              </a:prstGeom>
              <a:blipFill>
                <a:blip r:embed="rId2"/>
                <a:stretch>
                  <a:fillRect l="-361" t="-1724" b="-6034"/>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CEA3F301-3960-DE99-D02B-DB3C941B7884}"/>
              </a:ext>
            </a:extLst>
          </p:cNvPr>
          <p:cNvSpPr>
            <a:spLocks noGrp="1"/>
          </p:cNvSpPr>
          <p:nvPr>
            <p:ph type="sldNum" sz="quarter" idx="12"/>
          </p:nvPr>
        </p:nvSpPr>
        <p:spPr/>
        <p:txBody>
          <a:bodyPr/>
          <a:lstStyle/>
          <a:p>
            <a:fld id="{9C500B1B-5A23-E34C-AFD7-F809790A889D}" type="slidenum">
              <a:rPr lang="en-SI" smtClean="0"/>
              <a:t>88</a:t>
            </a:fld>
            <a:endParaRPr lang="en-SI"/>
          </a:p>
        </p:txBody>
      </p:sp>
    </p:spTree>
    <p:extLst>
      <p:ext uri="{BB962C8B-B14F-4D97-AF65-F5344CB8AC3E}">
        <p14:creationId xmlns:p14="http://schemas.microsoft.com/office/powerpoint/2010/main" val="1605437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0" y="266424"/>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i="1" dirty="0"/>
              <a:t>PART III:</a:t>
            </a:r>
            <a:r>
              <a:rPr lang="en-GB" sz="2800" b="1" dirty="0"/>
              <a:t> </a:t>
            </a:r>
            <a:r>
              <a:rPr lang="en-GB" sz="2800" b="1" i="1" dirty="0"/>
              <a:t>COMPUTER SIMULATIONS</a:t>
            </a:r>
            <a:r>
              <a:rPr lang="en-GB" sz="2800" i="1" dirty="0"/>
              <a:t> 	   	</a:t>
            </a:r>
            <a:endParaRPr lang="en-SI" sz="2800" b="1">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A680624-9602-834F-9154-C25F8A636325}"/>
                  </a:ext>
                </a:extLst>
              </p:cNvPr>
              <p:cNvSpPr txBox="1"/>
              <p:nvPr/>
            </p:nvSpPr>
            <p:spPr>
              <a:xfrm>
                <a:off x="295422" y="640144"/>
                <a:ext cx="11535507" cy="6212983"/>
              </a:xfrm>
              <a:prstGeom prst="rect">
                <a:avLst/>
              </a:prstGeom>
              <a:noFill/>
            </p:spPr>
            <p:txBody>
              <a:bodyPr wrap="square" rtlCol="0">
                <a:spAutoFit/>
              </a:bodyPr>
              <a:lstStyle/>
              <a:p>
                <a:endParaRPr lang="en-SI" sz="1100" kern="100" dirty="0">
                  <a:ea typeface="SimSun" panose="02010600030101010101" pitchFamily="2" charset="-122"/>
                </a:endParaRPr>
              </a:p>
              <a:p>
                <a:r>
                  <a:rPr lang="en-GB" sz="2400" kern="100" dirty="0">
                    <a:ea typeface="SimSun" panose="02010600030101010101" pitchFamily="2" charset="-122"/>
                  </a:rPr>
                  <a:t>S</a:t>
                </a:r>
                <a:r>
                  <a:rPr lang="en-SI" sz="2400" kern="100">
                    <a:ea typeface="SimSun" panose="02010600030101010101" pitchFamily="2" charset="-122"/>
                  </a:rPr>
                  <a:t>ystems composed </a:t>
                </a:r>
                <a:r>
                  <a:rPr lang="en-SI" sz="2400" kern="100" dirty="0">
                    <a:ea typeface="SimSun" panose="02010600030101010101" pitchFamily="2" charset="-122"/>
                  </a:rPr>
                  <a:t>of a number </a:t>
                </a:r>
                <a:r>
                  <a:rPr lang="en-SI" sz="2400" kern="100">
                    <a:ea typeface="SimSun" panose="02010600030101010101" pitchFamily="2" charset="-122"/>
                  </a:rPr>
                  <a:t>of </a:t>
                </a:r>
                <a:r>
                  <a:rPr lang="en-SI" sz="2400" b="1" kern="100">
                    <a:ea typeface="SimSun" panose="02010600030101010101" pitchFamily="2" charset="-122"/>
                  </a:rPr>
                  <a:t>particles</a:t>
                </a:r>
                <a:r>
                  <a:rPr lang="en-GB" sz="2400" b="1" kern="100" dirty="0">
                    <a:ea typeface="SimSun" panose="02010600030101010101" pitchFamily="2" charset="-122"/>
                  </a:rPr>
                  <a:t>: </a:t>
                </a:r>
                <a:r>
                  <a:rPr lang="en-SI" sz="2400" kern="100">
                    <a:ea typeface="SimSun" panose="02010600030101010101" pitchFamily="2" charset="-122"/>
                  </a:rPr>
                  <a:t>particulate matter</a:t>
                </a:r>
                <a:r>
                  <a:rPr lang="en-GB" sz="2400" kern="100" dirty="0">
                    <a:ea typeface="SimSun" panose="02010600030101010101" pitchFamily="2" charset="-122"/>
                  </a:rPr>
                  <a:t>. T</a:t>
                </a:r>
                <a:r>
                  <a:rPr lang="en-SI" sz="2400" kern="100">
                    <a:ea typeface="SimSun" panose="02010600030101010101" pitchFamily="2" charset="-122"/>
                  </a:rPr>
                  <a:t>hree </a:t>
                </a:r>
                <a:r>
                  <a:rPr lang="en-SI" sz="2400" kern="100" dirty="0">
                    <a:ea typeface="SimSun" panose="02010600030101010101" pitchFamily="2" charset="-122"/>
                  </a:rPr>
                  <a:t>main </a:t>
                </a:r>
                <a:r>
                  <a:rPr lang="en-SI" sz="2400" kern="100">
                    <a:ea typeface="SimSun" panose="02010600030101010101" pitchFamily="2" charset="-122"/>
                  </a:rPr>
                  <a:t>challenges:</a:t>
                </a:r>
                <a:endParaRPr lang="en-GB" sz="2400" kern="100" dirty="0">
                  <a:ea typeface="SimSun" panose="02010600030101010101" pitchFamily="2" charset="-122"/>
                </a:endParaRPr>
              </a:p>
              <a:p>
                <a:endParaRPr lang="en-SI" sz="2400" kern="100" dirty="0">
                  <a:ea typeface="SimSun" panose="02010600030101010101" pitchFamily="2" charset="-122"/>
                </a:endParaRPr>
              </a:p>
              <a:p>
                <a:pPr marL="342900" indent="-342900">
                  <a:buFont typeface="+mj-lt"/>
                  <a:buAutoNum type="arabicPeriod"/>
                </a:pPr>
                <a:r>
                  <a:rPr lang="en-GB" sz="2400" b="1" i="1" kern="100" dirty="0">
                    <a:solidFill>
                      <a:schemeClr val="accent1"/>
                    </a:solidFill>
                    <a:ea typeface="SimSun" panose="02010600030101010101" pitchFamily="2" charset="-122"/>
                  </a:rPr>
                  <a:t>H</a:t>
                </a:r>
                <a:r>
                  <a:rPr lang="en-SI" sz="2400" b="1" i="1" kern="100" dirty="0">
                    <a:solidFill>
                      <a:schemeClr val="accent1"/>
                    </a:solidFill>
                    <a:ea typeface="SimSun" panose="02010600030101010101" pitchFamily="2" charset="-122"/>
                  </a:rPr>
                  <a:t>ow to describe the interactions among particles </a:t>
                </a:r>
                <a:r>
                  <a:rPr lang="en-SI" sz="2400" kern="100" dirty="0">
                    <a:ea typeface="SimSun" panose="02010600030101010101" pitchFamily="2" charset="-122"/>
                  </a:rPr>
                  <a:t>(often we assume </a:t>
                </a:r>
                <a:r>
                  <a:rPr lang="en-SI" sz="2400" b="1" kern="100" dirty="0">
                    <a:ea typeface="SimSun" panose="02010600030101010101" pitchFamily="2" charset="-122"/>
                  </a:rPr>
                  <a:t>pairwise additivity</a:t>
                </a:r>
                <a:r>
                  <a:rPr lang="en-SI" sz="2400" kern="100" dirty="0">
                    <a:ea typeface="SimSun" panose="02010600030101010101" pitchFamily="2" charset="-122"/>
                  </a:rPr>
                  <a:t>, i.e. the interaction energy of the system is written as a sum of the pair energies: </a:t>
                </a:r>
                <a14:m>
                  <m:oMath xmlns:m="http://schemas.openxmlformats.org/officeDocument/2006/math">
                    <m:sSup>
                      <m:sSupPr>
                        <m:ctrlPr>
                          <a:rPr lang="en-SI" sz="2400" i="1" kern="100" smtClean="0">
                            <a:latin typeface="Cambria Math" panose="02040503050406030204" pitchFamily="18" charset="0"/>
                            <a:ea typeface="SimSun" panose="02010600030101010101" pitchFamily="2" charset="-122"/>
                          </a:rPr>
                        </m:ctrlPr>
                      </m:sSupPr>
                      <m:e>
                        <m:r>
                          <a:rPr lang="en-GB" sz="2400" b="0" i="1" kern="100" smtClean="0">
                            <a:latin typeface="Cambria Math" panose="02040503050406030204" pitchFamily="18" charset="0"/>
                            <a:ea typeface="SimSun" panose="02010600030101010101" pitchFamily="2" charset="-122"/>
                          </a:rPr>
                          <m:t>𝐸</m:t>
                        </m:r>
                      </m:e>
                      <m:sup>
                        <m:r>
                          <a:rPr lang="en-GB" sz="2400" b="0" i="1" kern="100" smtClean="0">
                            <a:latin typeface="Cambria Math" panose="02040503050406030204" pitchFamily="18" charset="0"/>
                            <a:ea typeface="SimSun" panose="02010600030101010101" pitchFamily="2" charset="-122"/>
                          </a:rPr>
                          <m:t>𝑡𝑜𝑡</m:t>
                        </m:r>
                      </m:sup>
                    </m:sSup>
                    <m:r>
                      <a:rPr lang="en-GB" sz="2400" b="0" i="1" kern="100" smtClean="0">
                        <a:latin typeface="Cambria Math" panose="02040503050406030204" pitchFamily="18" charset="0"/>
                        <a:ea typeface="SimSun" panose="02010600030101010101" pitchFamily="2" charset="-122"/>
                      </a:rPr>
                      <m:t>=</m:t>
                    </m:r>
                    <m:box>
                      <m:boxPr>
                        <m:ctrlPr>
                          <a:rPr lang="en-GB" sz="2400" b="0" i="1" kern="100" smtClean="0">
                            <a:latin typeface="Cambria Math" panose="02040503050406030204" pitchFamily="18" charset="0"/>
                            <a:ea typeface="SimSun" panose="02010600030101010101" pitchFamily="2" charset="-122"/>
                          </a:rPr>
                        </m:ctrlPr>
                      </m:boxPr>
                      <m:e>
                        <m:argPr>
                          <m:argSz m:val="-1"/>
                        </m:argPr>
                        <m:f>
                          <m:fPr>
                            <m:ctrlPr>
                              <a:rPr lang="en-GB" sz="2400" b="0" i="1" kern="100" smtClean="0">
                                <a:latin typeface="Cambria Math" panose="02040503050406030204" pitchFamily="18" charset="0"/>
                                <a:ea typeface="SimSun" panose="02010600030101010101" pitchFamily="2" charset="-122"/>
                              </a:rPr>
                            </m:ctrlPr>
                          </m:fPr>
                          <m:num>
                            <m:r>
                              <a:rPr lang="en-GB" sz="2400" b="0" i="1" kern="100" smtClean="0">
                                <a:latin typeface="Cambria Math" panose="02040503050406030204" pitchFamily="18" charset="0"/>
                                <a:ea typeface="SimSun" panose="02010600030101010101" pitchFamily="2" charset="-122"/>
                              </a:rPr>
                              <m:t>1</m:t>
                            </m:r>
                          </m:num>
                          <m:den>
                            <m:r>
                              <a:rPr lang="en-GB" sz="2400" b="0" i="1" kern="100" smtClean="0">
                                <a:latin typeface="Cambria Math" panose="02040503050406030204" pitchFamily="18" charset="0"/>
                                <a:ea typeface="SimSun" panose="02010600030101010101" pitchFamily="2" charset="-122"/>
                              </a:rPr>
                              <m:t>2</m:t>
                            </m:r>
                          </m:den>
                        </m:f>
                        <m:nary>
                          <m:naryPr>
                            <m:chr m:val="∑"/>
                            <m:limLoc m:val="subSup"/>
                            <m:supHide m:val="on"/>
                            <m:ctrlPr>
                              <a:rPr lang="en-GB" sz="2400" b="0" i="1" kern="100" smtClean="0">
                                <a:latin typeface="Cambria Math" panose="02040503050406030204" pitchFamily="18" charset="0"/>
                                <a:ea typeface="SimSun" panose="02010600030101010101" pitchFamily="2" charset="-122"/>
                              </a:rPr>
                            </m:ctrlPr>
                          </m:naryPr>
                          <m:sub>
                            <m:r>
                              <m:rPr>
                                <m:brk m:alnAt="9"/>
                              </m:rPr>
                              <a:rPr lang="en-GB" sz="2400" b="0" i="1" kern="100" smtClean="0">
                                <a:latin typeface="Cambria Math" panose="02040503050406030204" pitchFamily="18" charset="0"/>
                                <a:ea typeface="SimSun" panose="02010600030101010101" pitchFamily="2" charset="-122"/>
                              </a:rPr>
                              <m:t>𝑖</m:t>
                            </m:r>
                            <m:r>
                              <a:rPr lang="en-GB" sz="2400" b="0" i="1" kern="100" smtClean="0">
                                <a:latin typeface="Cambria Math" panose="02040503050406030204" pitchFamily="18" charset="0"/>
                                <a:ea typeface="Cambria Math" panose="02040503050406030204" pitchFamily="18" charset="0"/>
                              </a:rPr>
                              <m:t>≠</m:t>
                            </m:r>
                            <m:r>
                              <a:rPr lang="en-GB" sz="2400" b="0" i="1" kern="100" smtClean="0">
                                <a:latin typeface="Cambria Math" panose="02040503050406030204" pitchFamily="18" charset="0"/>
                                <a:ea typeface="Cambria Math" panose="02040503050406030204" pitchFamily="18" charset="0"/>
                              </a:rPr>
                              <m:t>𝑗</m:t>
                            </m:r>
                          </m:sub>
                          <m:sup/>
                          <m:e>
                            <m:sSub>
                              <m:sSubPr>
                                <m:ctrlPr>
                                  <a:rPr lang="en-GB" sz="2400" b="0" i="1" kern="100" smtClean="0">
                                    <a:latin typeface="Cambria Math" panose="02040503050406030204" pitchFamily="18" charset="0"/>
                                    <a:ea typeface="SimSun" panose="02010600030101010101" pitchFamily="2" charset="-122"/>
                                  </a:rPr>
                                </m:ctrlPr>
                              </m:sSubPr>
                              <m:e>
                                <m:r>
                                  <a:rPr lang="en-GB" sz="2400" b="0" i="1" kern="100" smtClean="0">
                                    <a:latin typeface="Cambria Math" panose="02040503050406030204" pitchFamily="18" charset="0"/>
                                    <a:ea typeface="SimSun" panose="02010600030101010101" pitchFamily="2" charset="-122"/>
                                  </a:rPr>
                                  <m:t>𝐸</m:t>
                                </m:r>
                              </m:e>
                              <m:sub>
                                <m:r>
                                  <a:rPr lang="en-GB" sz="2400" b="0" i="1" kern="100" smtClean="0">
                                    <a:latin typeface="Cambria Math" panose="02040503050406030204" pitchFamily="18" charset="0"/>
                                    <a:ea typeface="SimSun" panose="02010600030101010101" pitchFamily="2" charset="-122"/>
                                  </a:rPr>
                                  <m:t>𝑖𝑗</m:t>
                                </m:r>
                              </m:sub>
                            </m:sSub>
                          </m:e>
                        </m:nary>
                      </m:e>
                    </m:box>
                    <m:r>
                      <a:rPr lang="en-GB" sz="2400" b="0" i="1" kern="100" smtClean="0">
                        <a:latin typeface="Cambria Math" panose="02040503050406030204" pitchFamily="18" charset="0"/>
                        <a:ea typeface="SimSun" panose="02010600030101010101" pitchFamily="2" charset="-122"/>
                      </a:rPr>
                      <m:t>=</m:t>
                    </m:r>
                    <m:nary>
                      <m:naryPr>
                        <m:chr m:val="∑"/>
                        <m:limLoc m:val="subSup"/>
                        <m:supHide m:val="on"/>
                        <m:ctrlPr>
                          <a:rPr lang="en-GB" sz="2400" i="1" kern="100">
                            <a:latin typeface="Cambria Math" panose="02040503050406030204" pitchFamily="18" charset="0"/>
                            <a:ea typeface="SimSun" panose="02010600030101010101" pitchFamily="2" charset="-122"/>
                          </a:rPr>
                        </m:ctrlPr>
                      </m:naryPr>
                      <m:sub>
                        <m:r>
                          <m:rPr>
                            <m:brk m:alnAt="9"/>
                          </m:rPr>
                          <a:rPr lang="en-GB" sz="2400" i="1" kern="100">
                            <a:latin typeface="Cambria Math" panose="02040503050406030204" pitchFamily="18" charset="0"/>
                            <a:ea typeface="SimSun" panose="02010600030101010101" pitchFamily="2" charset="-122"/>
                          </a:rPr>
                          <m:t>𝑖</m:t>
                        </m:r>
                        <m:r>
                          <a:rPr lang="en-GB" sz="2400" i="1" kern="100" smtClean="0">
                            <a:latin typeface="Cambria Math" panose="02040503050406030204" pitchFamily="18" charset="0"/>
                            <a:ea typeface="Cambria Math" panose="02040503050406030204" pitchFamily="18" charset="0"/>
                          </a:rPr>
                          <m:t>&lt;</m:t>
                        </m:r>
                        <m:r>
                          <a:rPr lang="en-GB" sz="2400" i="1" kern="100">
                            <a:latin typeface="Cambria Math" panose="02040503050406030204" pitchFamily="18" charset="0"/>
                            <a:ea typeface="Cambria Math" panose="02040503050406030204" pitchFamily="18" charset="0"/>
                          </a:rPr>
                          <m:t>𝑗</m:t>
                        </m:r>
                      </m:sub>
                      <m:sup/>
                      <m:e>
                        <m:sSub>
                          <m:sSubPr>
                            <m:ctrlPr>
                              <a:rPr lang="en-GB" sz="2400" i="1" kern="100">
                                <a:latin typeface="Cambria Math" panose="02040503050406030204" pitchFamily="18" charset="0"/>
                                <a:ea typeface="SimSun" panose="02010600030101010101" pitchFamily="2" charset="-122"/>
                              </a:rPr>
                            </m:ctrlPr>
                          </m:sSubPr>
                          <m:e>
                            <m:r>
                              <a:rPr lang="en-GB" sz="2400" i="1" kern="100">
                                <a:latin typeface="Cambria Math" panose="02040503050406030204" pitchFamily="18" charset="0"/>
                                <a:ea typeface="SimSun" panose="02010600030101010101" pitchFamily="2" charset="-122"/>
                              </a:rPr>
                              <m:t>𝐸</m:t>
                            </m:r>
                          </m:e>
                          <m:sub>
                            <m:r>
                              <a:rPr lang="en-GB" sz="2400" i="1" kern="100">
                                <a:latin typeface="Cambria Math" panose="02040503050406030204" pitchFamily="18" charset="0"/>
                                <a:ea typeface="SimSun" panose="02010600030101010101" pitchFamily="2" charset="-122"/>
                              </a:rPr>
                              <m:t>𝑖𝑗</m:t>
                            </m:r>
                          </m:sub>
                        </m:sSub>
                      </m:e>
                    </m:nary>
                  </m:oMath>
                </a14:m>
                <a:r>
                  <a:rPr lang="en-SI" sz="2400" kern="100" dirty="0">
                    <a:ea typeface="SimSun" panose="02010600030101010101" pitchFamily="2" charset="-122"/>
                  </a:rPr>
                  <a:t>. This is a useful simplification but it needs to be applied with caution if the system is strongly </a:t>
                </a:r>
                <a:r>
                  <a:rPr lang="en-SI" sz="2400" b="1" kern="100" dirty="0">
                    <a:ea typeface="SimSun" panose="02010600030101010101" pitchFamily="2" charset="-122"/>
                  </a:rPr>
                  <a:t>many-body </a:t>
                </a:r>
                <a:r>
                  <a:rPr lang="en-SI" sz="2400" kern="100" dirty="0">
                    <a:ea typeface="SimSun" panose="02010600030101010101" pitchFamily="2" charset="-122"/>
                  </a:rPr>
                  <a:t>in nature…. We will talk more about this further </a:t>
                </a:r>
                <a:r>
                  <a:rPr lang="en-SI" sz="2400" kern="100">
                    <a:ea typeface="SimSun" panose="02010600030101010101" pitchFamily="2" charset="-122"/>
                  </a:rPr>
                  <a:t>on…</a:t>
                </a:r>
                <a:endParaRPr lang="en-GB" sz="2400" kern="100" dirty="0">
                  <a:ea typeface="SimSun" panose="02010600030101010101" pitchFamily="2" charset="-122"/>
                </a:endParaRPr>
              </a:p>
              <a:p>
                <a:pPr marL="342900" indent="-342900">
                  <a:buFont typeface="+mj-lt"/>
                  <a:buAutoNum type="arabicPeriod"/>
                </a:pPr>
                <a:endParaRPr lang="en-SI" sz="2400" kern="100" dirty="0">
                  <a:ea typeface="SimSun" panose="02010600030101010101" pitchFamily="2" charset="-122"/>
                </a:endParaRPr>
              </a:p>
              <a:p>
                <a:pPr marL="342900" indent="-342900">
                  <a:buFont typeface="+mj-lt"/>
                  <a:buAutoNum type="arabicPeriod"/>
                </a:pPr>
                <a:r>
                  <a:rPr lang="en-SI" sz="2400" b="1" i="1" kern="100" dirty="0">
                    <a:solidFill>
                      <a:schemeClr val="accent1"/>
                    </a:solidFill>
                    <a:ea typeface="SimSun" panose="02010600030101010101" pitchFamily="2" charset="-122"/>
                  </a:rPr>
                  <a:t>How to reach conditions of thermodynamic equilibrium and sample the fluctuations to evaluate the measurable </a:t>
                </a:r>
                <a:r>
                  <a:rPr lang="en-SI" sz="2400" b="1" i="1" kern="100">
                    <a:solidFill>
                      <a:schemeClr val="accent1"/>
                    </a:solidFill>
                    <a:ea typeface="SimSun" panose="02010600030101010101" pitchFamily="2" charset="-122"/>
                  </a:rPr>
                  <a:t>averages.</a:t>
                </a:r>
                <a:endParaRPr lang="en-GB" sz="2400" b="1" i="1" kern="100" dirty="0">
                  <a:solidFill>
                    <a:schemeClr val="accent1"/>
                  </a:solidFill>
                  <a:ea typeface="SimSun" panose="02010600030101010101" pitchFamily="2" charset="-122"/>
                </a:endParaRPr>
              </a:p>
              <a:p>
                <a:pPr marL="342900" indent="-342900">
                  <a:buFont typeface="+mj-lt"/>
                  <a:buAutoNum type="arabicPeriod"/>
                </a:pPr>
                <a:endParaRPr lang="en-GB" sz="2400" b="1" i="1" kern="100" dirty="0">
                  <a:solidFill>
                    <a:schemeClr val="accent1"/>
                  </a:solidFill>
                  <a:ea typeface="SimSun" panose="02010600030101010101" pitchFamily="2" charset="-122"/>
                </a:endParaRPr>
              </a:p>
              <a:p>
                <a:pPr marL="342900" indent="-342900">
                  <a:buFont typeface="+mj-lt"/>
                  <a:buAutoNum type="arabicPeriod"/>
                </a:pPr>
                <a:endParaRPr lang="en-GB" sz="2400" b="1" i="1" kern="100" dirty="0">
                  <a:solidFill>
                    <a:schemeClr val="accent1"/>
                  </a:solidFill>
                  <a:ea typeface="SimSun" panose="02010600030101010101" pitchFamily="2" charset="-122"/>
                </a:endParaRPr>
              </a:p>
              <a:p>
                <a:pPr marL="342900" indent="-342900">
                  <a:buFont typeface="+mj-lt"/>
                  <a:buAutoNum type="arabicPeriod"/>
                </a:pPr>
                <a:r>
                  <a:rPr lang="en-SI" sz="2400" b="1" i="1" kern="100">
                    <a:solidFill>
                      <a:schemeClr val="accent1"/>
                    </a:solidFill>
                    <a:ea typeface="SimSun" panose="02010600030101010101" pitchFamily="2" charset="-122"/>
                  </a:rPr>
                  <a:t>How </a:t>
                </a:r>
                <a:r>
                  <a:rPr lang="en-SI" sz="2400" b="1" i="1" kern="100" dirty="0">
                    <a:solidFill>
                      <a:schemeClr val="accent1"/>
                    </a:solidFill>
                    <a:ea typeface="SimSun" panose="02010600030101010101" pitchFamily="2" charset="-122"/>
                  </a:rPr>
                  <a:t>to evaluate non-equilibrium properties of the system (transport properties).</a:t>
                </a:r>
              </a:p>
              <a:p>
                <a:endParaRPr lang="en-SI" sz="2400" i="1" kern="100" dirty="0">
                  <a:ea typeface="SimSun" panose="02010600030101010101" pitchFamily="2" charset="-122"/>
                </a:endParaRPr>
              </a:p>
              <a:p>
                <a:r>
                  <a:rPr lang="en-SI" sz="2400" dirty="0"/>
                  <a:t>In the rest of the course, we will study MC and MD methods and you will do a project assignment that will contribute to the final score in the class. The project assignment description will be handed out during next week.</a:t>
                </a:r>
              </a:p>
            </p:txBody>
          </p:sp>
        </mc:Choice>
        <mc:Fallback xmlns="">
          <p:sp>
            <p:nvSpPr>
              <p:cNvPr id="5" name="TextBox 4">
                <a:extLst>
                  <a:ext uri="{FF2B5EF4-FFF2-40B4-BE49-F238E27FC236}">
                    <a16:creationId xmlns:a16="http://schemas.microsoft.com/office/drawing/2014/main" id="{CA680624-9602-834F-9154-C25F8A636325}"/>
                  </a:ext>
                </a:extLst>
              </p:cNvPr>
              <p:cNvSpPr txBox="1">
                <a:spLocks noRot="1" noChangeAspect="1" noMove="1" noResize="1" noEditPoints="1" noAdjustHandles="1" noChangeArrowheads="1" noChangeShapeType="1" noTextEdit="1"/>
              </p:cNvSpPr>
              <p:nvPr/>
            </p:nvSpPr>
            <p:spPr>
              <a:xfrm>
                <a:off x="295422" y="640144"/>
                <a:ext cx="11535507" cy="6212983"/>
              </a:xfrm>
              <a:prstGeom prst="rect">
                <a:avLst/>
              </a:prstGeom>
              <a:blipFill>
                <a:blip r:embed="rId2"/>
                <a:stretch>
                  <a:fillRect l="-880" r="-880" b="-122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8479290-4B7C-D219-C0E1-01C790BF0F04}"/>
              </a:ext>
            </a:extLst>
          </p:cNvPr>
          <p:cNvSpPr>
            <a:spLocks noGrp="1"/>
          </p:cNvSpPr>
          <p:nvPr>
            <p:ph type="sldNum" sz="quarter" idx="12"/>
          </p:nvPr>
        </p:nvSpPr>
        <p:spPr/>
        <p:txBody>
          <a:bodyPr/>
          <a:lstStyle/>
          <a:p>
            <a:fld id="{9C500B1B-5A23-E34C-AFD7-F809790A889D}" type="slidenum">
              <a:rPr lang="en-SI" smtClean="0"/>
              <a:t>8</a:t>
            </a:fld>
            <a:endParaRPr lang="en-SI"/>
          </a:p>
        </p:txBody>
      </p:sp>
    </p:spTree>
    <p:extLst>
      <p:ext uri="{BB962C8B-B14F-4D97-AF65-F5344CB8AC3E}">
        <p14:creationId xmlns:p14="http://schemas.microsoft.com/office/powerpoint/2010/main" val="15680872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475E08-1A52-F34B-8A7C-BC7C8F53403A}"/>
                  </a:ext>
                </a:extLst>
              </p:cNvPr>
              <p:cNvSpPr txBox="1"/>
              <p:nvPr/>
            </p:nvSpPr>
            <p:spPr>
              <a:xfrm>
                <a:off x="729644" y="1097280"/>
                <a:ext cx="10538654" cy="1477328"/>
              </a:xfrm>
              <a:prstGeom prst="rect">
                <a:avLst/>
              </a:prstGeom>
              <a:noFill/>
            </p:spPr>
            <p:txBody>
              <a:bodyPr wrap="none" rtlCol="0">
                <a:spAutoFit/>
              </a:bodyPr>
              <a:lstStyle/>
              <a:p>
                <a:pPr marL="285750" indent="-285750">
                  <a:buFont typeface="Arial" panose="020B0604020202020204" pitchFamily="34" charset="0"/>
                  <a:buChar char="•"/>
                </a:pPr>
                <a:r>
                  <a:rPr lang="en-GB" dirty="0"/>
                  <a:t>Normal MD moves following the Newtonian dynamics</a:t>
                </a:r>
              </a:p>
              <a:p>
                <a:pPr marL="285750" indent="-285750">
                  <a:buFont typeface="Arial" panose="020B0604020202020204" pitchFamily="34" charset="0"/>
                  <a:buChar char="•"/>
                </a:pPr>
                <a:r>
                  <a:rPr lang="en-GB" dirty="0"/>
                  <a:t>Additional MC moves that represent stochastic collisions of a randomly chosen particle with the thermostat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STRENGHT OF THE COUPLING TO HEAT BATH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oMath>
                </a14:m>
                <a:r>
                  <a:rPr lang="en-GB" dirty="0">
                    <a:solidFill>
                      <a:srgbClr val="FF0000"/>
                    </a:solidFill>
                  </a:rPr>
                  <a:t>FREQUENCY OF COLLISION MOVES </a:t>
                </a:r>
                <a14:m>
                  <m:oMath xmlns:m="http://schemas.openxmlformats.org/officeDocument/2006/math">
                    <m:r>
                      <a:rPr lang="en-GB" b="0" i="0" smtClean="0">
                        <a:solidFill>
                          <a:srgbClr val="FF0000"/>
                        </a:solidFill>
                        <a:latin typeface="Cambria Math" panose="02040503050406030204" pitchFamily="18" charset="0"/>
                        <a:ea typeface="Cambria Math" panose="02040503050406030204" pitchFamily="18" charset="0"/>
                      </a:rPr>
                      <m:t>(</m:t>
                    </m:r>
                    <m:r>
                      <a:rPr lang="en-GB" i="1" smtClean="0">
                        <a:solidFill>
                          <a:srgbClr val="FF0000"/>
                        </a:solidFill>
                        <a:latin typeface="Cambria Math" panose="02040503050406030204" pitchFamily="18" charset="0"/>
                        <a:ea typeface="Cambria Math" panose="02040503050406030204" pitchFamily="18" charset="0"/>
                      </a:rPr>
                      <m:t>𝜈</m:t>
                    </m:r>
                    <m:r>
                      <a:rPr lang="en-GB" b="0" i="1" smtClean="0">
                        <a:solidFill>
                          <a:srgbClr val="FF0000"/>
                        </a:solidFill>
                        <a:latin typeface="Cambria Math" panose="02040503050406030204" pitchFamily="18" charset="0"/>
                        <a:ea typeface="Cambria Math" panose="02040503050406030204" pitchFamily="18" charset="0"/>
                      </a:rPr>
                      <m:t>)</m:t>
                    </m:r>
                  </m:oMath>
                </a14:m>
                <a:endParaRPr lang="en-GB" dirty="0">
                  <a:solidFill>
                    <a:srgbClr val="FF0000"/>
                  </a:solidFill>
                </a:endParaRPr>
              </a:p>
              <a:p>
                <a:pPr marL="285750" indent="-285750">
                  <a:buFont typeface="Arial" panose="020B0604020202020204" pitchFamily="34" charset="0"/>
                  <a:buChar char="•"/>
                </a:pPr>
                <a:r>
                  <a:rPr lang="en-GB" dirty="0"/>
                  <a:t>Unrelated (random) events: </a:t>
                </a:r>
                <a:r>
                  <a:rPr lang="en-GB" dirty="0" err="1">
                    <a:solidFill>
                      <a:srgbClr val="FF0000"/>
                    </a:solidFill>
                  </a:rPr>
                  <a:t>Poissonian</a:t>
                </a:r>
                <a:r>
                  <a:rPr lang="en-GB" dirty="0">
                    <a:solidFill>
                      <a:srgbClr val="FF0000"/>
                    </a:solidFill>
                  </a:rPr>
                  <a:t> statistics of collisions</a:t>
                </a:r>
                <a:endParaRPr lang="en-GB" dirty="0"/>
              </a:p>
            </p:txBody>
          </p:sp>
        </mc:Choice>
        <mc:Fallback xmlns="">
          <p:sp>
            <p:nvSpPr>
              <p:cNvPr id="3" name="TextBox 2">
                <a:extLst>
                  <a:ext uri="{FF2B5EF4-FFF2-40B4-BE49-F238E27FC236}">
                    <a16:creationId xmlns:a16="http://schemas.microsoft.com/office/drawing/2014/main" id="{77475E08-1A52-F34B-8A7C-BC7C8F53403A}"/>
                  </a:ext>
                </a:extLst>
              </p:cNvPr>
              <p:cNvSpPr txBox="1">
                <a:spLocks noRot="1" noChangeAspect="1" noMove="1" noResize="1" noEditPoints="1" noAdjustHandles="1" noChangeArrowheads="1" noChangeShapeType="1" noTextEdit="1"/>
              </p:cNvSpPr>
              <p:nvPr/>
            </p:nvSpPr>
            <p:spPr>
              <a:xfrm>
                <a:off x="729644" y="1097280"/>
                <a:ext cx="10538654" cy="1477328"/>
              </a:xfrm>
              <a:prstGeom prst="rect">
                <a:avLst/>
              </a:prstGeom>
              <a:blipFill>
                <a:blip r:embed="rId2"/>
                <a:stretch>
                  <a:fillRect l="-361" t="-1724" b="-603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6327580D-F0D7-7A41-B08F-69EBECB17E25}"/>
              </a:ext>
            </a:extLst>
          </p:cNvPr>
          <p:cNvPicPr>
            <a:picLocks noChangeAspect="1"/>
          </p:cNvPicPr>
          <p:nvPr/>
        </p:nvPicPr>
        <p:blipFill>
          <a:blip r:embed="rId3"/>
          <a:stretch>
            <a:fillRect/>
          </a:stretch>
        </p:blipFill>
        <p:spPr>
          <a:xfrm>
            <a:off x="4017771" y="2575627"/>
            <a:ext cx="3962400" cy="635000"/>
          </a:xfrm>
          <a:prstGeom prst="rect">
            <a:avLst/>
          </a:prstGeom>
        </p:spPr>
      </p:pic>
      <p:sp>
        <p:nvSpPr>
          <p:cNvPr id="7" name="Slide Number Placeholder 6">
            <a:extLst>
              <a:ext uri="{FF2B5EF4-FFF2-40B4-BE49-F238E27FC236}">
                <a16:creationId xmlns:a16="http://schemas.microsoft.com/office/drawing/2014/main" id="{4874417B-849E-1794-D098-2D1C41A4749D}"/>
              </a:ext>
            </a:extLst>
          </p:cNvPr>
          <p:cNvSpPr>
            <a:spLocks noGrp="1"/>
          </p:cNvSpPr>
          <p:nvPr>
            <p:ph type="sldNum" sz="quarter" idx="12"/>
          </p:nvPr>
        </p:nvSpPr>
        <p:spPr/>
        <p:txBody>
          <a:bodyPr/>
          <a:lstStyle/>
          <a:p>
            <a:fld id="{9C500B1B-5A23-E34C-AFD7-F809790A889D}" type="slidenum">
              <a:rPr lang="en-SI" smtClean="0"/>
              <a:t>89</a:t>
            </a:fld>
            <a:endParaRPr lang="en-SI"/>
          </a:p>
        </p:txBody>
      </p:sp>
    </p:spTree>
    <p:extLst>
      <p:ext uri="{BB962C8B-B14F-4D97-AF65-F5344CB8AC3E}">
        <p14:creationId xmlns:p14="http://schemas.microsoft.com/office/powerpoint/2010/main" val="17109863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475E08-1A52-F34B-8A7C-BC7C8F53403A}"/>
                  </a:ext>
                </a:extLst>
              </p:cNvPr>
              <p:cNvSpPr txBox="1"/>
              <p:nvPr/>
            </p:nvSpPr>
            <p:spPr>
              <a:xfrm>
                <a:off x="729644" y="1097280"/>
                <a:ext cx="10538654" cy="1477328"/>
              </a:xfrm>
              <a:prstGeom prst="rect">
                <a:avLst/>
              </a:prstGeom>
              <a:noFill/>
            </p:spPr>
            <p:txBody>
              <a:bodyPr wrap="none" rtlCol="0">
                <a:spAutoFit/>
              </a:bodyPr>
              <a:lstStyle/>
              <a:p>
                <a:pPr marL="285750" indent="-285750">
                  <a:buFont typeface="Arial" panose="020B0604020202020204" pitchFamily="34" charset="0"/>
                  <a:buChar char="•"/>
                </a:pPr>
                <a:r>
                  <a:rPr lang="en-GB" dirty="0"/>
                  <a:t>Normal MD moves following the Newtonian dynamics</a:t>
                </a:r>
              </a:p>
              <a:p>
                <a:pPr marL="285750" indent="-285750">
                  <a:buFont typeface="Arial" panose="020B0604020202020204" pitchFamily="34" charset="0"/>
                  <a:buChar char="•"/>
                </a:pPr>
                <a:r>
                  <a:rPr lang="en-GB" dirty="0"/>
                  <a:t>Additional MC moves that represent stochastic collisions of a randomly chosen particle with the thermostat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STRENGHT OF THE COUPLING TO HEAT BATH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oMath>
                </a14:m>
                <a:r>
                  <a:rPr lang="en-GB" dirty="0">
                    <a:solidFill>
                      <a:srgbClr val="FF0000"/>
                    </a:solidFill>
                  </a:rPr>
                  <a:t>FREQUENCY OF COLLISION MOVES </a:t>
                </a:r>
                <a14:m>
                  <m:oMath xmlns:m="http://schemas.openxmlformats.org/officeDocument/2006/math">
                    <m:r>
                      <a:rPr lang="en-GB" b="0" i="0" smtClean="0">
                        <a:solidFill>
                          <a:srgbClr val="FF0000"/>
                        </a:solidFill>
                        <a:latin typeface="Cambria Math" panose="02040503050406030204" pitchFamily="18" charset="0"/>
                        <a:ea typeface="Cambria Math" panose="02040503050406030204" pitchFamily="18" charset="0"/>
                      </a:rPr>
                      <m:t>(</m:t>
                    </m:r>
                    <m:r>
                      <a:rPr lang="en-GB" i="1" smtClean="0">
                        <a:solidFill>
                          <a:srgbClr val="FF0000"/>
                        </a:solidFill>
                        <a:latin typeface="Cambria Math" panose="02040503050406030204" pitchFamily="18" charset="0"/>
                        <a:ea typeface="Cambria Math" panose="02040503050406030204" pitchFamily="18" charset="0"/>
                      </a:rPr>
                      <m:t>𝜈</m:t>
                    </m:r>
                    <m:r>
                      <a:rPr lang="en-GB" b="0" i="1" smtClean="0">
                        <a:solidFill>
                          <a:srgbClr val="FF0000"/>
                        </a:solidFill>
                        <a:latin typeface="Cambria Math" panose="02040503050406030204" pitchFamily="18" charset="0"/>
                        <a:ea typeface="Cambria Math" panose="02040503050406030204" pitchFamily="18" charset="0"/>
                      </a:rPr>
                      <m:t>)</m:t>
                    </m:r>
                  </m:oMath>
                </a14:m>
                <a:endParaRPr lang="en-GB" dirty="0">
                  <a:solidFill>
                    <a:srgbClr val="FF0000"/>
                  </a:solidFill>
                </a:endParaRPr>
              </a:p>
              <a:p>
                <a:pPr marL="285750" indent="-285750">
                  <a:buFont typeface="Arial" panose="020B0604020202020204" pitchFamily="34" charset="0"/>
                  <a:buChar char="•"/>
                </a:pPr>
                <a:r>
                  <a:rPr lang="en-GB" dirty="0"/>
                  <a:t>Unrelated (random) events: </a:t>
                </a:r>
                <a:r>
                  <a:rPr lang="en-GB" dirty="0" err="1">
                    <a:solidFill>
                      <a:srgbClr val="FF0000"/>
                    </a:solidFill>
                  </a:rPr>
                  <a:t>Poissonian</a:t>
                </a:r>
                <a:r>
                  <a:rPr lang="en-GB" dirty="0">
                    <a:solidFill>
                      <a:srgbClr val="FF0000"/>
                    </a:solidFill>
                  </a:rPr>
                  <a:t> statistics of collisions</a:t>
                </a:r>
                <a:endParaRPr lang="en-GB" dirty="0"/>
              </a:p>
            </p:txBody>
          </p:sp>
        </mc:Choice>
        <mc:Fallback xmlns="">
          <p:sp>
            <p:nvSpPr>
              <p:cNvPr id="3" name="TextBox 2">
                <a:extLst>
                  <a:ext uri="{FF2B5EF4-FFF2-40B4-BE49-F238E27FC236}">
                    <a16:creationId xmlns:a16="http://schemas.microsoft.com/office/drawing/2014/main" id="{77475E08-1A52-F34B-8A7C-BC7C8F53403A}"/>
                  </a:ext>
                </a:extLst>
              </p:cNvPr>
              <p:cNvSpPr txBox="1">
                <a:spLocks noRot="1" noChangeAspect="1" noMove="1" noResize="1" noEditPoints="1" noAdjustHandles="1" noChangeArrowheads="1" noChangeShapeType="1" noTextEdit="1"/>
              </p:cNvSpPr>
              <p:nvPr/>
            </p:nvSpPr>
            <p:spPr>
              <a:xfrm>
                <a:off x="729644" y="1097280"/>
                <a:ext cx="10538654" cy="1477328"/>
              </a:xfrm>
              <a:prstGeom prst="rect">
                <a:avLst/>
              </a:prstGeom>
              <a:blipFill>
                <a:blip r:embed="rId2"/>
                <a:stretch>
                  <a:fillRect l="-361" t="-1724" b="-603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6327580D-F0D7-7A41-B08F-69EBECB17E25}"/>
              </a:ext>
            </a:extLst>
          </p:cNvPr>
          <p:cNvPicPr>
            <a:picLocks noChangeAspect="1"/>
          </p:cNvPicPr>
          <p:nvPr/>
        </p:nvPicPr>
        <p:blipFill>
          <a:blip r:embed="rId3"/>
          <a:stretch>
            <a:fillRect/>
          </a:stretch>
        </p:blipFill>
        <p:spPr>
          <a:xfrm>
            <a:off x="4017771" y="2575627"/>
            <a:ext cx="3962400" cy="635000"/>
          </a:xfrm>
          <a:prstGeom prst="rect">
            <a:avLst/>
          </a:prstGeom>
        </p:spPr>
      </p:pic>
      <p:pic>
        <p:nvPicPr>
          <p:cNvPr id="6" name="Picture 5">
            <a:extLst>
              <a:ext uri="{FF2B5EF4-FFF2-40B4-BE49-F238E27FC236}">
                <a16:creationId xmlns:a16="http://schemas.microsoft.com/office/drawing/2014/main" id="{66E0438A-0AF9-7443-8CB5-F75A1C58C93F}"/>
              </a:ext>
            </a:extLst>
          </p:cNvPr>
          <p:cNvPicPr>
            <a:picLocks noChangeAspect="1"/>
          </p:cNvPicPr>
          <p:nvPr/>
        </p:nvPicPr>
        <p:blipFill>
          <a:blip r:embed="rId4"/>
          <a:stretch>
            <a:fillRect/>
          </a:stretch>
        </p:blipFill>
        <p:spPr>
          <a:xfrm>
            <a:off x="1524000" y="3183490"/>
            <a:ext cx="8570259" cy="3429512"/>
          </a:xfrm>
          <a:prstGeom prst="rect">
            <a:avLst/>
          </a:prstGeom>
        </p:spPr>
      </p:pic>
      <p:sp>
        <p:nvSpPr>
          <p:cNvPr id="7" name="TextBox 6">
            <a:extLst>
              <a:ext uri="{FF2B5EF4-FFF2-40B4-BE49-F238E27FC236}">
                <a16:creationId xmlns:a16="http://schemas.microsoft.com/office/drawing/2014/main" id="{AAFC93F4-EEFE-7449-9BF7-D290FF84B505}"/>
              </a:ext>
            </a:extLst>
          </p:cNvPr>
          <p:cNvSpPr txBox="1"/>
          <p:nvPr/>
        </p:nvSpPr>
        <p:spPr>
          <a:xfrm>
            <a:off x="8641976" y="6428336"/>
            <a:ext cx="3370410" cy="369332"/>
          </a:xfrm>
          <a:prstGeom prst="rect">
            <a:avLst/>
          </a:prstGeom>
          <a:solidFill>
            <a:schemeClr val="accent4">
              <a:lumMod val="20000"/>
              <a:lumOff val="80000"/>
            </a:schemeClr>
          </a:solidFill>
          <a:ln w="38100">
            <a:solidFill>
              <a:schemeClr val="accent1"/>
            </a:solidFill>
          </a:ln>
        </p:spPr>
        <p:txBody>
          <a:bodyPr wrap="none" rtlCol="0">
            <a:spAutoFit/>
          </a:bodyPr>
          <a:lstStyle/>
          <a:p>
            <a:r>
              <a:rPr lang="en-GB" dirty="0">
                <a:solidFill>
                  <a:srgbClr val="FF0000"/>
                </a:solidFill>
              </a:rPr>
              <a:t>Guarantees Canonical distribution</a:t>
            </a:r>
          </a:p>
        </p:txBody>
      </p:sp>
      <p:sp>
        <p:nvSpPr>
          <p:cNvPr id="9" name="Slide Number Placeholder 8">
            <a:extLst>
              <a:ext uri="{FF2B5EF4-FFF2-40B4-BE49-F238E27FC236}">
                <a16:creationId xmlns:a16="http://schemas.microsoft.com/office/drawing/2014/main" id="{9B487304-88A0-AB87-A502-3B462B2711E8}"/>
              </a:ext>
            </a:extLst>
          </p:cNvPr>
          <p:cNvSpPr>
            <a:spLocks noGrp="1"/>
          </p:cNvSpPr>
          <p:nvPr>
            <p:ph type="sldNum" sz="quarter" idx="12"/>
          </p:nvPr>
        </p:nvSpPr>
        <p:spPr/>
        <p:txBody>
          <a:bodyPr/>
          <a:lstStyle/>
          <a:p>
            <a:fld id="{9C500B1B-5A23-E34C-AFD7-F809790A889D}" type="slidenum">
              <a:rPr lang="en-SI" smtClean="0"/>
              <a:t>90</a:t>
            </a:fld>
            <a:endParaRPr lang="en-SI"/>
          </a:p>
        </p:txBody>
      </p:sp>
    </p:spTree>
    <p:extLst>
      <p:ext uri="{BB962C8B-B14F-4D97-AF65-F5344CB8AC3E}">
        <p14:creationId xmlns:p14="http://schemas.microsoft.com/office/powerpoint/2010/main" val="3600189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6" name="Picture 5">
            <a:extLst>
              <a:ext uri="{FF2B5EF4-FFF2-40B4-BE49-F238E27FC236}">
                <a16:creationId xmlns:a16="http://schemas.microsoft.com/office/drawing/2014/main" id="{7F8BF04D-3A87-DE41-B41F-8E1977950FB5}"/>
              </a:ext>
            </a:extLst>
          </p:cNvPr>
          <p:cNvPicPr>
            <a:picLocks noChangeAspect="1"/>
          </p:cNvPicPr>
          <p:nvPr/>
        </p:nvPicPr>
        <p:blipFill>
          <a:blip r:embed="rId2"/>
          <a:stretch>
            <a:fillRect/>
          </a:stretch>
        </p:blipFill>
        <p:spPr>
          <a:xfrm>
            <a:off x="308722" y="622772"/>
            <a:ext cx="5416569" cy="4410635"/>
          </a:xfrm>
          <a:prstGeom prst="rect">
            <a:avLst/>
          </a:prstGeom>
        </p:spPr>
      </p:pic>
      <p:pic>
        <p:nvPicPr>
          <p:cNvPr id="8" name="Picture 7">
            <a:extLst>
              <a:ext uri="{FF2B5EF4-FFF2-40B4-BE49-F238E27FC236}">
                <a16:creationId xmlns:a16="http://schemas.microsoft.com/office/drawing/2014/main" id="{470078B7-5463-A848-BB83-9D99F9B74C6C}"/>
              </a:ext>
            </a:extLst>
          </p:cNvPr>
          <p:cNvPicPr>
            <a:picLocks noChangeAspect="1"/>
          </p:cNvPicPr>
          <p:nvPr/>
        </p:nvPicPr>
        <p:blipFill>
          <a:blip r:embed="rId3"/>
          <a:stretch>
            <a:fillRect/>
          </a:stretch>
        </p:blipFill>
        <p:spPr>
          <a:xfrm>
            <a:off x="726140" y="5033407"/>
            <a:ext cx="5244213" cy="1140422"/>
          </a:xfrm>
          <a:prstGeom prst="rect">
            <a:avLst/>
          </a:prstGeom>
        </p:spPr>
      </p:pic>
      <p:pic>
        <p:nvPicPr>
          <p:cNvPr id="9" name="Picture 8">
            <a:extLst>
              <a:ext uri="{FF2B5EF4-FFF2-40B4-BE49-F238E27FC236}">
                <a16:creationId xmlns:a16="http://schemas.microsoft.com/office/drawing/2014/main" id="{E98783E1-8329-C648-B47A-A30D70578E9A}"/>
              </a:ext>
            </a:extLst>
          </p:cNvPr>
          <p:cNvPicPr>
            <a:picLocks noChangeAspect="1"/>
          </p:cNvPicPr>
          <p:nvPr/>
        </p:nvPicPr>
        <p:blipFill>
          <a:blip r:embed="rId4"/>
          <a:stretch>
            <a:fillRect/>
          </a:stretch>
        </p:blipFill>
        <p:spPr>
          <a:xfrm>
            <a:off x="6221649" y="622772"/>
            <a:ext cx="5400845" cy="4545106"/>
          </a:xfrm>
          <a:prstGeom prst="rect">
            <a:avLst/>
          </a:prstGeom>
        </p:spPr>
      </p:pic>
      <p:sp>
        <p:nvSpPr>
          <p:cNvPr id="5" name="Slide Number Placeholder 4">
            <a:extLst>
              <a:ext uri="{FF2B5EF4-FFF2-40B4-BE49-F238E27FC236}">
                <a16:creationId xmlns:a16="http://schemas.microsoft.com/office/drawing/2014/main" id="{2FE22210-95CA-5EAF-4481-3E1271FF16AC}"/>
              </a:ext>
            </a:extLst>
          </p:cNvPr>
          <p:cNvSpPr>
            <a:spLocks noGrp="1"/>
          </p:cNvSpPr>
          <p:nvPr>
            <p:ph type="sldNum" sz="quarter" idx="12"/>
          </p:nvPr>
        </p:nvSpPr>
        <p:spPr/>
        <p:txBody>
          <a:bodyPr/>
          <a:lstStyle/>
          <a:p>
            <a:fld id="{9C500B1B-5A23-E34C-AFD7-F809790A889D}" type="slidenum">
              <a:rPr lang="en-SI" smtClean="0"/>
              <a:t>91</a:t>
            </a:fld>
            <a:endParaRPr lang="en-SI"/>
          </a:p>
        </p:txBody>
      </p:sp>
    </p:spTree>
    <p:extLst>
      <p:ext uri="{BB962C8B-B14F-4D97-AF65-F5344CB8AC3E}">
        <p14:creationId xmlns:p14="http://schemas.microsoft.com/office/powerpoint/2010/main" val="10325458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10" name="Picture 9">
            <a:extLst>
              <a:ext uri="{FF2B5EF4-FFF2-40B4-BE49-F238E27FC236}">
                <a16:creationId xmlns:a16="http://schemas.microsoft.com/office/drawing/2014/main" id="{32399D7F-B7E5-264A-8A71-D87B8CE3F86B}"/>
              </a:ext>
            </a:extLst>
          </p:cNvPr>
          <p:cNvPicPr>
            <a:picLocks noChangeAspect="1"/>
          </p:cNvPicPr>
          <p:nvPr/>
        </p:nvPicPr>
        <p:blipFill>
          <a:blip r:embed="rId2"/>
          <a:stretch>
            <a:fillRect/>
          </a:stretch>
        </p:blipFill>
        <p:spPr>
          <a:xfrm>
            <a:off x="388209" y="1074997"/>
            <a:ext cx="5209509" cy="438935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AC5B1CA-B06E-414D-94F5-B910D0F0A111}"/>
                  </a:ext>
                </a:extLst>
              </p:cNvPr>
              <p:cNvSpPr txBox="1"/>
              <p:nvPr/>
            </p:nvSpPr>
            <p:spPr>
              <a:xfrm>
                <a:off x="6315075" y="698349"/>
                <a:ext cx="5706777" cy="3293209"/>
              </a:xfrm>
              <a:prstGeom prst="rect">
                <a:avLst/>
              </a:prstGeom>
              <a:noFill/>
            </p:spPr>
            <p:txBody>
              <a:bodyPr wrap="square" rtlCol="0">
                <a:spAutoFit/>
              </a:bodyPr>
              <a:lstStyle/>
              <a:p>
                <a:r>
                  <a:rPr lang="en-GB" sz="2400" dirty="0">
                    <a:solidFill>
                      <a:srgbClr val="FF0000"/>
                    </a:solidFill>
                  </a:rPr>
                  <a:t>Diffusion coefficient</a:t>
                </a:r>
              </a:p>
              <a:p>
                <a:endParaRPr lang="en-GB" sz="2400" dirty="0">
                  <a:solidFill>
                    <a:srgbClr val="FF0000"/>
                  </a:solidFill>
                </a:endParaRPr>
              </a:p>
              <a:p>
                <a:r>
                  <a:rPr lang="en-GB" dirty="0"/>
                  <a:t>Unrealistic dynamics </a:t>
                </a:r>
              </a:p>
              <a:p>
                <a:r>
                  <a:rPr lang="en-GB" dirty="0"/>
                  <a:t>(sudden decorrelation of particle velocities…)</a:t>
                </a:r>
              </a:p>
              <a:p>
                <a:endParaRPr lang="en-GB" dirty="0"/>
              </a:p>
              <a:p>
                <a:r>
                  <a:rPr lang="en-GB" b="1" i="1" dirty="0"/>
                  <a:t>In principle unphysical dynamics</a:t>
                </a:r>
              </a:p>
              <a:p>
                <a:endParaRPr lang="en-GB" sz="1600" dirty="0"/>
              </a:p>
              <a:p>
                <a:r>
                  <a:rPr lang="en-GB" b="1" dirty="0"/>
                  <a:t>Small collision rates: </a:t>
                </a:r>
                <a:r>
                  <a:rPr lang="en-GB" dirty="0"/>
                  <a:t>better (but still unphysical)</a:t>
                </a:r>
              </a:p>
              <a:p>
                <a:endParaRPr lang="en-GB" dirty="0"/>
              </a:p>
              <a:p>
                <a:r>
                  <a:rPr lang="en-GB" dirty="0"/>
                  <a:t>All </a:t>
                </a:r>
                <a:r>
                  <a:rPr lang="en-GB" b="1" dirty="0"/>
                  <a:t>static properties </a:t>
                </a:r>
                <a:r>
                  <a:rPr lang="en-GB" dirty="0"/>
                  <a:t>(pressure, potential energy, structure…) are </a:t>
                </a:r>
                <a:r>
                  <a:rPr lang="en-GB" b="1" dirty="0"/>
                  <a:t>independent of </a:t>
                </a:r>
                <a14:m>
                  <m:oMath xmlns:m="http://schemas.openxmlformats.org/officeDocument/2006/math">
                    <m:r>
                      <a:rPr lang="en-GB" b="1" i="1" smtClean="0">
                        <a:latin typeface="Cambria Math" panose="02040503050406030204" pitchFamily="18" charset="0"/>
                        <a:ea typeface="Cambria Math" panose="02040503050406030204" pitchFamily="18" charset="0"/>
                      </a:rPr>
                      <m:t>𝝂</m:t>
                    </m:r>
                  </m:oMath>
                </a14:m>
                <a:endParaRPr lang="en-GB" b="1" dirty="0"/>
              </a:p>
            </p:txBody>
          </p:sp>
        </mc:Choice>
        <mc:Fallback xmlns="">
          <p:sp>
            <p:nvSpPr>
              <p:cNvPr id="3" name="TextBox 2">
                <a:extLst>
                  <a:ext uri="{FF2B5EF4-FFF2-40B4-BE49-F238E27FC236}">
                    <a16:creationId xmlns:a16="http://schemas.microsoft.com/office/drawing/2014/main" id="{2AC5B1CA-B06E-414D-94F5-B910D0F0A111}"/>
                  </a:ext>
                </a:extLst>
              </p:cNvPr>
              <p:cNvSpPr txBox="1">
                <a:spLocks noRot="1" noChangeAspect="1" noMove="1" noResize="1" noEditPoints="1" noAdjustHandles="1" noChangeArrowheads="1" noChangeShapeType="1" noTextEdit="1"/>
              </p:cNvSpPr>
              <p:nvPr/>
            </p:nvSpPr>
            <p:spPr>
              <a:xfrm>
                <a:off x="6315075" y="698349"/>
                <a:ext cx="5706777" cy="3293209"/>
              </a:xfrm>
              <a:prstGeom prst="rect">
                <a:avLst/>
              </a:prstGeom>
              <a:blipFill>
                <a:blip r:embed="rId3"/>
                <a:stretch>
                  <a:fillRect l="-1782" t="-1931" b="-1931"/>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21434A6E-15B7-9EE7-ADCE-EDA5F85640CA}"/>
              </a:ext>
            </a:extLst>
          </p:cNvPr>
          <p:cNvSpPr>
            <a:spLocks noGrp="1"/>
          </p:cNvSpPr>
          <p:nvPr>
            <p:ph type="sldNum" sz="quarter" idx="12"/>
          </p:nvPr>
        </p:nvSpPr>
        <p:spPr/>
        <p:txBody>
          <a:bodyPr/>
          <a:lstStyle/>
          <a:p>
            <a:fld id="{9C500B1B-5A23-E34C-AFD7-F809790A889D}" type="slidenum">
              <a:rPr lang="en-SI" smtClean="0"/>
              <a:t>92</a:t>
            </a:fld>
            <a:endParaRPr lang="en-SI"/>
          </a:p>
        </p:txBody>
      </p:sp>
    </p:spTree>
    <p:extLst>
      <p:ext uri="{BB962C8B-B14F-4D97-AF65-F5344CB8AC3E}">
        <p14:creationId xmlns:p14="http://schemas.microsoft.com/office/powerpoint/2010/main" val="40062657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FB6F1B-91A3-2649-81E8-D8DFD715F318}"/>
              </a:ext>
            </a:extLst>
          </p:cNvPr>
          <p:cNvSpPr>
            <a:spLocks noGrp="1"/>
          </p:cNvSpPr>
          <p:nvPr>
            <p:ph type="sldNum" sz="quarter" idx="12"/>
          </p:nvPr>
        </p:nvSpPr>
        <p:spPr/>
        <p:txBody>
          <a:bodyPr/>
          <a:lstStyle/>
          <a:p>
            <a:fld id="{9C500B1B-5A23-E34C-AFD7-F809790A889D}" type="slidenum">
              <a:rPr lang="en-SI" smtClean="0"/>
              <a:t>93</a:t>
            </a:fld>
            <a:endParaRPr lang="en-SI"/>
          </a:p>
        </p:txBody>
      </p:sp>
      <p:pic>
        <p:nvPicPr>
          <p:cNvPr id="5" name="Picture 4">
            <a:extLst>
              <a:ext uri="{FF2B5EF4-FFF2-40B4-BE49-F238E27FC236}">
                <a16:creationId xmlns:a16="http://schemas.microsoft.com/office/drawing/2014/main" id="{08C5E258-AB95-1148-A852-4CE644307FDA}"/>
              </a:ext>
            </a:extLst>
          </p:cNvPr>
          <p:cNvPicPr>
            <a:picLocks noChangeAspect="1"/>
          </p:cNvPicPr>
          <p:nvPr/>
        </p:nvPicPr>
        <p:blipFill>
          <a:blip r:embed="rId2"/>
          <a:stretch>
            <a:fillRect/>
          </a:stretch>
        </p:blipFill>
        <p:spPr>
          <a:xfrm>
            <a:off x="1176126" y="2072825"/>
            <a:ext cx="5375749" cy="1060686"/>
          </a:xfrm>
          <a:prstGeom prst="rect">
            <a:avLst/>
          </a:prstGeom>
        </p:spPr>
      </p:pic>
      <p:pic>
        <p:nvPicPr>
          <p:cNvPr id="6" name="Picture 5">
            <a:extLst>
              <a:ext uri="{FF2B5EF4-FFF2-40B4-BE49-F238E27FC236}">
                <a16:creationId xmlns:a16="http://schemas.microsoft.com/office/drawing/2014/main" id="{5A2E0E8E-88C9-9D4E-8592-FE06C0B26280}"/>
              </a:ext>
            </a:extLst>
          </p:cNvPr>
          <p:cNvPicPr>
            <a:picLocks noChangeAspect="1"/>
          </p:cNvPicPr>
          <p:nvPr/>
        </p:nvPicPr>
        <p:blipFill>
          <a:blip r:embed="rId3"/>
          <a:stretch>
            <a:fillRect/>
          </a:stretch>
        </p:blipFill>
        <p:spPr>
          <a:xfrm>
            <a:off x="1866252" y="3133511"/>
            <a:ext cx="4526597" cy="3155867"/>
          </a:xfrm>
          <a:prstGeom prst="rect">
            <a:avLst/>
          </a:prstGeom>
        </p:spPr>
      </p:pic>
      <p:pic>
        <p:nvPicPr>
          <p:cNvPr id="8" name="Picture 7">
            <a:extLst>
              <a:ext uri="{FF2B5EF4-FFF2-40B4-BE49-F238E27FC236}">
                <a16:creationId xmlns:a16="http://schemas.microsoft.com/office/drawing/2014/main" id="{C949E143-F918-8F42-8011-111892CD5CA6}"/>
              </a:ext>
            </a:extLst>
          </p:cNvPr>
          <p:cNvPicPr>
            <a:picLocks noChangeAspect="1"/>
          </p:cNvPicPr>
          <p:nvPr/>
        </p:nvPicPr>
        <p:blipFill>
          <a:blip r:embed="rId4"/>
          <a:stretch>
            <a:fillRect/>
          </a:stretch>
        </p:blipFill>
        <p:spPr>
          <a:xfrm>
            <a:off x="1220499" y="609629"/>
            <a:ext cx="6349143" cy="1255063"/>
          </a:xfrm>
          <a:prstGeom prst="rect">
            <a:avLst/>
          </a:prstGeom>
        </p:spPr>
      </p:pic>
      <p:sp>
        <p:nvSpPr>
          <p:cNvPr id="9" name="TextBox 8">
            <a:extLst>
              <a:ext uri="{FF2B5EF4-FFF2-40B4-BE49-F238E27FC236}">
                <a16:creationId xmlns:a16="http://schemas.microsoft.com/office/drawing/2014/main" id="{C43168A3-57E0-E049-BA87-52D89ECA0C48}"/>
              </a:ext>
            </a:extLst>
          </p:cNvPr>
          <p:cNvSpPr txBox="1"/>
          <p:nvPr/>
        </p:nvSpPr>
        <p:spPr>
          <a:xfrm>
            <a:off x="8207976" y="827750"/>
            <a:ext cx="3353162" cy="738664"/>
          </a:xfrm>
          <a:prstGeom prst="rect">
            <a:avLst/>
          </a:prstGeom>
          <a:noFill/>
        </p:spPr>
        <p:txBody>
          <a:bodyPr wrap="none" rtlCol="0">
            <a:spAutoFit/>
          </a:bodyPr>
          <a:lstStyle/>
          <a:p>
            <a:r>
              <a:rPr lang="en-GB" sz="2400" dirty="0">
                <a:solidFill>
                  <a:srgbClr val="FF0000"/>
                </a:solidFill>
              </a:rPr>
              <a:t>EXTENDED LAGRANGIAN </a:t>
            </a:r>
          </a:p>
          <a:p>
            <a:r>
              <a:rPr lang="en-GB" dirty="0"/>
              <a:t>(new degrees of freedom)</a:t>
            </a:r>
          </a:p>
        </p:txBody>
      </p:sp>
      <p:pic>
        <p:nvPicPr>
          <p:cNvPr id="10" name="Picture 9">
            <a:extLst>
              <a:ext uri="{FF2B5EF4-FFF2-40B4-BE49-F238E27FC236}">
                <a16:creationId xmlns:a16="http://schemas.microsoft.com/office/drawing/2014/main" id="{07F15A9F-5357-7441-A963-DDEA70AB2B32}"/>
              </a:ext>
            </a:extLst>
          </p:cNvPr>
          <p:cNvPicPr>
            <a:picLocks noChangeAspect="1"/>
          </p:cNvPicPr>
          <p:nvPr/>
        </p:nvPicPr>
        <p:blipFill rotWithShape="1">
          <a:blip r:embed="rId5"/>
          <a:srcRect t="16634" b="14946"/>
          <a:stretch/>
        </p:blipFill>
        <p:spPr>
          <a:xfrm>
            <a:off x="8018928" y="2603168"/>
            <a:ext cx="1514661" cy="293718"/>
          </a:xfrm>
          <a:prstGeom prst="rect">
            <a:avLst/>
          </a:prstGeom>
        </p:spPr>
      </p:pic>
    </p:spTree>
    <p:extLst>
      <p:ext uri="{BB962C8B-B14F-4D97-AF65-F5344CB8AC3E}">
        <p14:creationId xmlns:p14="http://schemas.microsoft.com/office/powerpoint/2010/main" val="12846813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FB6F1B-91A3-2649-81E8-D8DFD715F318}"/>
              </a:ext>
            </a:extLst>
          </p:cNvPr>
          <p:cNvSpPr>
            <a:spLocks noGrp="1"/>
          </p:cNvSpPr>
          <p:nvPr>
            <p:ph type="sldNum" sz="quarter" idx="12"/>
          </p:nvPr>
        </p:nvSpPr>
        <p:spPr/>
        <p:txBody>
          <a:bodyPr/>
          <a:lstStyle/>
          <a:p>
            <a:fld id="{9C500B1B-5A23-E34C-AFD7-F809790A889D}" type="slidenum">
              <a:rPr lang="en-SI" smtClean="0"/>
              <a:t>94</a:t>
            </a:fld>
            <a:endParaRPr lang="en-SI"/>
          </a:p>
        </p:txBody>
      </p:sp>
      <p:pic>
        <p:nvPicPr>
          <p:cNvPr id="3" name="Picture 2">
            <a:extLst>
              <a:ext uri="{FF2B5EF4-FFF2-40B4-BE49-F238E27FC236}">
                <a16:creationId xmlns:a16="http://schemas.microsoft.com/office/drawing/2014/main" id="{5E8938BC-4248-1840-A8E6-37FFE6F4064E}"/>
              </a:ext>
            </a:extLst>
          </p:cNvPr>
          <p:cNvPicPr>
            <a:picLocks noChangeAspect="1"/>
          </p:cNvPicPr>
          <p:nvPr/>
        </p:nvPicPr>
        <p:blipFill>
          <a:blip r:embed="rId2"/>
          <a:stretch>
            <a:fillRect/>
          </a:stretch>
        </p:blipFill>
        <p:spPr>
          <a:xfrm>
            <a:off x="1928488" y="572718"/>
            <a:ext cx="2482148" cy="21404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C59B65-26A1-CA41-A0A8-3F1B5C4EA36A}"/>
                  </a:ext>
                </a:extLst>
              </p:cNvPr>
              <p:cNvSpPr txBox="1"/>
              <p:nvPr/>
            </p:nvSpPr>
            <p:spPr>
              <a:xfrm>
                <a:off x="5979732" y="724939"/>
                <a:ext cx="4507131" cy="1938992"/>
              </a:xfrm>
              <a:prstGeom prst="rect">
                <a:avLst/>
              </a:prstGeom>
              <a:noFill/>
            </p:spPr>
            <p:txBody>
              <a:bodyPr wrap="none" rtlCol="0">
                <a:spAutoFit/>
              </a:bodyPr>
              <a:lstStyle/>
              <a:p>
                <a:r>
                  <a:rPr lang="en-GB" sz="2400" dirty="0"/>
                  <a:t>Real &amp; virtual variables</a:t>
                </a:r>
              </a:p>
              <a:p>
                <a:endParaRPr lang="en-GB" sz="2400" dirty="0"/>
              </a:p>
              <a:p>
                <a:r>
                  <a:rPr lang="en-GB" sz="2400" dirty="0"/>
                  <a:t>Variable </a:t>
                </a:r>
                <a:r>
                  <a:rPr lang="en-GB" sz="2400" i="1" dirty="0"/>
                  <a:t>s </a:t>
                </a:r>
                <a:r>
                  <a:rPr lang="en-GB" sz="2400" dirty="0"/>
                  <a:t>: scaling of the time step</a:t>
                </a:r>
              </a:p>
              <a:p>
                <a:r>
                  <a:rPr lang="en-GB" sz="2400" i="1" dirty="0"/>
                  <a:t>	</a:t>
                </a:r>
              </a:p>
              <a:p>
                <a14:m>
                  <m:oMath xmlns:m="http://schemas.openxmlformats.org/officeDocument/2006/math">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𝑡</m:t>
                    </m:r>
                  </m:oMath>
                </a14:m>
                <a:r>
                  <a:rPr lang="en-GB" sz="2400" i="1" dirty="0"/>
                  <a:t> </a:t>
                </a:r>
                <a:r>
                  <a:rPr lang="en-GB" sz="2400" dirty="0"/>
                  <a:t>fluctuates</a:t>
                </a:r>
                <a:r>
                  <a:rPr lang="en-GB" sz="2400" i="1" dirty="0"/>
                  <a:t>…</a:t>
                </a:r>
              </a:p>
            </p:txBody>
          </p:sp>
        </mc:Choice>
        <mc:Fallback xmlns="">
          <p:sp>
            <p:nvSpPr>
              <p:cNvPr id="8" name="TextBox 7">
                <a:extLst>
                  <a:ext uri="{FF2B5EF4-FFF2-40B4-BE49-F238E27FC236}">
                    <a16:creationId xmlns:a16="http://schemas.microsoft.com/office/drawing/2014/main" id="{5BC59B65-26A1-CA41-A0A8-3F1B5C4EA36A}"/>
                  </a:ext>
                </a:extLst>
              </p:cNvPr>
              <p:cNvSpPr txBox="1">
                <a:spLocks noRot="1" noChangeAspect="1" noMove="1" noResize="1" noEditPoints="1" noAdjustHandles="1" noChangeArrowheads="1" noChangeShapeType="1" noTextEdit="1"/>
              </p:cNvSpPr>
              <p:nvPr/>
            </p:nvSpPr>
            <p:spPr>
              <a:xfrm>
                <a:off x="5979732" y="724939"/>
                <a:ext cx="4507131" cy="1938992"/>
              </a:xfrm>
              <a:prstGeom prst="rect">
                <a:avLst/>
              </a:prstGeom>
              <a:blipFill>
                <a:blip r:embed="rId3"/>
                <a:stretch>
                  <a:fillRect l="-1972" t="-2632" r="-1127" b="-6579"/>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33B5468B-DDDA-244D-A192-27B5BFD5716A}"/>
              </a:ext>
            </a:extLst>
          </p:cNvPr>
          <p:cNvPicPr>
            <a:picLocks noChangeAspect="1"/>
          </p:cNvPicPr>
          <p:nvPr/>
        </p:nvPicPr>
        <p:blipFill>
          <a:blip r:embed="rId4"/>
          <a:stretch>
            <a:fillRect/>
          </a:stretch>
        </p:blipFill>
        <p:spPr>
          <a:xfrm>
            <a:off x="1322094" y="2960937"/>
            <a:ext cx="10031706" cy="3577975"/>
          </a:xfrm>
          <a:prstGeom prst="rect">
            <a:avLst/>
          </a:prstGeom>
        </p:spPr>
      </p:pic>
    </p:spTree>
    <p:extLst>
      <p:ext uri="{BB962C8B-B14F-4D97-AF65-F5344CB8AC3E}">
        <p14:creationId xmlns:p14="http://schemas.microsoft.com/office/powerpoint/2010/main" val="27785289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FB6F1B-91A3-2649-81E8-D8DFD715F318}"/>
              </a:ext>
            </a:extLst>
          </p:cNvPr>
          <p:cNvSpPr>
            <a:spLocks noGrp="1"/>
          </p:cNvSpPr>
          <p:nvPr>
            <p:ph type="sldNum" sz="quarter" idx="12"/>
          </p:nvPr>
        </p:nvSpPr>
        <p:spPr/>
        <p:txBody>
          <a:bodyPr/>
          <a:lstStyle/>
          <a:p>
            <a:fld id="{9C500B1B-5A23-E34C-AFD7-F809790A889D}" type="slidenum">
              <a:rPr lang="en-SI" smtClean="0"/>
              <a:t>95</a:t>
            </a:fld>
            <a:endParaRPr lang="en-SI"/>
          </a:p>
        </p:txBody>
      </p:sp>
      <p:pic>
        <p:nvPicPr>
          <p:cNvPr id="7" name="Picture 6">
            <a:extLst>
              <a:ext uri="{FF2B5EF4-FFF2-40B4-BE49-F238E27FC236}">
                <a16:creationId xmlns:a16="http://schemas.microsoft.com/office/drawing/2014/main" id="{627741E8-00A6-F44B-9705-79A2483B3A65}"/>
              </a:ext>
            </a:extLst>
          </p:cNvPr>
          <p:cNvPicPr>
            <a:picLocks noChangeAspect="1"/>
          </p:cNvPicPr>
          <p:nvPr/>
        </p:nvPicPr>
        <p:blipFill>
          <a:blip r:embed="rId3"/>
          <a:stretch>
            <a:fillRect/>
          </a:stretch>
        </p:blipFill>
        <p:spPr>
          <a:xfrm>
            <a:off x="891148" y="589020"/>
            <a:ext cx="4225523" cy="3412692"/>
          </a:xfrm>
          <a:prstGeom prst="rect">
            <a:avLst/>
          </a:prstGeom>
        </p:spPr>
      </p:pic>
      <p:sp>
        <p:nvSpPr>
          <p:cNvPr id="2" name="TextBox 1">
            <a:extLst>
              <a:ext uri="{FF2B5EF4-FFF2-40B4-BE49-F238E27FC236}">
                <a16:creationId xmlns:a16="http://schemas.microsoft.com/office/drawing/2014/main" id="{23966851-A065-9D4E-9F29-5EB4CF51EF22}"/>
              </a:ext>
            </a:extLst>
          </p:cNvPr>
          <p:cNvSpPr txBox="1"/>
          <p:nvPr/>
        </p:nvSpPr>
        <p:spPr>
          <a:xfrm>
            <a:off x="6696456" y="1228523"/>
            <a:ext cx="4468906" cy="646331"/>
          </a:xfrm>
          <a:prstGeom prst="rect">
            <a:avLst/>
          </a:prstGeom>
          <a:noFill/>
        </p:spPr>
        <p:txBody>
          <a:bodyPr wrap="square" rtlCol="0">
            <a:spAutoFit/>
          </a:bodyPr>
          <a:lstStyle/>
          <a:p>
            <a:r>
              <a:rPr lang="en-GB" dirty="0"/>
              <a:t>More gentle response to sudden change of velocities  than Andersen</a:t>
            </a:r>
          </a:p>
        </p:txBody>
      </p:sp>
      <p:pic>
        <p:nvPicPr>
          <p:cNvPr id="1026" name="Picture 2" descr="3: Trajectories for a classical two-dimensinal harmonic oscillator... |  Download Scientific Diagram">
            <a:extLst>
              <a:ext uri="{FF2B5EF4-FFF2-40B4-BE49-F238E27FC236}">
                <a16:creationId xmlns:a16="http://schemas.microsoft.com/office/drawing/2014/main" id="{E94B42E7-C517-5C4E-9DB3-350980AB68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3938" y="4290144"/>
            <a:ext cx="6903571" cy="18923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22C5E83-5FDC-5A44-B8F8-8FA2C07946F1}"/>
              </a:ext>
            </a:extLst>
          </p:cNvPr>
          <p:cNvSpPr txBox="1"/>
          <p:nvPr/>
        </p:nvSpPr>
        <p:spPr>
          <a:xfrm>
            <a:off x="398929" y="4867008"/>
            <a:ext cx="4468906" cy="369332"/>
          </a:xfrm>
          <a:prstGeom prst="rect">
            <a:avLst/>
          </a:prstGeom>
          <a:noFill/>
        </p:spPr>
        <p:txBody>
          <a:bodyPr wrap="square" rtlCol="0">
            <a:spAutoFit/>
          </a:bodyPr>
          <a:lstStyle/>
          <a:p>
            <a:r>
              <a:rPr lang="en-GB" dirty="0"/>
              <a:t>Problems (e.g. 1D harmonic oscillator…)</a:t>
            </a:r>
          </a:p>
        </p:txBody>
      </p:sp>
    </p:spTree>
    <p:extLst>
      <p:ext uri="{BB962C8B-B14F-4D97-AF65-F5344CB8AC3E}">
        <p14:creationId xmlns:p14="http://schemas.microsoft.com/office/powerpoint/2010/main" val="37053165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A4FBE-DB48-1943-B9E7-F04D636E2D46}"/>
              </a:ext>
            </a:extLst>
          </p:cNvPr>
          <p:cNvSpPr txBox="1">
            <a:spLocks/>
          </p:cNvSpPr>
          <p:nvPr/>
        </p:nvSpPr>
        <p:spPr>
          <a:xfrm>
            <a:off x="219075" y="123273"/>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a:t>
            </a:r>
            <a:r>
              <a:rPr lang="en-GB" sz="2800" b="1" i="1" dirty="0"/>
              <a:t>			</a:t>
            </a:r>
            <a:r>
              <a:rPr lang="en-GB" sz="2800" b="1" dirty="0"/>
              <a:t> </a:t>
            </a:r>
            <a:r>
              <a:rPr lang="en-GB" sz="2800" i="1" dirty="0"/>
              <a:t>	   </a:t>
            </a:r>
            <a:endParaRPr lang="en-SI" sz="2800" b="1" dirty="0">
              <a:solidFill>
                <a:srgbClr val="FF0000"/>
              </a:solidFill>
            </a:endParaRPr>
          </a:p>
        </p:txBody>
      </p:sp>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3" name="Picture 2">
            <a:extLst>
              <a:ext uri="{FF2B5EF4-FFF2-40B4-BE49-F238E27FC236}">
                <a16:creationId xmlns:a16="http://schemas.microsoft.com/office/drawing/2014/main" id="{023477E4-20F4-5149-8CC7-CFF748B5AD8E}"/>
              </a:ext>
            </a:extLst>
          </p:cNvPr>
          <p:cNvPicPr>
            <a:picLocks noChangeAspect="1"/>
          </p:cNvPicPr>
          <p:nvPr/>
        </p:nvPicPr>
        <p:blipFill>
          <a:blip r:embed="rId2"/>
          <a:stretch>
            <a:fillRect/>
          </a:stretch>
        </p:blipFill>
        <p:spPr>
          <a:xfrm>
            <a:off x="374396" y="1533454"/>
            <a:ext cx="2012188" cy="909859"/>
          </a:xfrm>
          <a:prstGeom prst="rect">
            <a:avLst/>
          </a:prstGeom>
        </p:spPr>
      </p:pic>
      <p:pic>
        <p:nvPicPr>
          <p:cNvPr id="5" name="Picture 4">
            <a:extLst>
              <a:ext uri="{FF2B5EF4-FFF2-40B4-BE49-F238E27FC236}">
                <a16:creationId xmlns:a16="http://schemas.microsoft.com/office/drawing/2014/main" id="{E9129251-CD34-FC49-ABC0-06D046AF8EDB}"/>
              </a:ext>
            </a:extLst>
          </p:cNvPr>
          <p:cNvPicPr>
            <a:picLocks noChangeAspect="1"/>
          </p:cNvPicPr>
          <p:nvPr/>
        </p:nvPicPr>
        <p:blipFill>
          <a:blip r:embed="rId3"/>
          <a:stretch>
            <a:fillRect/>
          </a:stretch>
        </p:blipFill>
        <p:spPr>
          <a:xfrm>
            <a:off x="476701" y="2413528"/>
            <a:ext cx="4537259" cy="1102029"/>
          </a:xfrm>
          <a:prstGeom prst="rect">
            <a:avLst/>
          </a:prstGeom>
        </p:spPr>
      </p:pic>
      <p:sp>
        <p:nvSpPr>
          <p:cNvPr id="6" name="TextBox 5">
            <a:extLst>
              <a:ext uri="{FF2B5EF4-FFF2-40B4-BE49-F238E27FC236}">
                <a16:creationId xmlns:a16="http://schemas.microsoft.com/office/drawing/2014/main" id="{64B424AA-0242-7F45-8CF3-FE8CA9024BD8}"/>
              </a:ext>
            </a:extLst>
          </p:cNvPr>
          <p:cNvSpPr txBox="1"/>
          <p:nvPr/>
        </p:nvSpPr>
        <p:spPr>
          <a:xfrm>
            <a:off x="476701" y="839793"/>
            <a:ext cx="3065583" cy="461665"/>
          </a:xfrm>
          <a:prstGeom prst="rect">
            <a:avLst/>
          </a:prstGeom>
          <a:noFill/>
        </p:spPr>
        <p:txBody>
          <a:bodyPr wrap="none" rtlCol="0">
            <a:spAutoFit/>
          </a:bodyPr>
          <a:lstStyle/>
          <a:p>
            <a:r>
              <a:rPr lang="en-GB" sz="2400" dirty="0">
                <a:solidFill>
                  <a:srgbClr val="FF0000"/>
                </a:solidFill>
              </a:rPr>
              <a:t>Computer experiments</a:t>
            </a:r>
          </a:p>
        </p:txBody>
      </p:sp>
      <p:sp>
        <p:nvSpPr>
          <p:cNvPr id="8" name="TextBox 7">
            <a:extLst>
              <a:ext uri="{FF2B5EF4-FFF2-40B4-BE49-F238E27FC236}">
                <a16:creationId xmlns:a16="http://schemas.microsoft.com/office/drawing/2014/main" id="{809A8A49-050E-194A-B549-4D4D38EABD1A}"/>
              </a:ext>
            </a:extLst>
          </p:cNvPr>
          <p:cNvSpPr txBox="1"/>
          <p:nvPr/>
        </p:nvSpPr>
        <p:spPr>
          <a:xfrm>
            <a:off x="8465906" y="1800769"/>
            <a:ext cx="1388585" cy="369332"/>
          </a:xfrm>
          <a:prstGeom prst="rect">
            <a:avLst/>
          </a:prstGeom>
          <a:noFill/>
        </p:spPr>
        <p:txBody>
          <a:bodyPr wrap="none" rtlCol="0">
            <a:spAutoFit/>
          </a:bodyPr>
          <a:lstStyle/>
          <a:p>
            <a:r>
              <a:rPr lang="en-GB" dirty="0"/>
              <a:t>Temperature</a:t>
            </a:r>
          </a:p>
        </p:txBody>
      </p:sp>
      <p:sp>
        <p:nvSpPr>
          <p:cNvPr id="9" name="TextBox 8">
            <a:extLst>
              <a:ext uri="{FF2B5EF4-FFF2-40B4-BE49-F238E27FC236}">
                <a16:creationId xmlns:a16="http://schemas.microsoft.com/office/drawing/2014/main" id="{D1F00D1E-03EC-7B40-AD47-183213B50355}"/>
              </a:ext>
            </a:extLst>
          </p:cNvPr>
          <p:cNvSpPr txBox="1"/>
          <p:nvPr/>
        </p:nvSpPr>
        <p:spPr>
          <a:xfrm>
            <a:off x="8465906" y="2779876"/>
            <a:ext cx="989758" cy="369332"/>
          </a:xfrm>
          <a:prstGeom prst="rect">
            <a:avLst/>
          </a:prstGeom>
          <a:noFill/>
        </p:spPr>
        <p:txBody>
          <a:bodyPr wrap="none" rtlCol="0">
            <a:spAutoFit/>
          </a:bodyPr>
          <a:lstStyle/>
          <a:p>
            <a:r>
              <a:rPr lang="en-GB" dirty="0"/>
              <a:t>Pressure</a:t>
            </a:r>
          </a:p>
        </p:txBody>
      </p:sp>
      <p:pic>
        <p:nvPicPr>
          <p:cNvPr id="10" name="Picture 9">
            <a:extLst>
              <a:ext uri="{FF2B5EF4-FFF2-40B4-BE49-F238E27FC236}">
                <a16:creationId xmlns:a16="http://schemas.microsoft.com/office/drawing/2014/main" id="{D11FE3B3-DC9E-824E-AE38-6C34FE6E5CB2}"/>
              </a:ext>
            </a:extLst>
          </p:cNvPr>
          <p:cNvPicPr>
            <a:picLocks noChangeAspect="1"/>
          </p:cNvPicPr>
          <p:nvPr/>
        </p:nvPicPr>
        <p:blipFill>
          <a:blip r:embed="rId4"/>
          <a:stretch>
            <a:fillRect/>
          </a:stretch>
        </p:blipFill>
        <p:spPr>
          <a:xfrm>
            <a:off x="499538" y="3488368"/>
            <a:ext cx="6498336" cy="1201207"/>
          </a:xfrm>
          <a:prstGeom prst="rect">
            <a:avLst/>
          </a:prstGeom>
        </p:spPr>
      </p:pic>
      <p:sp>
        <p:nvSpPr>
          <p:cNvPr id="11" name="TextBox 10">
            <a:extLst>
              <a:ext uri="{FF2B5EF4-FFF2-40B4-BE49-F238E27FC236}">
                <a16:creationId xmlns:a16="http://schemas.microsoft.com/office/drawing/2014/main" id="{EBAD536A-3C36-394D-AA28-04CEE7E14131}"/>
              </a:ext>
            </a:extLst>
          </p:cNvPr>
          <p:cNvSpPr txBox="1"/>
          <p:nvPr/>
        </p:nvSpPr>
        <p:spPr>
          <a:xfrm>
            <a:off x="8465906" y="3851805"/>
            <a:ext cx="1453411" cy="369332"/>
          </a:xfrm>
          <a:prstGeom prst="rect">
            <a:avLst/>
          </a:prstGeom>
          <a:noFill/>
        </p:spPr>
        <p:txBody>
          <a:bodyPr wrap="none" rtlCol="0">
            <a:spAutoFit/>
          </a:bodyPr>
          <a:lstStyle/>
          <a:p>
            <a:r>
              <a:rPr lang="en-GB" dirty="0"/>
              <a:t>Heat capacity</a:t>
            </a:r>
          </a:p>
        </p:txBody>
      </p:sp>
      <p:sp>
        <p:nvSpPr>
          <p:cNvPr id="12" name="TextBox 11">
            <a:extLst>
              <a:ext uri="{FF2B5EF4-FFF2-40B4-BE49-F238E27FC236}">
                <a16:creationId xmlns:a16="http://schemas.microsoft.com/office/drawing/2014/main" id="{D04F3265-B0BC-EC49-A624-A2AD3F8ADC6A}"/>
              </a:ext>
            </a:extLst>
          </p:cNvPr>
          <p:cNvSpPr txBox="1"/>
          <p:nvPr/>
        </p:nvSpPr>
        <p:spPr>
          <a:xfrm>
            <a:off x="8465906" y="5164176"/>
            <a:ext cx="2303387" cy="369332"/>
          </a:xfrm>
          <a:prstGeom prst="rect">
            <a:avLst/>
          </a:prstGeom>
          <a:noFill/>
        </p:spPr>
        <p:txBody>
          <a:bodyPr wrap="none" rtlCol="0">
            <a:spAutoFit/>
          </a:bodyPr>
          <a:lstStyle/>
          <a:p>
            <a:r>
              <a:rPr lang="en-GB" dirty="0"/>
              <a:t>Structural properties…</a:t>
            </a:r>
          </a:p>
        </p:txBody>
      </p:sp>
      <p:sp>
        <p:nvSpPr>
          <p:cNvPr id="13" name="TextBox 12">
            <a:extLst>
              <a:ext uri="{FF2B5EF4-FFF2-40B4-BE49-F238E27FC236}">
                <a16:creationId xmlns:a16="http://schemas.microsoft.com/office/drawing/2014/main" id="{26167413-F75D-8A47-8792-B07FC35A15D1}"/>
              </a:ext>
            </a:extLst>
          </p:cNvPr>
          <p:cNvSpPr txBox="1"/>
          <p:nvPr/>
        </p:nvSpPr>
        <p:spPr>
          <a:xfrm>
            <a:off x="8465906" y="4830912"/>
            <a:ext cx="1877117" cy="369332"/>
          </a:xfrm>
          <a:prstGeom prst="rect">
            <a:avLst/>
          </a:prstGeom>
          <a:noFill/>
        </p:spPr>
        <p:txBody>
          <a:bodyPr wrap="none" rtlCol="0">
            <a:spAutoFit/>
          </a:bodyPr>
          <a:lstStyle/>
          <a:p>
            <a:r>
              <a:rPr lang="en-GB" dirty="0"/>
              <a:t>Potential energy…</a:t>
            </a:r>
          </a:p>
        </p:txBody>
      </p:sp>
      <p:sp>
        <p:nvSpPr>
          <p:cNvPr id="14" name="Slide Number Placeholder 13">
            <a:extLst>
              <a:ext uri="{FF2B5EF4-FFF2-40B4-BE49-F238E27FC236}">
                <a16:creationId xmlns:a16="http://schemas.microsoft.com/office/drawing/2014/main" id="{B2527880-A648-C1F1-41EE-849326862F45}"/>
              </a:ext>
            </a:extLst>
          </p:cNvPr>
          <p:cNvSpPr>
            <a:spLocks noGrp="1"/>
          </p:cNvSpPr>
          <p:nvPr>
            <p:ph type="sldNum" sz="quarter" idx="12"/>
          </p:nvPr>
        </p:nvSpPr>
        <p:spPr/>
        <p:txBody>
          <a:bodyPr/>
          <a:lstStyle/>
          <a:p>
            <a:fld id="{9C500B1B-5A23-E34C-AFD7-F809790A889D}" type="slidenum">
              <a:rPr lang="en-SI" smtClean="0"/>
              <a:t>96</a:t>
            </a:fld>
            <a:endParaRPr lang="en-SI"/>
          </a:p>
        </p:txBody>
      </p:sp>
    </p:spTree>
    <p:extLst>
      <p:ext uri="{BB962C8B-B14F-4D97-AF65-F5344CB8AC3E}">
        <p14:creationId xmlns:p14="http://schemas.microsoft.com/office/powerpoint/2010/main" val="29926616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sp>
        <p:nvSpPr>
          <p:cNvPr id="3" name="TextBox 2">
            <a:extLst>
              <a:ext uri="{FF2B5EF4-FFF2-40B4-BE49-F238E27FC236}">
                <a16:creationId xmlns:a16="http://schemas.microsoft.com/office/drawing/2014/main" id="{EB12DBF4-4494-CF49-B66A-5A383C3BC390}"/>
              </a:ext>
            </a:extLst>
          </p:cNvPr>
          <p:cNvSpPr txBox="1"/>
          <p:nvPr/>
        </p:nvSpPr>
        <p:spPr>
          <a:xfrm>
            <a:off x="393192" y="868680"/>
            <a:ext cx="1306961" cy="461665"/>
          </a:xfrm>
          <a:prstGeom prst="rect">
            <a:avLst/>
          </a:prstGeom>
          <a:noFill/>
        </p:spPr>
        <p:txBody>
          <a:bodyPr wrap="none" rtlCol="0">
            <a:spAutoFit/>
          </a:bodyPr>
          <a:lstStyle/>
          <a:p>
            <a:r>
              <a:rPr lang="en-GB" sz="2400" dirty="0">
                <a:solidFill>
                  <a:srgbClr val="FF0000"/>
                </a:solidFill>
              </a:rPr>
              <a:t>Diffusion</a:t>
            </a:r>
          </a:p>
        </p:txBody>
      </p:sp>
      <p:pic>
        <p:nvPicPr>
          <p:cNvPr id="5" name="Picture 4" descr="A close up of text on a whiteboard&#10;&#10;Description automatically generated">
            <a:extLst>
              <a:ext uri="{FF2B5EF4-FFF2-40B4-BE49-F238E27FC236}">
                <a16:creationId xmlns:a16="http://schemas.microsoft.com/office/drawing/2014/main" id="{E2A9A7E9-8295-5B4D-A33D-6A7DBE5B37D2}"/>
              </a:ext>
            </a:extLst>
          </p:cNvPr>
          <p:cNvPicPr>
            <a:picLocks noChangeAspect="1"/>
          </p:cNvPicPr>
          <p:nvPr/>
        </p:nvPicPr>
        <p:blipFill rotWithShape="1">
          <a:blip r:embed="rId3"/>
          <a:srcRect l="13026" t="14622" r="75609" b="3577"/>
          <a:stretch/>
        </p:blipFill>
        <p:spPr>
          <a:xfrm rot="5400000">
            <a:off x="5017256" y="-3960318"/>
            <a:ext cx="2157486" cy="11646706"/>
          </a:xfrm>
          <a:prstGeom prst="rect">
            <a:avLst/>
          </a:prstGeom>
        </p:spPr>
      </p:pic>
      <p:pic>
        <p:nvPicPr>
          <p:cNvPr id="9" name="Picture 8" descr="A close up of text on a whiteboard&#10;&#10;Description automatically generated">
            <a:extLst>
              <a:ext uri="{FF2B5EF4-FFF2-40B4-BE49-F238E27FC236}">
                <a16:creationId xmlns:a16="http://schemas.microsoft.com/office/drawing/2014/main" id="{645E21FC-F47B-D44E-9464-016BE6C404B3}"/>
              </a:ext>
            </a:extLst>
          </p:cNvPr>
          <p:cNvPicPr>
            <a:picLocks noChangeAspect="1"/>
          </p:cNvPicPr>
          <p:nvPr/>
        </p:nvPicPr>
        <p:blipFill rotWithShape="1">
          <a:blip r:embed="rId3"/>
          <a:srcRect l="25063" t="51780" r="61219"/>
          <a:stretch/>
        </p:blipFill>
        <p:spPr>
          <a:xfrm rot="5400000">
            <a:off x="4453020" y="536125"/>
            <a:ext cx="3285957" cy="8662549"/>
          </a:xfrm>
          <a:prstGeom prst="rect">
            <a:avLst/>
          </a:prstGeom>
        </p:spPr>
      </p:pic>
      <p:sp>
        <p:nvSpPr>
          <p:cNvPr id="7" name="Slide Number Placeholder 6">
            <a:extLst>
              <a:ext uri="{FF2B5EF4-FFF2-40B4-BE49-F238E27FC236}">
                <a16:creationId xmlns:a16="http://schemas.microsoft.com/office/drawing/2014/main" id="{CFC09D7C-5320-2B47-A54E-06B6574868A3}"/>
              </a:ext>
            </a:extLst>
          </p:cNvPr>
          <p:cNvSpPr>
            <a:spLocks noGrp="1"/>
          </p:cNvSpPr>
          <p:nvPr>
            <p:ph type="sldNum" sz="quarter" idx="12"/>
          </p:nvPr>
        </p:nvSpPr>
        <p:spPr/>
        <p:txBody>
          <a:bodyPr/>
          <a:lstStyle/>
          <a:p>
            <a:fld id="{9C500B1B-5A23-E34C-AFD7-F809790A889D}" type="slidenum">
              <a:rPr lang="en-SI" smtClean="0"/>
              <a:t>97</a:t>
            </a:fld>
            <a:endParaRPr lang="en-SI"/>
          </a:p>
        </p:txBody>
      </p:sp>
      <p:sp>
        <p:nvSpPr>
          <p:cNvPr id="8" name="Title 1">
            <a:extLst>
              <a:ext uri="{FF2B5EF4-FFF2-40B4-BE49-F238E27FC236}">
                <a16:creationId xmlns:a16="http://schemas.microsoft.com/office/drawing/2014/main" id="{A8D765A3-28DC-79EE-8680-E5002F351D77}"/>
              </a:ext>
            </a:extLst>
          </p:cNvPr>
          <p:cNvSpPr txBox="1">
            <a:spLocks/>
          </p:cNvSpPr>
          <p:nvPr/>
        </p:nvSpPr>
        <p:spPr>
          <a:xfrm>
            <a:off x="0" y="13652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						DIFFUSION </a:t>
            </a:r>
            <a:r>
              <a:rPr lang="en-GB" sz="2800" b="1" i="1" dirty="0"/>
              <a:t>	</a:t>
            </a:r>
            <a:r>
              <a:rPr lang="en-GB" sz="2800" i="1" dirty="0"/>
              <a:t>   </a:t>
            </a:r>
            <a:endParaRPr lang="en-SI" sz="2800" b="1" dirty="0">
              <a:solidFill>
                <a:srgbClr val="FF0000"/>
              </a:solidFill>
            </a:endParaRPr>
          </a:p>
        </p:txBody>
      </p:sp>
    </p:spTree>
    <p:extLst>
      <p:ext uri="{BB962C8B-B14F-4D97-AF65-F5344CB8AC3E}">
        <p14:creationId xmlns:p14="http://schemas.microsoft.com/office/powerpoint/2010/main" val="42790101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31835E-5A4B-0D4B-8327-31441BA7689B}"/>
              </a:ext>
            </a:extLst>
          </p:cNvPr>
          <p:cNvSpPr txBox="1"/>
          <p:nvPr/>
        </p:nvSpPr>
        <p:spPr>
          <a:xfrm>
            <a:off x="2272683" y="3515557"/>
            <a:ext cx="237566" cy="369332"/>
          </a:xfrm>
          <a:prstGeom prst="rect">
            <a:avLst/>
          </a:prstGeom>
          <a:noFill/>
        </p:spPr>
        <p:txBody>
          <a:bodyPr wrap="none" rtlCol="0">
            <a:spAutoFit/>
          </a:bodyPr>
          <a:lstStyle/>
          <a:p>
            <a:r>
              <a:rPr lang="en-GB" dirty="0"/>
              <a:t> </a:t>
            </a:r>
          </a:p>
        </p:txBody>
      </p:sp>
      <p:pic>
        <p:nvPicPr>
          <p:cNvPr id="9" name="Picture 8" descr="A close up of text on a whiteboard&#10;&#10;Description automatically generated">
            <a:extLst>
              <a:ext uri="{FF2B5EF4-FFF2-40B4-BE49-F238E27FC236}">
                <a16:creationId xmlns:a16="http://schemas.microsoft.com/office/drawing/2014/main" id="{645E21FC-F47B-D44E-9464-016BE6C404B3}"/>
              </a:ext>
            </a:extLst>
          </p:cNvPr>
          <p:cNvPicPr>
            <a:picLocks noChangeAspect="1"/>
          </p:cNvPicPr>
          <p:nvPr/>
        </p:nvPicPr>
        <p:blipFill rotWithShape="1">
          <a:blip r:embed="rId2"/>
          <a:srcRect l="25063" t="51780" r="61219"/>
          <a:stretch/>
        </p:blipFill>
        <p:spPr>
          <a:xfrm rot="5400000">
            <a:off x="8859257" y="-396658"/>
            <a:ext cx="1715536" cy="4522552"/>
          </a:xfrm>
          <a:prstGeom prst="rect">
            <a:avLst/>
          </a:prstGeom>
        </p:spPr>
      </p:pic>
      <p:pic>
        <p:nvPicPr>
          <p:cNvPr id="6" name="Picture 5" descr="A close up of text on a whiteboard&#10;&#10;Description automatically generated">
            <a:extLst>
              <a:ext uri="{FF2B5EF4-FFF2-40B4-BE49-F238E27FC236}">
                <a16:creationId xmlns:a16="http://schemas.microsoft.com/office/drawing/2014/main" id="{4EE0BCC3-57F2-FC4E-A9C0-D71995D0D650}"/>
              </a:ext>
            </a:extLst>
          </p:cNvPr>
          <p:cNvPicPr>
            <a:picLocks noChangeAspect="1"/>
          </p:cNvPicPr>
          <p:nvPr/>
        </p:nvPicPr>
        <p:blipFill rotWithShape="1">
          <a:blip r:embed="rId2"/>
          <a:srcRect l="39292" r="40341"/>
          <a:stretch/>
        </p:blipFill>
        <p:spPr>
          <a:xfrm rot="5400000">
            <a:off x="4498627" y="-1337518"/>
            <a:ext cx="3194746" cy="11764602"/>
          </a:xfrm>
          <a:prstGeom prst="rect">
            <a:avLst/>
          </a:prstGeom>
        </p:spPr>
      </p:pic>
      <p:sp>
        <p:nvSpPr>
          <p:cNvPr id="8" name="Slide Number Placeholder 7">
            <a:extLst>
              <a:ext uri="{FF2B5EF4-FFF2-40B4-BE49-F238E27FC236}">
                <a16:creationId xmlns:a16="http://schemas.microsoft.com/office/drawing/2014/main" id="{C8B6B1C5-70E8-BD89-86FE-AE57EA00A1B3}"/>
              </a:ext>
            </a:extLst>
          </p:cNvPr>
          <p:cNvSpPr>
            <a:spLocks noGrp="1"/>
          </p:cNvSpPr>
          <p:nvPr>
            <p:ph type="sldNum" sz="quarter" idx="12"/>
          </p:nvPr>
        </p:nvSpPr>
        <p:spPr/>
        <p:txBody>
          <a:bodyPr/>
          <a:lstStyle/>
          <a:p>
            <a:fld id="{9C500B1B-5A23-E34C-AFD7-F809790A889D}" type="slidenum">
              <a:rPr lang="en-SI" smtClean="0"/>
              <a:t>98</a:t>
            </a:fld>
            <a:endParaRPr lang="en-SI"/>
          </a:p>
        </p:txBody>
      </p:sp>
      <p:sp>
        <p:nvSpPr>
          <p:cNvPr id="10" name="Title 1">
            <a:extLst>
              <a:ext uri="{FF2B5EF4-FFF2-40B4-BE49-F238E27FC236}">
                <a16:creationId xmlns:a16="http://schemas.microsoft.com/office/drawing/2014/main" id="{CCEF7A70-30B7-9921-477B-9E1A23225480}"/>
              </a:ext>
            </a:extLst>
          </p:cNvPr>
          <p:cNvSpPr txBox="1">
            <a:spLocks/>
          </p:cNvSpPr>
          <p:nvPr/>
        </p:nvSpPr>
        <p:spPr>
          <a:xfrm>
            <a:off x="0" y="136525"/>
            <a:ext cx="12192000"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i="1" dirty="0"/>
              <a:t>PART III:</a:t>
            </a:r>
            <a:r>
              <a:rPr lang="en-GB" sz="2800" dirty="0"/>
              <a:t> </a:t>
            </a:r>
            <a:r>
              <a:rPr lang="en-GB" sz="2800" i="1" dirty="0"/>
              <a:t>COMPUTER SIMULATIONS						DIFFUSION </a:t>
            </a:r>
            <a:r>
              <a:rPr lang="en-GB" sz="2800" b="1" i="1" dirty="0"/>
              <a:t>	</a:t>
            </a:r>
            <a:r>
              <a:rPr lang="en-GB" sz="2800" i="1" dirty="0"/>
              <a:t>   </a:t>
            </a:r>
            <a:endParaRPr lang="en-SI" sz="2800" b="1" dirty="0">
              <a:solidFill>
                <a:srgbClr val="FF0000"/>
              </a:solidFill>
            </a:endParaRPr>
          </a:p>
        </p:txBody>
      </p:sp>
    </p:spTree>
    <p:extLst>
      <p:ext uri="{BB962C8B-B14F-4D97-AF65-F5344CB8AC3E}">
        <p14:creationId xmlns:p14="http://schemas.microsoft.com/office/powerpoint/2010/main" val="2530415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14821</TotalTime>
  <Words>5539</Words>
  <Application>Microsoft Macintosh PowerPoint</Application>
  <PresentationFormat>Widescreen</PresentationFormat>
  <Paragraphs>760</Paragraphs>
  <Slides>104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Arial</vt:lpstr>
      <vt:lpstr>Calibri</vt:lpstr>
      <vt:lpstr>Calibri Light</vt:lpstr>
      <vt:lpstr>Cambria Math</vt:lpstr>
      <vt:lpstr>Helvetica</vt:lpstr>
      <vt:lpstr>Times New Roman</vt:lpstr>
      <vt:lpstr>Wingdings</vt:lpstr>
      <vt:lpstr>Office Theme</vt:lpstr>
      <vt:lpstr>Computational Physics  Part III: Computer Simulations</vt:lpstr>
      <vt:lpstr> Literature: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Trial Moves</vt:lpstr>
      <vt:lpstr>Trial Moves</vt:lpstr>
      <vt:lpstr>Trial Moves</vt:lpstr>
      <vt:lpstr>Trial Moves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Physics Part II: Numerical Methods Part III: Computer Simulations</dc:title>
  <dc:creator>Jure Dobnikar</dc:creator>
  <cp:lastModifiedBy>Jure Dobnikar</cp:lastModifiedBy>
  <cp:revision>197</cp:revision>
  <dcterms:created xsi:type="dcterms:W3CDTF">2020-04-20T15:14:01Z</dcterms:created>
  <dcterms:modified xsi:type="dcterms:W3CDTF">2023-05-03T16:50:47Z</dcterms:modified>
</cp:coreProperties>
</file>